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0656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ntalhealthfirstaid.org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isisprevention.co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laceformom.com/caregiver-resources/articles/caregiver-burnout-statistic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guardianlife.com/reports/mind-body-worksite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laceformom.com/caregiver-resources/articles/caregiver-burnout-statistics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ompassionfatigue.org" TargetMode="External"/><Relationship Id="rId5" Type="http://schemas.openxmlformats.org/officeDocument/2006/relationships/hyperlink" Target="https://www.guardianlife.com/reports/mind-body-worksite" TargetMode="External"/><Relationship Id="rId4" Type="http://schemas.openxmlformats.org/officeDocument/2006/relationships/hyperlink" Target="https://pubmed.ncbi.nlm.nih.gov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ntalhealthfirstaid.org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risistextline.org" TargetMode="External"/><Relationship Id="rId5" Type="http://schemas.openxmlformats.org/officeDocument/2006/relationships/hyperlink" Target="https://988lifeline.org" TargetMode="External"/><Relationship Id="rId4" Type="http://schemas.openxmlformats.org/officeDocument/2006/relationships/hyperlink" Target="https://www.crisisprevention.com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passionfatigue.org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psychologytoday.com/us/therapists" TargetMode="External"/><Relationship Id="rId4" Type="http://schemas.openxmlformats.org/officeDocument/2006/relationships/hyperlink" Target="https://www.nami.or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passionfatigue.or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passionfatigue.or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943600" y="274320"/>
            <a:ext cx="3657600" cy="3657600"/>
          </a:xfrm>
          <a:prstGeom prst="ellipse">
            <a:avLst/>
          </a:prstGeom>
          <a:solidFill>
            <a:srgbClr val="1B2D40"/>
          </a:solidFill>
          <a:ln w="12700">
            <a:solidFill>
              <a:srgbClr val="1B2D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583680" y="822960"/>
            <a:ext cx="2377440" cy="2377440"/>
          </a:xfrm>
          <a:prstGeom prst="ellipse">
            <a:avLst/>
          </a:prstGeom>
          <a:solidFill>
            <a:srgbClr val="162436"/>
          </a:solidFill>
          <a:ln w="12700">
            <a:solidFill>
              <a:srgbClr val="1624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548640"/>
            <a:ext cx="5486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Mental Health Triage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640080" y="1874520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Recognizing Signals and Navigating Support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2542032"/>
            <a:ext cx="5486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Taking Care of Yourself as a Helper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29489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resilience. Supporting sustainably.</a:t>
            </a:r>
            <a:endParaRPr lang="en-US" sz="11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D4A0F3-2860-19F6-FCD6-3DB8C55C1811}"/>
              </a:ext>
            </a:extLst>
          </p:cNvPr>
          <p:cNvSpPr txBox="1"/>
          <p:nvPr/>
        </p:nvSpPr>
        <p:spPr>
          <a:xfrm>
            <a:off x="640080" y="3608754"/>
            <a:ext cx="42594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</a:rPr>
              <a:t>Melissa Naslund, Ph.D., LPCC-S</a:t>
            </a:r>
          </a:p>
          <a:p>
            <a: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</a:rPr>
              <a:t>UND School of Medicine &amp; Health Sciences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45720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ALGEE Framework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914400" y="13716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Mental Health First Aid Action Plan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914400" y="1901952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roadmap for taking care of yourself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2423160"/>
            <a:ext cx="1389888" cy="1600200"/>
          </a:xfrm>
          <a:prstGeom prst="roundRect">
            <a:avLst>
              <a:gd name="adj" fmla="val 7895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2532888"/>
            <a:ext cx="13898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594360" y="3429000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212848" y="2423160"/>
            <a:ext cx="1389888" cy="1600200"/>
          </a:xfrm>
          <a:prstGeom prst="roundRect">
            <a:avLst>
              <a:gd name="adj" fmla="val 7895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212848" y="2532888"/>
            <a:ext cx="13898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2258568" y="3429000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877056" y="2423160"/>
            <a:ext cx="1389888" cy="1600200"/>
          </a:xfrm>
          <a:prstGeom prst="roundRect">
            <a:avLst>
              <a:gd name="adj" fmla="val 7895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877056" y="2532888"/>
            <a:ext cx="13898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3922776" y="3429000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541264" y="2423160"/>
            <a:ext cx="1389888" cy="1600200"/>
          </a:xfrm>
          <a:prstGeom prst="roundRect">
            <a:avLst>
              <a:gd name="adj" fmla="val 7895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541264" y="2532888"/>
            <a:ext cx="13898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3800" dirty="0"/>
          </a:p>
        </p:txBody>
      </p:sp>
      <p:sp>
        <p:nvSpPr>
          <p:cNvPr id="17" name="Text 15"/>
          <p:cNvSpPr/>
          <p:nvPr/>
        </p:nvSpPr>
        <p:spPr>
          <a:xfrm>
            <a:off x="5586984" y="3429000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Encourage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205472" y="2423160"/>
            <a:ext cx="1389888" cy="1600200"/>
          </a:xfrm>
          <a:prstGeom prst="roundRect">
            <a:avLst>
              <a:gd name="adj" fmla="val 7895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205472" y="2532888"/>
            <a:ext cx="13898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3800" dirty="0"/>
          </a:p>
        </p:txBody>
      </p:sp>
      <p:sp>
        <p:nvSpPr>
          <p:cNvPr id="20" name="Text 18"/>
          <p:cNvSpPr/>
          <p:nvPr/>
        </p:nvSpPr>
        <p:spPr>
          <a:xfrm>
            <a:off x="7251192" y="3429000"/>
            <a:ext cx="12984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48640" y="489204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</a:t>
            </a:r>
            <a:r>
              <a:rPr lang="en-US" sz="900" u="sng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Mental Health First Aid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57200" y="457200"/>
            <a:ext cx="1097280" cy="1097280"/>
          </a:xfrm>
          <a:prstGeom prst="roundRect">
            <a:avLst>
              <a:gd name="adj" fmla="val 11667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737360" y="457200"/>
            <a:ext cx="6858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Assess Your Own Risk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737360" y="1005840"/>
            <a:ext cx="6858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Honestly evaluate your current mental health state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822960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718767"/>
            <a:ext cx="8046720" cy="84490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 I experiencing thoughts of self-harm?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2892247"/>
            <a:ext cx="8046720" cy="84490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severe is my distress on a 1-10 scale?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4065727"/>
            <a:ext cx="8046720" cy="84490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I function in my daily responsibilities?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57200" y="457200"/>
            <a:ext cx="1097280" cy="1097280"/>
          </a:xfrm>
          <a:prstGeom prst="roundRect">
            <a:avLst>
              <a:gd name="adj" fmla="val 11667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737360" y="457200"/>
            <a:ext cx="6858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Listen to Yourself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737360" y="1005840"/>
            <a:ext cx="6858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Acknowledge your feelings with compassion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822960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67769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yourself space to feel without judgment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255780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what you're experiencing — stressed, overwhelmed, burned out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343791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that your struggles are valid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48640" y="431802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to a trusted colleague, friend, or supervisor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57200" y="457200"/>
            <a:ext cx="1097280" cy="1097280"/>
          </a:xfrm>
          <a:prstGeom prst="roundRect">
            <a:avLst>
              <a:gd name="adj" fmla="val 11667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737360" y="457200"/>
            <a:ext cx="6858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Give Yourself Permission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737360" y="1005840"/>
            <a:ext cx="6858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yourself the same grace you give others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822960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67769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deserve support and care too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255780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Seeking help is a sign of strength, not weakness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343791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and balance are possible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48640" y="431802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not alone — other helpers experience this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57200" y="457200"/>
            <a:ext cx="1097280" cy="1097280"/>
          </a:xfrm>
          <a:prstGeom prst="roundRect">
            <a:avLst>
              <a:gd name="adj" fmla="val 11667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737360" y="457200"/>
            <a:ext cx="6858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Engage Professional Support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737360" y="1005840"/>
            <a:ext cx="6858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with the right level of care for your needs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822960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67769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with a therapist or counselor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255780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Employee Assistance Programs (EAP)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343791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 support groups for caregivers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48640" y="431802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wait until crisis — seek help early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57200" y="457200"/>
            <a:ext cx="1097280" cy="1097280"/>
          </a:xfrm>
          <a:prstGeom prst="roundRect">
            <a:avLst>
              <a:gd name="adj" fmla="val 11667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10972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737360" y="457200"/>
            <a:ext cx="68580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Establish Self-Care Practices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737360" y="1005840"/>
            <a:ext cx="6858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sustainable daily habits that protect your well-being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822960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67769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daily self-care rituals (even 10 minutes helps)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255780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firm boundaries between work and personal time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343791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stress management: meditation, exercise, hobbies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48640" y="4318025"/>
            <a:ext cx="8046720" cy="63367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with your own support network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Self-Regulation Techniques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804672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tools for calming your nervous system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2252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362456"/>
            <a:ext cx="8046720" cy="726948"/>
          </a:xfrm>
          <a:prstGeom prst="roundRect">
            <a:avLst>
              <a:gd name="adj" fmla="val 12579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1435608"/>
            <a:ext cx="7680960" cy="5989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Breathing: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4-7-8 technique for immediate calm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2199132"/>
            <a:ext cx="8046720" cy="726948"/>
          </a:xfrm>
          <a:prstGeom prst="roundRect">
            <a:avLst>
              <a:gd name="adj" fmla="val 12579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77240" y="2272284"/>
            <a:ext cx="7680960" cy="5989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Grounding Exercises: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5-4-3-2-1 sensory awareness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035808"/>
            <a:ext cx="8046720" cy="726948"/>
          </a:xfrm>
          <a:prstGeom prst="roundRect">
            <a:avLst>
              <a:gd name="adj" fmla="val 12579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77240" y="3108960"/>
            <a:ext cx="7680960" cy="5989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Breaks: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away and reset when overwhelmed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3872484"/>
            <a:ext cx="8046720" cy="726948"/>
          </a:xfrm>
          <a:prstGeom prst="roundRect">
            <a:avLst>
              <a:gd name="adj" fmla="val 12579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77240" y="3945636"/>
            <a:ext cx="7680960" cy="5989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Movement: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Walk, stretch, or exercise to release tension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489204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</a:t>
            </a:r>
            <a:r>
              <a:rPr lang="en-US" sz="900" u="sng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Crisis Prevention Institute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080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07070"/>
          </a:solidFill>
          <a:ln w="12700">
            <a:solidFill>
              <a:srgbClr val="E07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0707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NOT to Do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722376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mistakes that deepen distress and delay recovery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078992"/>
            <a:ext cx="8046720" cy="13716"/>
          </a:xfrm>
          <a:prstGeom prst="rect">
            <a:avLst/>
          </a:prstGeom>
          <a:solidFill>
            <a:srgbClr val="5A2020"/>
          </a:solidFill>
          <a:ln w="12700">
            <a:solidFill>
              <a:srgbClr val="5A2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188720"/>
            <a:ext cx="8046720" cy="793242"/>
          </a:xfrm>
          <a:prstGeom prst="roundRect">
            <a:avLst>
              <a:gd name="adj" fmla="val 11527"/>
            </a:avLst>
          </a:prstGeom>
          <a:solidFill>
            <a:srgbClr val="2A1010"/>
          </a:solidFill>
          <a:ln w="12700">
            <a:solidFill>
              <a:srgbClr val="E07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1261872"/>
            <a:ext cx="7680960" cy="6652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ignore warning signs or try to push through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2091690"/>
            <a:ext cx="8046720" cy="793242"/>
          </a:xfrm>
          <a:prstGeom prst="roundRect">
            <a:avLst>
              <a:gd name="adj" fmla="val 11527"/>
            </a:avLst>
          </a:prstGeom>
          <a:solidFill>
            <a:srgbClr val="2A1010"/>
          </a:solidFill>
          <a:ln w="12700">
            <a:solidFill>
              <a:srgbClr val="E07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77240" y="2164842"/>
            <a:ext cx="7680960" cy="6652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isolate yourself from support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2994660"/>
            <a:ext cx="8046720" cy="793242"/>
          </a:xfrm>
          <a:prstGeom prst="roundRect">
            <a:avLst>
              <a:gd name="adj" fmla="val 11527"/>
            </a:avLst>
          </a:prstGeom>
          <a:solidFill>
            <a:srgbClr val="2A1010"/>
          </a:solidFill>
          <a:ln w="12700">
            <a:solidFill>
              <a:srgbClr val="E07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77240" y="3067812"/>
            <a:ext cx="7680960" cy="6652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feel guilty for needing help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3897630"/>
            <a:ext cx="8046720" cy="793242"/>
          </a:xfrm>
          <a:prstGeom prst="roundRect">
            <a:avLst>
              <a:gd name="adj" fmla="val 11527"/>
            </a:avLst>
          </a:prstGeom>
          <a:solidFill>
            <a:srgbClr val="2A1010"/>
          </a:solidFill>
          <a:ln w="12700">
            <a:solidFill>
              <a:srgbClr val="E07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77240" y="3970782"/>
            <a:ext cx="7680960" cy="6652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wait until you're in crisis to act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Systems for Helpers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804672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the levels of care available to you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2252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362456"/>
            <a:ext cx="8046720" cy="993648"/>
          </a:xfrm>
          <a:prstGeom prst="roundRect">
            <a:avLst>
              <a:gd name="adj" fmla="val 11043"/>
            </a:avLst>
          </a:prstGeom>
          <a:solidFill>
            <a:srgbClr val="1B2D40"/>
          </a:solidFill>
          <a:ln w="12700">
            <a:solidFill>
              <a:srgbClr val="E07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1362456"/>
            <a:ext cx="1645920" cy="993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0707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CRISIS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377440" y="1511503"/>
            <a:ext cx="13716" cy="695554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560320" y="1362456"/>
            <a:ext cx="5852160" cy="993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988 Suicide &amp; Crisis Lifeline, 911, Crisis Text Line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2493264"/>
            <a:ext cx="8046720" cy="993648"/>
          </a:xfrm>
          <a:prstGeom prst="roundRect">
            <a:avLst>
              <a:gd name="adj" fmla="val 11043"/>
            </a:avLst>
          </a:prstGeom>
          <a:solidFill>
            <a:srgbClr val="1B2D40"/>
          </a:solidFill>
          <a:ln w="12700">
            <a:solidFill>
              <a:srgbClr val="7DD3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85800" y="2493264"/>
            <a:ext cx="1645920" cy="993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7DD3D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WORKPLACE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377440" y="2642311"/>
            <a:ext cx="13716" cy="695554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60320" y="2493264"/>
            <a:ext cx="5852160" cy="993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Assistance Programs (EAP), HR, Supervision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3624072"/>
            <a:ext cx="8046720" cy="993648"/>
          </a:xfrm>
          <a:prstGeom prst="roundRect">
            <a:avLst>
              <a:gd name="adj" fmla="val 11043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85800" y="3624072"/>
            <a:ext cx="1645920" cy="993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ONGOING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377440" y="3773119"/>
            <a:ext cx="13716" cy="695554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560320" y="3624072"/>
            <a:ext cx="5852160" cy="993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Therapists, support groups, peer coaching, telehealth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Crisis Resources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905256"/>
            <a:ext cx="8046720" cy="852678"/>
          </a:xfrm>
          <a:prstGeom prst="roundRect">
            <a:avLst>
              <a:gd name="adj" fmla="val 10724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978408"/>
            <a:ext cx="7680960" cy="7246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988 Suicide &amp; Crisis Lifeline: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or text 988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1867662"/>
            <a:ext cx="8046720" cy="852678"/>
          </a:xfrm>
          <a:prstGeom prst="roundRect">
            <a:avLst>
              <a:gd name="adj" fmla="val 10724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940814"/>
            <a:ext cx="7680960" cy="7246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 Text Line: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 HOME to 741741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2830068"/>
            <a:ext cx="8046720" cy="852678"/>
          </a:xfrm>
          <a:prstGeom prst="roundRect">
            <a:avLst>
              <a:gd name="adj" fmla="val 10724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77240" y="2903220"/>
            <a:ext cx="7680960" cy="7246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Services: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911 for immediate danger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3792474"/>
            <a:ext cx="8046720" cy="852678"/>
          </a:xfrm>
          <a:prstGeom prst="roundRect">
            <a:avLst>
              <a:gd name="adj" fmla="val 10724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77240" y="3865626"/>
            <a:ext cx="7680960" cy="7246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SAMHSA Helpline: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1-800-662-4357 (free, 24/7 support)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Reality of Helper Distress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960120"/>
            <a:ext cx="1965960" cy="2926080"/>
          </a:xfrm>
          <a:prstGeom prst="roundRect">
            <a:avLst>
              <a:gd name="adj" fmla="val 6512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7DD3D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78%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640080" y="2423160"/>
            <a:ext cx="17830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caregivers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 burnout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575560" y="960120"/>
            <a:ext cx="1965960" cy="2926080"/>
          </a:xfrm>
          <a:prstGeom prst="roundRect">
            <a:avLst>
              <a:gd name="adj" fmla="val 6512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575560" y="13716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7DD3D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87%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2667000" y="2423160"/>
            <a:ext cx="17830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stress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anxiety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602480" y="960120"/>
            <a:ext cx="1965960" cy="2926080"/>
          </a:xfrm>
          <a:prstGeom prst="roundRect">
            <a:avLst>
              <a:gd name="adj" fmla="val 6512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02480" y="13716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7DD3D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71%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4693920" y="2423160"/>
            <a:ext cx="17830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disability caregivers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 fatigue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629400" y="960120"/>
            <a:ext cx="1965960" cy="2926080"/>
          </a:xfrm>
          <a:prstGeom prst="roundRect">
            <a:avLst>
              <a:gd name="adj" fmla="val 6512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629400" y="13716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7DD3D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23%</a:t>
            </a:r>
            <a:endParaRPr lang="en-US" sz="4400" dirty="0"/>
          </a:p>
        </p:txBody>
      </p:sp>
      <p:sp>
        <p:nvSpPr>
          <p:cNvPr id="16" name="Text 14"/>
          <p:cNvSpPr/>
          <p:nvPr/>
        </p:nvSpPr>
        <p:spPr>
          <a:xfrm>
            <a:off x="6720840" y="2423160"/>
            <a:ext cx="17830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having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'good' mental health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48640" y="489204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</a:t>
            </a:r>
            <a:r>
              <a:rPr lang="en-US" sz="900" u="sng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 Place for Mom (2026)</a:t>
            </a:r>
            <a:r>
              <a:rPr lang="en-US" sz="9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900" u="sng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Guardian Life (2023)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Services for You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95314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Assistance Programs (EAP) at your workplace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2126300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Mental health professionals — therapists, counselors, psychologists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3157286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Caregiver support groups and peer networks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4188272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communities and telehealth services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Tracking Your Well-Being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804672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Documentation practices for self-awareness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2252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536512"/>
            <a:ext cx="8046720" cy="66001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a personal wellness journal or mood tracker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2453198"/>
            <a:ext cx="8046720" cy="66001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 patterns in stress, triggers, and coping effectiveness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3369884"/>
            <a:ext cx="8046720" cy="66001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self-care activities and their impact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4286570"/>
            <a:ext cx="8046720" cy="66001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observations with your therapist or supervisor</a:t>
            </a:r>
            <a:endParaRPr lang="en-US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Building Your Support Team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95314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openly with supervisors about workload and stress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2126300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with colleagues for peer support and debrief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3157286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Advocate for workplace wellness programs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4188272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relationships outside of work for balance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Daily Self-Care Strategies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905256"/>
            <a:ext cx="3977640" cy="1856232"/>
          </a:xfrm>
          <a:prstGeom prst="roundRect">
            <a:avLst>
              <a:gd name="adj" fmla="val 5911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13232" y="103327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PHYSICAL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13232" y="1408176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Exercise, sleep, nutrition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13232" y="1813560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 hydrated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13232" y="2218944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health check-ins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617720" y="905256"/>
            <a:ext cx="3977640" cy="1856232"/>
          </a:xfrm>
          <a:prstGeom prst="roundRect">
            <a:avLst>
              <a:gd name="adj" fmla="val 5911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82312" y="103327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EMOTIONAL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782312" y="1408176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Journaling, therapy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782312" y="1813560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expression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82312" y="2218944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yourself to feel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2944368"/>
            <a:ext cx="3977640" cy="1856232"/>
          </a:xfrm>
          <a:prstGeom prst="roundRect">
            <a:avLst>
              <a:gd name="adj" fmla="val 5911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13232" y="307238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SOCIAL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13232" y="3447288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with loved ones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13232" y="3852672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Hobbies and fun activities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13232" y="4258056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connection at work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617720" y="2944368"/>
            <a:ext cx="3977640" cy="1856232"/>
          </a:xfrm>
          <a:prstGeom prst="roundRect">
            <a:avLst>
              <a:gd name="adj" fmla="val 5911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82312" y="307238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SPIRITUAL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782312" y="3447288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Meditation and nature walks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782312" y="3852672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Meaningful practices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782312" y="4258056"/>
            <a:ext cx="3657600" cy="368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2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Values-based activities</a:t>
            </a:r>
            <a:endParaRPr lang="en-US" sz="1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Applying What You've Learned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859536"/>
            <a:ext cx="8046720" cy="2103120"/>
          </a:xfrm>
          <a:prstGeom prst="roundRect">
            <a:avLst>
              <a:gd name="adj" fmla="val 6087"/>
            </a:avLst>
          </a:prstGeom>
          <a:solidFill>
            <a:srgbClr val="1B2D40"/>
          </a:solidFill>
          <a:ln w="12700">
            <a:solidFill>
              <a:srgbClr val="7DD3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941832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SCENARIO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77240" y="1307592"/>
            <a:ext cx="763524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408176"/>
            <a:ext cx="76352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You've been feeling exhausted for weeks, dreading work, and snapping at colleagues. You're sleeping poorly and having intrusive thoughts about difficult client situations. You feel guilty taking time off.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3145536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steps would you take using the ALGEE framework?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3694176"/>
            <a:ext cx="1389888" cy="713232"/>
          </a:xfrm>
          <a:prstGeom prst="roundRect">
            <a:avLst>
              <a:gd name="adj" fmla="val 12821"/>
            </a:avLst>
          </a:prstGeom>
          <a:solidFill>
            <a:srgbClr val="162436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3694176"/>
            <a:ext cx="13898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2212848" y="3694176"/>
            <a:ext cx="1389888" cy="713232"/>
          </a:xfrm>
          <a:prstGeom prst="roundRect">
            <a:avLst>
              <a:gd name="adj" fmla="val 12821"/>
            </a:avLst>
          </a:prstGeom>
          <a:solidFill>
            <a:srgbClr val="162436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12848" y="3694176"/>
            <a:ext cx="13898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3877056" y="3694176"/>
            <a:ext cx="1389888" cy="713232"/>
          </a:xfrm>
          <a:prstGeom prst="roundRect">
            <a:avLst>
              <a:gd name="adj" fmla="val 12821"/>
            </a:avLst>
          </a:prstGeom>
          <a:solidFill>
            <a:srgbClr val="162436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877056" y="3694176"/>
            <a:ext cx="13898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5541264" y="3694176"/>
            <a:ext cx="1389888" cy="713232"/>
          </a:xfrm>
          <a:prstGeom prst="roundRect">
            <a:avLst>
              <a:gd name="adj" fmla="val 12821"/>
            </a:avLst>
          </a:prstGeom>
          <a:solidFill>
            <a:srgbClr val="162436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541264" y="3694176"/>
            <a:ext cx="13898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2200" dirty="0"/>
          </a:p>
        </p:txBody>
      </p:sp>
      <p:sp>
        <p:nvSpPr>
          <p:cNvPr id="18" name="Shape 16"/>
          <p:cNvSpPr/>
          <p:nvPr/>
        </p:nvSpPr>
        <p:spPr>
          <a:xfrm>
            <a:off x="7205472" y="3694176"/>
            <a:ext cx="1389888" cy="713232"/>
          </a:xfrm>
          <a:prstGeom prst="roundRect">
            <a:avLst>
              <a:gd name="adj" fmla="val 12821"/>
            </a:avLst>
          </a:prstGeom>
          <a:solidFill>
            <a:srgbClr val="162436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205472" y="3694176"/>
            <a:ext cx="138988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</a:t>
            </a:r>
            <a:endParaRPr lang="en-US" sz="2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Takeaways (Part 1)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95314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your own early warning signs of distress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2126300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ALGEE framework for self-triage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3157286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mental health matters as much as those you support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4188272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Self-care is essential, not optional</a:t>
            </a:r>
            <a:endParaRPr lang="en-US" sz="1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Takeaways (Part 2)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95314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 support resources and access them early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2126300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boundaries and sustainable self-care practices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3157286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with peers and supervisors for support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4188272"/>
            <a:ext cx="8046720" cy="74231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cannot pour from an empty cup</a:t>
            </a:r>
            <a:endParaRPr lang="en-US" sz="1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References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905256"/>
            <a:ext cx="8046720" cy="889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[1]  </a:t>
            </a:r>
            <a:r>
              <a:rPr lang="en-US" sz="1300" u="sng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 Place for Mom. (2026). Caregiver Burnout Statistics.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867662"/>
            <a:ext cx="8046720" cy="889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[2]  </a:t>
            </a:r>
            <a:r>
              <a:rPr lang="en-US" sz="1300" u="sng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Cost of Compassion study. (2025). Caregiver Fatigue in Disability Care.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830068"/>
            <a:ext cx="8046720" cy="889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[3]  </a:t>
            </a:r>
            <a:r>
              <a:rPr lang="en-US" sz="1300" u="sng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Guardian Life. (2023). Caregiving &amp; Impact on Mental Health.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3792474"/>
            <a:ext cx="8046720" cy="889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[4]  </a:t>
            </a:r>
            <a:r>
              <a:rPr lang="en-US" sz="1300" u="sng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Compassion Fatigue Awareness Project.</a:t>
            </a:r>
            <a:endParaRPr lang="en-US" sz="13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References (Continued)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905256"/>
            <a:ext cx="8046720" cy="889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[5]  </a:t>
            </a:r>
            <a:r>
              <a:rPr lang="en-US" sz="1300" u="sng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Mental Health First Aid.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867662"/>
            <a:ext cx="8046720" cy="889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[6]  </a:t>
            </a:r>
            <a:r>
              <a:rPr lang="en-US" sz="1300" u="sng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Crisis Prevention Institute.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2830068"/>
            <a:ext cx="8046720" cy="889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[7]  </a:t>
            </a:r>
            <a:r>
              <a:rPr lang="en-US" sz="1300" u="sng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988 Suicide &amp; Crisis Lifeline.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3792474"/>
            <a:ext cx="8046720" cy="889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[8]  </a:t>
            </a:r>
            <a:r>
              <a:rPr lang="en-US" sz="1300" u="sng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Crisis Text Line.</a:t>
            </a:r>
            <a:endParaRPr lang="en-US" sz="13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Resources for Helpers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905256"/>
            <a:ext cx="8046720" cy="1100328"/>
          </a:xfrm>
          <a:prstGeom prst="roundRect">
            <a:avLst>
              <a:gd name="adj" fmla="val 8310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996696"/>
            <a:ext cx="7680960" cy="935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Compassion Fatigue Awareness:  </a:t>
            </a:r>
            <a:r>
              <a:rPr lang="en-US" sz="1500" u="sng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compassionfatigue.org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2188464"/>
            <a:ext cx="8046720" cy="1100328"/>
          </a:xfrm>
          <a:prstGeom prst="roundRect">
            <a:avLst>
              <a:gd name="adj" fmla="val 8310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2279904"/>
            <a:ext cx="7680960" cy="935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NAMI:  </a:t>
            </a:r>
            <a:r>
              <a:rPr lang="en-US" sz="1500" u="sng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Alliance on Mental Illness — nami.org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3471672"/>
            <a:ext cx="8046720" cy="1100328"/>
          </a:xfrm>
          <a:prstGeom prst="roundRect">
            <a:avLst>
              <a:gd name="adj" fmla="val 8310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77240" y="3563112"/>
            <a:ext cx="7680960" cy="935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DB6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Psychology Today:  </a:t>
            </a:r>
            <a:r>
              <a:rPr lang="en-US" sz="1500" u="sng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Therapist finder — psychologytoday.com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Session Overview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804672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will learn in this 40-minute training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2252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362456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session equips you to recognize signs of mental distress in yourself and provides a framework for navigating the specific interventions and support systems available to helpers.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2451019"/>
            <a:ext cx="8046720" cy="66056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your own signs of mental distress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3368467"/>
            <a:ext cx="8046720" cy="66056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self-care intervention frameworks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4285915"/>
            <a:ext cx="8046720" cy="66056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support systems designed for helpers</a:t>
            </a:r>
            <a:endParaRPr lang="en-US" sz="1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669280" y="274320"/>
            <a:ext cx="3200400" cy="3200400"/>
          </a:xfrm>
          <a:prstGeom prst="ellipse">
            <a:avLst/>
          </a:prstGeom>
          <a:solidFill>
            <a:srgbClr val="1B2D40"/>
          </a:solidFill>
          <a:ln w="12700">
            <a:solidFill>
              <a:srgbClr val="1B2D4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6217920" y="777240"/>
            <a:ext cx="2103120" cy="2103120"/>
          </a:xfrm>
          <a:prstGeom prst="ellipse">
            <a:avLst/>
          </a:prstGeom>
          <a:solidFill>
            <a:srgbClr val="162436"/>
          </a:solidFill>
          <a:ln w="12700">
            <a:solidFill>
              <a:srgbClr val="16243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502920"/>
            <a:ext cx="5303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</a:t>
            </a:r>
            <a:endParaRPr lang="en-US" sz="5000" dirty="0"/>
          </a:p>
        </p:txBody>
      </p:sp>
      <p:sp>
        <p:nvSpPr>
          <p:cNvPr id="6" name="Shape 4"/>
          <p:cNvSpPr/>
          <p:nvPr/>
        </p:nvSpPr>
        <p:spPr>
          <a:xfrm>
            <a:off x="640080" y="1691640"/>
            <a:ext cx="502920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82880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0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 &amp; Discussion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0080" y="2487168"/>
            <a:ext cx="5029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dedication to supporting others makes a profound difference.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40080" y="3337560"/>
            <a:ext cx="2560320" cy="502920"/>
          </a:xfrm>
          <a:prstGeom prst="roundRect">
            <a:avLst>
              <a:gd name="adj" fmla="val 18182"/>
            </a:avLst>
          </a:prstGeom>
          <a:solidFill>
            <a:srgbClr val="1B2D40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333756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7DD3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Crisis? Call or text 988 anytime.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44805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resilience. Supporting sustainably.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This Matters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84753"/>
            <a:ext cx="8046720" cy="68799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Helpers experience compassion fatigue, burnout, and secondary trauma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2040301"/>
            <a:ext cx="8046720" cy="68799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cannot pour from an empty cup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2995849"/>
            <a:ext cx="8046720" cy="68799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mental health directly impacts the quality of care you provide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3951397"/>
            <a:ext cx="8046720" cy="68799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Self-care is not selfish — it is essential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489204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</a:t>
            </a:r>
            <a:r>
              <a:rPr lang="en-US" sz="900" u="sng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Compassion Fatigue Awareness Project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Self-Triage for Helpers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868680"/>
            <a:ext cx="8046720" cy="1005840"/>
          </a:xfrm>
          <a:prstGeom prst="roundRect">
            <a:avLst>
              <a:gd name="adj" fmla="val 10909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868680"/>
            <a:ext cx="7635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systematic process for recognizing, assessing, and prioritizing your own mental health needs to access appropriate support.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2011680"/>
            <a:ext cx="2560320" cy="1828800"/>
          </a:xfrm>
          <a:prstGeom prst="roundRect">
            <a:avLst>
              <a:gd name="adj" fmla="val 7000"/>
            </a:avLst>
          </a:prstGeom>
          <a:solidFill>
            <a:srgbClr val="162436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2121408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658368" y="2761488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0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RECOGNIZE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58368" y="3246120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own signs of distress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91840" y="2011680"/>
            <a:ext cx="2560320" cy="1828800"/>
          </a:xfrm>
          <a:prstGeom prst="roundRect">
            <a:avLst>
              <a:gd name="adj" fmla="val 7000"/>
            </a:avLst>
          </a:prstGeom>
          <a:solidFill>
            <a:srgbClr val="162436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91840" y="2121408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401568" y="2761488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0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ASSESS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401568" y="3246120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level of need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035040" y="2011680"/>
            <a:ext cx="2560320" cy="1828800"/>
          </a:xfrm>
          <a:prstGeom prst="roundRect">
            <a:avLst>
              <a:gd name="adj" fmla="val 7000"/>
            </a:avLst>
          </a:prstGeom>
          <a:solidFill>
            <a:srgbClr val="162436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035040" y="2121408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6144768" y="2761488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0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CONNECT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144768" y="3246120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appropriate support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Early Warning Signs (Part 1)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905256"/>
            <a:ext cx="3977640" cy="1984248"/>
          </a:xfrm>
          <a:prstGeom prst="roundRect">
            <a:avLst>
              <a:gd name="adj" fmla="val 4608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77240" y="1069848"/>
            <a:ext cx="36576" cy="119055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96112" y="126415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Physical Exhaustion: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77240" y="1897380"/>
            <a:ext cx="3520440" cy="10973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04672" y="2107692"/>
            <a:ext cx="356616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fatigue despite rest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617720" y="905256"/>
            <a:ext cx="3977640" cy="1984248"/>
          </a:xfrm>
          <a:prstGeom prst="roundRect">
            <a:avLst>
              <a:gd name="adj" fmla="val 4608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846320" y="1069848"/>
            <a:ext cx="36576" cy="119055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65192" y="126415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Sleep Problems: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846320" y="1897380"/>
            <a:ext cx="3520440" cy="10973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73752" y="2107692"/>
            <a:ext cx="356616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Difficulty falling or staying asleep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090672"/>
            <a:ext cx="3977640" cy="1984248"/>
          </a:xfrm>
          <a:prstGeom prst="roundRect">
            <a:avLst>
              <a:gd name="adj" fmla="val 4608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777240" y="3255264"/>
            <a:ext cx="36576" cy="119055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96112" y="3449574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Appetite Changes: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777240" y="4082796"/>
            <a:ext cx="3520440" cy="10973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04672" y="4293108"/>
            <a:ext cx="356616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Eating more or less than usual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617720" y="3090672"/>
            <a:ext cx="3977640" cy="1984248"/>
          </a:xfrm>
          <a:prstGeom prst="roundRect">
            <a:avLst>
              <a:gd name="adj" fmla="val 4608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46320" y="3255264"/>
            <a:ext cx="36576" cy="119055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965192" y="3449574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Neglecting Self-Care: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846320" y="4082796"/>
            <a:ext cx="3520440" cy="10973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73752" y="4293108"/>
            <a:ext cx="356616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Skipping meals, exercise, or personal time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Early Warning Signs (Part 2)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7680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905256"/>
            <a:ext cx="3977640" cy="1984248"/>
          </a:xfrm>
          <a:prstGeom prst="roundRect">
            <a:avLst>
              <a:gd name="adj" fmla="val 4608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77240" y="1069848"/>
            <a:ext cx="36576" cy="119055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96112" y="126415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Emotional Changes: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77240" y="1897380"/>
            <a:ext cx="3520440" cy="10973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04672" y="2107692"/>
            <a:ext cx="356616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Irritability, cynicism, or feeling numb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617720" y="905256"/>
            <a:ext cx="3977640" cy="1984248"/>
          </a:xfrm>
          <a:prstGeom prst="roundRect">
            <a:avLst>
              <a:gd name="adj" fmla="val 4608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846320" y="1069848"/>
            <a:ext cx="36576" cy="119055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965192" y="126415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Reduced Empathy: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846320" y="1897380"/>
            <a:ext cx="3520440" cy="10973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73752" y="2107692"/>
            <a:ext cx="356616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Difficulty connecting with those you support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090672"/>
            <a:ext cx="3977640" cy="1984248"/>
          </a:xfrm>
          <a:prstGeom prst="roundRect">
            <a:avLst>
              <a:gd name="adj" fmla="val 4608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777240" y="3255264"/>
            <a:ext cx="36576" cy="119055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96112" y="3449574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Cognitive Fog: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777240" y="4082796"/>
            <a:ext cx="3520440" cy="10973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04672" y="4293108"/>
            <a:ext cx="356616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 focusing or making decisions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617720" y="3090672"/>
            <a:ext cx="3977640" cy="1984248"/>
          </a:xfrm>
          <a:prstGeom prst="roundRect">
            <a:avLst>
              <a:gd name="adj" fmla="val 4608"/>
            </a:avLst>
          </a:prstGeom>
          <a:solidFill>
            <a:srgbClr val="1B2D40"/>
          </a:solidFill>
          <a:ln w="12700">
            <a:solidFill>
              <a:srgbClr val="1E3A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46320" y="3255264"/>
            <a:ext cx="36576" cy="119055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965192" y="3449574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Sense of Ineffectiveness: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846320" y="4082796"/>
            <a:ext cx="3520440" cy="10973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73752" y="4293108"/>
            <a:ext cx="356616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Feeling like nothing you do helps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22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DB6C8"/>
          </a:solidFill>
          <a:ln w="12700">
            <a:solidFill>
              <a:srgbClr val="4DB6C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4DB6C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Compassion Fatigue Signs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804672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AF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Signs specific to helpers and caregivers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225296"/>
            <a:ext cx="8046720" cy="13716"/>
          </a:xfrm>
          <a:prstGeom prst="rect">
            <a:avLst/>
          </a:prstGeom>
          <a:solidFill>
            <a:srgbClr val="4A6880"/>
          </a:solidFill>
          <a:ln w="12700">
            <a:solidFill>
              <a:srgbClr val="4A68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525951"/>
            <a:ext cx="8046720" cy="60569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Avoiding certain clients or situations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2367199"/>
            <a:ext cx="8046720" cy="60569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Intrusive thoughts about work during off-hours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3208447"/>
            <a:ext cx="8046720" cy="60569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symptoms: headaches, muscle tension, stomach issues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4049695"/>
            <a:ext cx="8046720" cy="60569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342900" indent="-342900">
              <a:buSzPct val="100000"/>
              <a:buChar char="▪"/>
            </a:pPr>
            <a:r>
              <a:rPr lang="en-US" sz="16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use of substances or numbing behaviors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48640" y="4892040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</a:t>
            </a:r>
            <a:r>
              <a:rPr lang="en-US" sz="900" u="sng" dirty="0">
                <a:solidFill>
                  <a:srgbClr val="4A688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Compassion Fatigue Awareness Project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080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07070"/>
          </a:solidFill>
          <a:ln w="12700">
            <a:solidFill>
              <a:srgbClr val="E07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4592"/>
            <a:ext cx="8046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0707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Crisis Warning Signs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722376"/>
            <a:ext cx="8046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Seek immediate support if you experience any of the following: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078992"/>
            <a:ext cx="8046720" cy="13716"/>
          </a:xfrm>
          <a:prstGeom prst="rect">
            <a:avLst/>
          </a:prstGeom>
          <a:solidFill>
            <a:srgbClr val="5A2020"/>
          </a:solidFill>
          <a:ln w="12700">
            <a:solidFill>
              <a:srgbClr val="5A202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188720"/>
            <a:ext cx="8046720" cy="781812"/>
          </a:xfrm>
          <a:prstGeom prst="roundRect">
            <a:avLst>
              <a:gd name="adj" fmla="val 11696"/>
            </a:avLst>
          </a:prstGeom>
          <a:solidFill>
            <a:srgbClr val="2A1010"/>
          </a:solidFill>
          <a:ln w="12700">
            <a:solidFill>
              <a:srgbClr val="E07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77240" y="1261872"/>
            <a:ext cx="7680960" cy="6537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Thoughts of Self-Harm: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Suicidal thoughts or plans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2080260"/>
            <a:ext cx="8046720" cy="781812"/>
          </a:xfrm>
          <a:prstGeom prst="roundRect">
            <a:avLst>
              <a:gd name="adj" fmla="val 11696"/>
            </a:avLst>
          </a:prstGeom>
          <a:solidFill>
            <a:srgbClr val="2A1010"/>
          </a:solidFill>
          <a:ln w="12700">
            <a:solidFill>
              <a:srgbClr val="E07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77240" y="2153412"/>
            <a:ext cx="7680960" cy="6537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Burnout: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Inability to function at work or home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2971800"/>
            <a:ext cx="8046720" cy="781812"/>
          </a:xfrm>
          <a:prstGeom prst="roundRect">
            <a:avLst>
              <a:gd name="adj" fmla="val 11696"/>
            </a:avLst>
          </a:prstGeom>
          <a:solidFill>
            <a:srgbClr val="2A1010"/>
          </a:solidFill>
          <a:ln w="12700">
            <a:solidFill>
              <a:srgbClr val="E07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77240" y="3044952"/>
            <a:ext cx="7680960" cy="6537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Panic Attacks: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Overwhelming anxiety or terror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3863340"/>
            <a:ext cx="8046720" cy="781812"/>
          </a:xfrm>
          <a:prstGeom prst="roundRect">
            <a:avLst>
              <a:gd name="adj" fmla="val 11696"/>
            </a:avLst>
          </a:prstGeom>
          <a:solidFill>
            <a:srgbClr val="2A1010"/>
          </a:solidFill>
          <a:ln w="12700">
            <a:solidFill>
              <a:srgbClr val="E0707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77240" y="3936492"/>
            <a:ext cx="7680960" cy="6537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07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Substance Dependence:  </a:t>
            </a:r>
            <a:r>
              <a:rPr lang="en-US" sz="1400" dirty="0">
                <a:solidFill>
                  <a:srgbClr val="F0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Relying on alcohol or drugs to cope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ACC40827C2648A2B8ED9289928F8E" ma:contentTypeVersion="14" ma:contentTypeDescription="Create a new document." ma:contentTypeScope="" ma:versionID="b22370e5787ae711b6c88efa25f0d449">
  <xsd:schema xmlns:xsd="http://www.w3.org/2001/XMLSchema" xmlns:xs="http://www.w3.org/2001/XMLSchema" xmlns:p="http://schemas.microsoft.com/office/2006/metadata/properties" xmlns:ns2="81429b0d-1d42-4917-a46b-7e7d019350f8" xmlns:ns3="57f7a888-3d28-4425-a43d-d603a88319b4" targetNamespace="http://schemas.microsoft.com/office/2006/metadata/properties" ma:root="true" ma:fieldsID="ccc319273d68f9c826d7c13036535cb6" ns2:_="" ns3:_="">
    <xsd:import namespace="81429b0d-1d42-4917-a46b-7e7d019350f8"/>
    <xsd:import namespace="57f7a888-3d28-4425-a43d-d603a88319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29b0d-1d42-4917-a46b-7e7d019350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1286ec34-a2ae-4ac6-b6b4-0b3167cce8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f7a888-3d28-4425-a43d-d603a88319b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429b0d-1d42-4917-a46b-7e7d019350f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06B5CC1-B3A5-4397-8BF5-9FBB61759A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B4FD3E-7214-4446-8344-E8123ABB13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429b0d-1d42-4917-a46b-7e7d019350f8"/>
    <ds:schemaRef ds:uri="57f7a888-3d28-4425-a43d-d603a88319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6D9D7A-4CEB-404C-A9E3-3DC4F0C89D83}">
  <ds:schemaRefs>
    <ds:schemaRef ds:uri="http://schemas.microsoft.com/office/2006/metadata/properties"/>
    <ds:schemaRef ds:uri="http://schemas.microsoft.com/office/infopath/2007/PartnerControls"/>
    <ds:schemaRef ds:uri="81429b0d-1d42-4917-a46b-7e7d019350f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1271</Words>
  <Application>Microsoft Office PowerPoint</Application>
  <PresentationFormat>On-screen Show (16:9)</PresentationFormat>
  <Paragraphs>249</Paragraphs>
  <Slides>30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Melissa Naslund</cp:lastModifiedBy>
  <cp:revision>4</cp:revision>
  <dcterms:created xsi:type="dcterms:W3CDTF">2026-03-31T01:31:36Z</dcterms:created>
  <dcterms:modified xsi:type="dcterms:W3CDTF">2026-04-02T19:30:08Z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0x010100917ACC40827C2648A2B8ED9289928F8E</vt:lpwstr>
  </property>
</Properties>
</file>