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diagrams/data5.xml" ContentType="application/vnd.openxmlformats-officedocument.drawingml.diagramData+xml"/>
  <Override PartName="/ppt/diagrams/data1.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diagrams/layout5.xml" ContentType="application/vnd.openxmlformats-officedocument.drawingml.diagramLayout+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layout7.xml" ContentType="application/vnd.openxmlformats-officedocument.drawingml.diagramLayout+xml"/>
  <Override PartName="/ppt/diagrams/quickStyle5.xml" ContentType="application/vnd.openxmlformats-officedocument.drawingml.diagramStyle+xml"/>
  <Override PartName="/ppt/diagrams/quickStyle7.xml" ContentType="application/vnd.openxmlformats-officedocument.drawingml.diagramStyle+xml"/>
  <Override PartName="/ppt/diagrams/colors7.xml" ContentType="application/vnd.openxmlformats-officedocument.drawingml.diagramColors+xml"/>
  <Override PartName="/ppt/diagrams/colors5.xml" ContentType="application/vnd.openxmlformats-officedocument.drawingml.diagramColors+xml"/>
  <Override PartName="/ppt/diagrams/drawing7.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layout2.xml" ContentType="application/vnd.openxmlformats-officedocument.drawingml.diagramLayout+xml"/>
  <Override PartName="/ppt/diagrams/colors6.xml" ContentType="application/vnd.openxmlformats-officedocument.drawingml.diagramColors+xml"/>
  <Override PartName="/ppt/diagrams/drawing6.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Metadata/LabelInfo.xml" ContentType="application/vnd.ms-office.classificationlabel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3"/>
  </p:notesMasterIdLst>
  <p:sldIdLst>
    <p:sldId id="322" r:id="rId3"/>
    <p:sldId id="290" r:id="rId4"/>
    <p:sldId id="263" r:id="rId5"/>
    <p:sldId id="289" r:id="rId6"/>
    <p:sldId id="288" r:id="rId7"/>
    <p:sldId id="271" r:id="rId8"/>
    <p:sldId id="317" r:id="rId9"/>
    <p:sldId id="293" r:id="rId10"/>
    <p:sldId id="318" r:id="rId11"/>
    <p:sldId id="320" r:id="rId12"/>
    <p:sldId id="313" r:id="rId13"/>
    <p:sldId id="314" r:id="rId14"/>
    <p:sldId id="315" r:id="rId15"/>
    <p:sldId id="307" r:id="rId16"/>
    <p:sldId id="308" r:id="rId17"/>
    <p:sldId id="309" r:id="rId18"/>
    <p:sldId id="310" r:id="rId19"/>
    <p:sldId id="311" r:id="rId20"/>
    <p:sldId id="312" r:id="rId21"/>
    <p:sldId id="279" r:id="rId22"/>
    <p:sldId id="305" r:id="rId23"/>
    <p:sldId id="297" r:id="rId24"/>
    <p:sldId id="316" r:id="rId25"/>
    <p:sldId id="321" r:id="rId26"/>
    <p:sldId id="275" r:id="rId27"/>
    <p:sldId id="256" r:id="rId28"/>
    <p:sldId id="285" r:id="rId29"/>
    <p:sldId id="306" r:id="rId30"/>
    <p:sldId id="262" r:id="rId31"/>
    <p:sldId id="323"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022" autoAdjust="0"/>
  </p:normalViewPr>
  <p:slideViewPr>
    <p:cSldViewPr snapToGrid="0" snapToObjects="1">
      <p:cViewPr>
        <p:scale>
          <a:sx n="59" d="100"/>
          <a:sy n="59" d="100"/>
        </p:scale>
        <p:origin x="2604" y="83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6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2.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DE4868-0922-42F3-8B27-8ECD84752AC2}"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2D0857C1-5B5E-4D34-B9C9-90347C393178}">
      <dgm:prSet/>
      <dgm:spPr/>
      <dgm:t>
        <a:bodyPr/>
        <a:lstStyle/>
        <a:p>
          <a:r>
            <a:rPr lang="en-US" dirty="0"/>
            <a:t>By the end of today’s session, participants will be able to:</a:t>
          </a:r>
        </a:p>
      </dgm:t>
    </dgm:pt>
    <dgm:pt modelId="{528CD8BF-BAB0-4062-AF74-C6EFFA26AD90}" type="parTrans" cxnId="{236235C8-7AAD-45BC-8B4B-453BA81D6DEA}">
      <dgm:prSet/>
      <dgm:spPr/>
      <dgm:t>
        <a:bodyPr/>
        <a:lstStyle/>
        <a:p>
          <a:endParaRPr lang="en-US"/>
        </a:p>
      </dgm:t>
    </dgm:pt>
    <dgm:pt modelId="{9F07EC42-ACCB-4234-A462-1FAEEE2EA168}" type="sibTrans" cxnId="{236235C8-7AAD-45BC-8B4B-453BA81D6DEA}">
      <dgm:prSet/>
      <dgm:spPr/>
      <dgm:t>
        <a:bodyPr/>
        <a:lstStyle/>
        <a:p>
          <a:endParaRPr lang="en-US"/>
        </a:p>
      </dgm:t>
    </dgm:pt>
    <dgm:pt modelId="{120DD808-DB20-4B80-B08A-A2EF4365B388}">
      <dgm:prSet/>
      <dgm:spPr/>
      <dgm:t>
        <a:bodyPr/>
        <a:lstStyle/>
        <a:p>
          <a:r>
            <a:rPr lang="en-US" dirty="0"/>
            <a:t>Identify warning signs and risk factors.</a:t>
          </a:r>
        </a:p>
      </dgm:t>
    </dgm:pt>
    <dgm:pt modelId="{B8628E3C-20AC-44AD-B522-0C35D8138C64}" type="parTrans" cxnId="{F55576CE-A004-4183-82B1-B673AD9C8DFD}">
      <dgm:prSet/>
      <dgm:spPr/>
      <dgm:t>
        <a:bodyPr/>
        <a:lstStyle/>
        <a:p>
          <a:endParaRPr lang="en-US"/>
        </a:p>
      </dgm:t>
    </dgm:pt>
    <dgm:pt modelId="{4FB73852-349D-4B24-9F69-635E59246E90}" type="sibTrans" cxnId="{F55576CE-A004-4183-82B1-B673AD9C8DFD}">
      <dgm:prSet/>
      <dgm:spPr/>
      <dgm:t>
        <a:bodyPr/>
        <a:lstStyle/>
        <a:p>
          <a:endParaRPr lang="en-US"/>
        </a:p>
      </dgm:t>
    </dgm:pt>
    <dgm:pt modelId="{0C8E2D47-A2CF-4FDE-85C1-C51385AC6D6C}">
      <dgm:prSet/>
      <dgm:spPr/>
      <dgm:t>
        <a:bodyPr/>
        <a:lstStyle/>
        <a:p>
          <a:r>
            <a:rPr lang="en-US" dirty="0"/>
            <a:t>Recognize how risk may present differently across disabilities.</a:t>
          </a:r>
        </a:p>
      </dgm:t>
    </dgm:pt>
    <dgm:pt modelId="{6926574F-3188-4E65-A1CC-46FF8DE4B455}" type="parTrans" cxnId="{62D35600-15DB-413E-9E80-43485C58B3F7}">
      <dgm:prSet/>
      <dgm:spPr/>
      <dgm:t>
        <a:bodyPr/>
        <a:lstStyle/>
        <a:p>
          <a:endParaRPr lang="en-US"/>
        </a:p>
      </dgm:t>
    </dgm:pt>
    <dgm:pt modelId="{DE7A46C1-F84D-4FE7-A88C-DE1EA3507312}" type="sibTrans" cxnId="{62D35600-15DB-413E-9E80-43485C58B3F7}">
      <dgm:prSet/>
      <dgm:spPr/>
      <dgm:t>
        <a:bodyPr/>
        <a:lstStyle/>
        <a:p>
          <a:endParaRPr lang="en-US"/>
        </a:p>
      </dgm:t>
    </dgm:pt>
    <dgm:pt modelId="{D0B12526-B448-4B0A-9718-A5FEDC4BED6C}">
      <dgm:prSet/>
      <dgm:spPr/>
      <dgm:t>
        <a:bodyPr/>
        <a:lstStyle/>
        <a:p>
          <a:r>
            <a:rPr lang="en-US" dirty="0"/>
            <a:t>Apply strength-based, culturally responsive approaches.</a:t>
          </a:r>
        </a:p>
      </dgm:t>
    </dgm:pt>
    <dgm:pt modelId="{EAB4E2FA-EAD4-40BC-8AAC-A0812CC54D08}" type="parTrans" cxnId="{12310DCC-B491-4A59-9051-0D760E959FAA}">
      <dgm:prSet/>
      <dgm:spPr/>
      <dgm:t>
        <a:bodyPr/>
        <a:lstStyle/>
        <a:p>
          <a:endParaRPr lang="en-US"/>
        </a:p>
      </dgm:t>
    </dgm:pt>
    <dgm:pt modelId="{09894BDE-1620-452F-B78E-DB6F8D0CD174}" type="sibTrans" cxnId="{12310DCC-B491-4A59-9051-0D760E959FAA}">
      <dgm:prSet/>
      <dgm:spPr/>
      <dgm:t>
        <a:bodyPr/>
        <a:lstStyle/>
        <a:p>
          <a:endParaRPr lang="en-US"/>
        </a:p>
      </dgm:t>
    </dgm:pt>
    <dgm:pt modelId="{656CAD89-0FEB-4370-9CBE-B5ED3E108574}">
      <dgm:prSet/>
      <dgm:spPr/>
      <dgm:t>
        <a:bodyPr/>
        <a:lstStyle/>
        <a:p>
          <a:r>
            <a:rPr lang="en-US" dirty="0"/>
            <a:t>Know when and how to refer or respond.</a:t>
          </a:r>
        </a:p>
      </dgm:t>
    </dgm:pt>
    <dgm:pt modelId="{75AF53C8-CD81-4323-BE4A-F523F40E1027}" type="parTrans" cxnId="{6D68746D-866D-495C-89C1-3D46A8D2E19F}">
      <dgm:prSet/>
      <dgm:spPr/>
      <dgm:t>
        <a:bodyPr/>
        <a:lstStyle/>
        <a:p>
          <a:endParaRPr lang="en-US"/>
        </a:p>
      </dgm:t>
    </dgm:pt>
    <dgm:pt modelId="{AC68564E-9951-44D4-8F52-B769721CC8BA}" type="sibTrans" cxnId="{6D68746D-866D-495C-89C1-3D46A8D2E19F}">
      <dgm:prSet/>
      <dgm:spPr/>
      <dgm:t>
        <a:bodyPr/>
        <a:lstStyle/>
        <a:p>
          <a:endParaRPr lang="en-US"/>
        </a:p>
      </dgm:t>
    </dgm:pt>
    <dgm:pt modelId="{A7746439-AFB4-46F4-94B5-1899216FA5C9}">
      <dgm:prSet/>
      <dgm:spPr/>
      <dgm:t>
        <a:bodyPr/>
        <a:lstStyle/>
        <a:p>
          <a:endParaRPr lang="en-US" dirty="0"/>
        </a:p>
      </dgm:t>
    </dgm:pt>
    <dgm:pt modelId="{C873DC42-1443-4234-ABD3-AE5054709CB1}" type="parTrans" cxnId="{EBDFCCAD-0CCE-43C3-B2AE-E0F3AA94CA8B}">
      <dgm:prSet/>
      <dgm:spPr/>
    </dgm:pt>
    <dgm:pt modelId="{49B9B575-DD42-479C-ADB8-7A6BDCD99B79}" type="sibTrans" cxnId="{EBDFCCAD-0CCE-43C3-B2AE-E0F3AA94CA8B}">
      <dgm:prSet/>
      <dgm:spPr/>
    </dgm:pt>
    <dgm:pt modelId="{4DB0C8A9-07C9-4C1A-AABD-FF5C0FBE652F}" type="pres">
      <dgm:prSet presAssocID="{51DE4868-0922-42F3-8B27-8ECD84752AC2}" presName="linear" presStyleCnt="0">
        <dgm:presLayoutVars>
          <dgm:animLvl val="lvl"/>
          <dgm:resizeHandles val="exact"/>
        </dgm:presLayoutVars>
      </dgm:prSet>
      <dgm:spPr/>
    </dgm:pt>
    <dgm:pt modelId="{E74700A2-0F98-4543-B994-D79F1191B527}" type="pres">
      <dgm:prSet presAssocID="{2D0857C1-5B5E-4D34-B9C9-90347C393178}" presName="parentText" presStyleLbl="node1" presStyleIdx="0" presStyleCnt="1">
        <dgm:presLayoutVars>
          <dgm:chMax val="0"/>
          <dgm:bulletEnabled val="1"/>
        </dgm:presLayoutVars>
      </dgm:prSet>
      <dgm:spPr/>
    </dgm:pt>
    <dgm:pt modelId="{87840CAD-99D0-4DA4-B812-6F1F3180CD4C}" type="pres">
      <dgm:prSet presAssocID="{2D0857C1-5B5E-4D34-B9C9-90347C393178}" presName="childText" presStyleLbl="revTx" presStyleIdx="0" presStyleCnt="1">
        <dgm:presLayoutVars>
          <dgm:bulletEnabled val="1"/>
        </dgm:presLayoutVars>
      </dgm:prSet>
      <dgm:spPr/>
    </dgm:pt>
  </dgm:ptLst>
  <dgm:cxnLst>
    <dgm:cxn modelId="{62D35600-15DB-413E-9E80-43485C58B3F7}" srcId="{2D0857C1-5B5E-4D34-B9C9-90347C393178}" destId="{0C8E2D47-A2CF-4FDE-85C1-C51385AC6D6C}" srcOrd="2" destOrd="0" parTransId="{6926574F-3188-4E65-A1CC-46FF8DE4B455}" sibTransId="{DE7A46C1-F84D-4FE7-A88C-DE1EA3507312}"/>
    <dgm:cxn modelId="{65D4CE15-3CF2-4032-9427-B2CBB709E5D8}" type="presOf" srcId="{120DD808-DB20-4B80-B08A-A2EF4365B388}" destId="{87840CAD-99D0-4DA4-B812-6F1F3180CD4C}" srcOrd="0" destOrd="1" presId="urn:microsoft.com/office/officeart/2005/8/layout/vList2"/>
    <dgm:cxn modelId="{251C3826-46B3-4E64-A589-B8D1EB54DEBF}" type="presOf" srcId="{D0B12526-B448-4B0A-9718-A5FEDC4BED6C}" destId="{87840CAD-99D0-4DA4-B812-6F1F3180CD4C}" srcOrd="0" destOrd="3" presId="urn:microsoft.com/office/officeart/2005/8/layout/vList2"/>
    <dgm:cxn modelId="{A216AB5C-8E81-4679-984E-9737B6A24E12}" type="presOf" srcId="{2D0857C1-5B5E-4D34-B9C9-90347C393178}" destId="{E74700A2-0F98-4543-B994-D79F1191B527}" srcOrd="0" destOrd="0" presId="urn:microsoft.com/office/officeart/2005/8/layout/vList2"/>
    <dgm:cxn modelId="{C6093963-7A01-4937-B686-0879F0D0BAA4}" type="presOf" srcId="{0C8E2D47-A2CF-4FDE-85C1-C51385AC6D6C}" destId="{87840CAD-99D0-4DA4-B812-6F1F3180CD4C}" srcOrd="0" destOrd="2" presId="urn:microsoft.com/office/officeart/2005/8/layout/vList2"/>
    <dgm:cxn modelId="{6D68746D-866D-495C-89C1-3D46A8D2E19F}" srcId="{2D0857C1-5B5E-4D34-B9C9-90347C393178}" destId="{656CAD89-0FEB-4370-9CBE-B5ED3E108574}" srcOrd="4" destOrd="0" parTransId="{75AF53C8-CD81-4323-BE4A-F523F40E1027}" sibTransId="{AC68564E-9951-44D4-8F52-B769721CC8BA}"/>
    <dgm:cxn modelId="{EEA91852-2EC0-4152-824D-90A7BB978CD1}" type="presOf" srcId="{51DE4868-0922-42F3-8B27-8ECD84752AC2}" destId="{4DB0C8A9-07C9-4C1A-AABD-FF5C0FBE652F}" srcOrd="0" destOrd="0" presId="urn:microsoft.com/office/officeart/2005/8/layout/vList2"/>
    <dgm:cxn modelId="{03240F59-B38B-45AC-A24B-0F50296B0E96}" type="presOf" srcId="{656CAD89-0FEB-4370-9CBE-B5ED3E108574}" destId="{87840CAD-99D0-4DA4-B812-6F1F3180CD4C}" srcOrd="0" destOrd="4" presId="urn:microsoft.com/office/officeart/2005/8/layout/vList2"/>
    <dgm:cxn modelId="{50ECAB87-8BDC-4BD0-A2B8-FC2FA8C3C649}" type="presOf" srcId="{A7746439-AFB4-46F4-94B5-1899216FA5C9}" destId="{87840CAD-99D0-4DA4-B812-6F1F3180CD4C}" srcOrd="0" destOrd="0" presId="urn:microsoft.com/office/officeart/2005/8/layout/vList2"/>
    <dgm:cxn modelId="{EBDFCCAD-0CCE-43C3-B2AE-E0F3AA94CA8B}" srcId="{2D0857C1-5B5E-4D34-B9C9-90347C393178}" destId="{A7746439-AFB4-46F4-94B5-1899216FA5C9}" srcOrd="0" destOrd="0" parTransId="{C873DC42-1443-4234-ABD3-AE5054709CB1}" sibTransId="{49B9B575-DD42-479C-ADB8-7A6BDCD99B79}"/>
    <dgm:cxn modelId="{236235C8-7AAD-45BC-8B4B-453BA81D6DEA}" srcId="{51DE4868-0922-42F3-8B27-8ECD84752AC2}" destId="{2D0857C1-5B5E-4D34-B9C9-90347C393178}" srcOrd="0" destOrd="0" parTransId="{528CD8BF-BAB0-4062-AF74-C6EFFA26AD90}" sibTransId="{9F07EC42-ACCB-4234-A462-1FAEEE2EA168}"/>
    <dgm:cxn modelId="{12310DCC-B491-4A59-9051-0D760E959FAA}" srcId="{2D0857C1-5B5E-4D34-B9C9-90347C393178}" destId="{D0B12526-B448-4B0A-9718-A5FEDC4BED6C}" srcOrd="3" destOrd="0" parTransId="{EAB4E2FA-EAD4-40BC-8AAC-A0812CC54D08}" sibTransId="{09894BDE-1620-452F-B78E-DB6F8D0CD174}"/>
    <dgm:cxn modelId="{F55576CE-A004-4183-82B1-B673AD9C8DFD}" srcId="{2D0857C1-5B5E-4D34-B9C9-90347C393178}" destId="{120DD808-DB20-4B80-B08A-A2EF4365B388}" srcOrd="1" destOrd="0" parTransId="{B8628E3C-20AC-44AD-B522-0C35D8138C64}" sibTransId="{4FB73852-349D-4B24-9F69-635E59246E90}"/>
    <dgm:cxn modelId="{C57BB716-12CA-4AD5-B4E8-8FC39E956681}" type="presParOf" srcId="{4DB0C8A9-07C9-4C1A-AABD-FF5C0FBE652F}" destId="{E74700A2-0F98-4543-B994-D79F1191B527}" srcOrd="0" destOrd="0" presId="urn:microsoft.com/office/officeart/2005/8/layout/vList2"/>
    <dgm:cxn modelId="{9CA14DAF-24FE-4DCF-BDDE-A9D6F819CC4A}" type="presParOf" srcId="{4DB0C8A9-07C9-4C1A-AABD-FF5C0FBE652F}" destId="{87840CAD-99D0-4DA4-B812-6F1F3180CD4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EF1A34-A653-40EA-AEDF-86517C400B78}"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525F0085-4842-4C5D-B6AA-E2211D3688DA}">
      <dgm:prSet/>
      <dgm:spPr/>
      <dgm:t>
        <a:bodyPr/>
        <a:lstStyle/>
        <a:p>
          <a:r>
            <a:rPr lang="en-US"/>
            <a:t>You are not diagnosing </a:t>
          </a:r>
        </a:p>
      </dgm:t>
    </dgm:pt>
    <dgm:pt modelId="{44846966-F930-4950-98DC-EB52344CD4AF}" type="parTrans" cxnId="{A3AEDE84-755F-4AAF-88B7-D2333FAB9730}">
      <dgm:prSet/>
      <dgm:spPr/>
      <dgm:t>
        <a:bodyPr/>
        <a:lstStyle/>
        <a:p>
          <a:endParaRPr lang="en-US"/>
        </a:p>
      </dgm:t>
    </dgm:pt>
    <dgm:pt modelId="{5BC66E1E-4EEA-4658-84FE-4CA29EBDFF8D}" type="sibTrans" cxnId="{A3AEDE84-755F-4AAF-88B7-D2333FAB9730}">
      <dgm:prSet/>
      <dgm:spPr/>
      <dgm:t>
        <a:bodyPr/>
        <a:lstStyle/>
        <a:p>
          <a:endParaRPr lang="en-US"/>
        </a:p>
      </dgm:t>
    </dgm:pt>
    <dgm:pt modelId="{2D06B524-0F2B-455C-A0BC-F73FEF31B7C2}">
      <dgm:prSet/>
      <dgm:spPr/>
      <dgm:t>
        <a:bodyPr/>
        <a:lstStyle/>
        <a:p>
          <a:r>
            <a:rPr lang="en-US"/>
            <a:t>You are not providing therapy </a:t>
          </a:r>
        </a:p>
      </dgm:t>
    </dgm:pt>
    <dgm:pt modelId="{71B8D69E-A0D2-42B5-B985-68100A594FE6}" type="parTrans" cxnId="{981D251C-BBAE-4B26-AECA-2AC9457A845D}">
      <dgm:prSet/>
      <dgm:spPr/>
      <dgm:t>
        <a:bodyPr/>
        <a:lstStyle/>
        <a:p>
          <a:endParaRPr lang="en-US"/>
        </a:p>
      </dgm:t>
    </dgm:pt>
    <dgm:pt modelId="{5F66DE94-E293-4CC0-882D-1D440D27AD72}" type="sibTrans" cxnId="{981D251C-BBAE-4B26-AECA-2AC9457A845D}">
      <dgm:prSet/>
      <dgm:spPr/>
      <dgm:t>
        <a:bodyPr/>
        <a:lstStyle/>
        <a:p>
          <a:endParaRPr lang="en-US"/>
        </a:p>
      </dgm:t>
    </dgm:pt>
    <dgm:pt modelId="{2B861053-D4E2-4442-8CCC-9F87A5E7CE01}">
      <dgm:prSet/>
      <dgm:spPr/>
      <dgm:t>
        <a:bodyPr/>
        <a:lstStyle/>
        <a:p>
          <a:r>
            <a:rPr lang="en-US"/>
            <a:t>You ARE responsible for: </a:t>
          </a:r>
        </a:p>
      </dgm:t>
    </dgm:pt>
    <dgm:pt modelId="{43C0562A-1F58-4A6A-8339-821397C22958}" type="parTrans" cxnId="{8F9BF571-F381-4F4A-ACDD-DB6D862F35BC}">
      <dgm:prSet/>
      <dgm:spPr/>
      <dgm:t>
        <a:bodyPr/>
        <a:lstStyle/>
        <a:p>
          <a:endParaRPr lang="en-US"/>
        </a:p>
      </dgm:t>
    </dgm:pt>
    <dgm:pt modelId="{46063FCB-0963-4F7E-8082-20087095E348}" type="sibTrans" cxnId="{8F9BF571-F381-4F4A-ACDD-DB6D862F35BC}">
      <dgm:prSet/>
      <dgm:spPr/>
      <dgm:t>
        <a:bodyPr/>
        <a:lstStyle/>
        <a:p>
          <a:endParaRPr lang="en-US"/>
        </a:p>
      </dgm:t>
    </dgm:pt>
    <dgm:pt modelId="{76B3C27B-1D2F-451E-995D-FA2D96E7B788}">
      <dgm:prSet/>
      <dgm:spPr/>
      <dgm:t>
        <a:bodyPr/>
        <a:lstStyle/>
        <a:p>
          <a:r>
            <a:rPr lang="en-US"/>
            <a:t>noticing </a:t>
          </a:r>
        </a:p>
      </dgm:t>
    </dgm:pt>
    <dgm:pt modelId="{B241876D-4B2C-4C9A-9011-B8B59CF0DD6B}" type="parTrans" cxnId="{2C24B545-CABA-4CEB-B94A-1C54E1A49CC5}">
      <dgm:prSet/>
      <dgm:spPr/>
      <dgm:t>
        <a:bodyPr/>
        <a:lstStyle/>
        <a:p>
          <a:endParaRPr lang="en-US"/>
        </a:p>
      </dgm:t>
    </dgm:pt>
    <dgm:pt modelId="{8929747C-FEDC-448F-9F1A-0DE4AAA06810}" type="sibTrans" cxnId="{2C24B545-CABA-4CEB-B94A-1C54E1A49CC5}">
      <dgm:prSet/>
      <dgm:spPr/>
      <dgm:t>
        <a:bodyPr/>
        <a:lstStyle/>
        <a:p>
          <a:endParaRPr lang="en-US"/>
        </a:p>
      </dgm:t>
    </dgm:pt>
    <dgm:pt modelId="{496EC42A-7D6A-4DF4-8285-EFCE503DDD8C}">
      <dgm:prSet/>
      <dgm:spPr/>
      <dgm:t>
        <a:bodyPr/>
        <a:lstStyle/>
        <a:p>
          <a:r>
            <a:rPr lang="en-US"/>
            <a:t>asking </a:t>
          </a:r>
        </a:p>
      </dgm:t>
    </dgm:pt>
    <dgm:pt modelId="{ECFB3EBC-3ED7-4608-8C47-993551BF6B1B}" type="parTrans" cxnId="{87F3904E-E14D-4573-9CBB-81CC36131895}">
      <dgm:prSet/>
      <dgm:spPr/>
      <dgm:t>
        <a:bodyPr/>
        <a:lstStyle/>
        <a:p>
          <a:endParaRPr lang="en-US"/>
        </a:p>
      </dgm:t>
    </dgm:pt>
    <dgm:pt modelId="{06CA5541-A449-476B-9998-F13D5D87A29C}" type="sibTrans" cxnId="{87F3904E-E14D-4573-9CBB-81CC36131895}">
      <dgm:prSet/>
      <dgm:spPr/>
      <dgm:t>
        <a:bodyPr/>
        <a:lstStyle/>
        <a:p>
          <a:endParaRPr lang="en-US"/>
        </a:p>
      </dgm:t>
    </dgm:pt>
    <dgm:pt modelId="{0066FBF5-5CDE-4468-8DB7-47867724D495}">
      <dgm:prSet/>
      <dgm:spPr/>
      <dgm:t>
        <a:bodyPr/>
        <a:lstStyle/>
        <a:p>
          <a:r>
            <a:rPr lang="en-US"/>
            <a:t>connecting </a:t>
          </a:r>
        </a:p>
      </dgm:t>
    </dgm:pt>
    <dgm:pt modelId="{C72056D9-9236-4600-82A3-82DA566FF51C}" type="parTrans" cxnId="{8040768C-D49A-4A43-9BF4-3DB1B8A7C686}">
      <dgm:prSet/>
      <dgm:spPr/>
      <dgm:t>
        <a:bodyPr/>
        <a:lstStyle/>
        <a:p>
          <a:endParaRPr lang="en-US"/>
        </a:p>
      </dgm:t>
    </dgm:pt>
    <dgm:pt modelId="{EB16478E-4EF9-464C-B4E6-689DEC0C1307}" type="sibTrans" cxnId="{8040768C-D49A-4A43-9BF4-3DB1B8A7C686}">
      <dgm:prSet/>
      <dgm:spPr/>
      <dgm:t>
        <a:bodyPr/>
        <a:lstStyle/>
        <a:p>
          <a:endParaRPr lang="en-US"/>
        </a:p>
      </dgm:t>
    </dgm:pt>
    <dgm:pt modelId="{37DC851C-27EE-415A-8263-4313BEFA48C4}">
      <dgm:prSet/>
      <dgm:spPr/>
      <dgm:t>
        <a:bodyPr/>
        <a:lstStyle/>
        <a:p>
          <a:r>
            <a:rPr lang="en-US"/>
            <a:t>Following protocol is ethical care </a:t>
          </a:r>
        </a:p>
      </dgm:t>
    </dgm:pt>
    <dgm:pt modelId="{A5F5B990-68AB-49C5-952D-992508BA4146}" type="parTrans" cxnId="{CA2B1956-8750-4CCC-957C-C608866AD1C9}">
      <dgm:prSet/>
      <dgm:spPr/>
      <dgm:t>
        <a:bodyPr/>
        <a:lstStyle/>
        <a:p>
          <a:endParaRPr lang="en-US"/>
        </a:p>
      </dgm:t>
    </dgm:pt>
    <dgm:pt modelId="{F7F05210-DC42-4C3F-8966-E28BA73083B1}" type="sibTrans" cxnId="{CA2B1956-8750-4CCC-957C-C608866AD1C9}">
      <dgm:prSet/>
      <dgm:spPr/>
      <dgm:t>
        <a:bodyPr/>
        <a:lstStyle/>
        <a:p>
          <a:endParaRPr lang="en-US"/>
        </a:p>
      </dgm:t>
    </dgm:pt>
    <dgm:pt modelId="{167AA30A-E709-4C5F-A066-3F7A11EB9466}">
      <dgm:prSet/>
      <dgm:spPr/>
      <dgm:t>
        <a:bodyPr/>
        <a:lstStyle/>
        <a:p>
          <a:r>
            <a:rPr lang="en-US" b="1"/>
            <a:t>Bottom line:</a:t>
          </a:r>
          <a:br>
            <a:rPr lang="en-US"/>
          </a:br>
          <a:r>
            <a:rPr lang="en-US"/>
            <a:t>➡️ </a:t>
          </a:r>
          <a:r>
            <a:rPr lang="en-US" i="1"/>
            <a:t>You are part of a system of support—not the only support</a:t>
          </a:r>
          <a:endParaRPr lang="en-US"/>
        </a:p>
      </dgm:t>
    </dgm:pt>
    <dgm:pt modelId="{C142AC8A-5909-443B-957C-6AB8087C0445}" type="parTrans" cxnId="{E50906A3-3580-4B1A-A9A9-4BE7548A3179}">
      <dgm:prSet/>
      <dgm:spPr/>
      <dgm:t>
        <a:bodyPr/>
        <a:lstStyle/>
        <a:p>
          <a:endParaRPr lang="en-US"/>
        </a:p>
      </dgm:t>
    </dgm:pt>
    <dgm:pt modelId="{D5B8C5D6-F9D0-4E55-A64B-C2D7C4084393}" type="sibTrans" cxnId="{E50906A3-3580-4B1A-A9A9-4BE7548A3179}">
      <dgm:prSet/>
      <dgm:spPr/>
      <dgm:t>
        <a:bodyPr/>
        <a:lstStyle/>
        <a:p>
          <a:endParaRPr lang="en-US"/>
        </a:p>
      </dgm:t>
    </dgm:pt>
    <dgm:pt modelId="{C18F5B69-9E85-4DBE-9529-66810840AD76}" type="pres">
      <dgm:prSet presAssocID="{FAEF1A34-A653-40EA-AEDF-86517C400B78}" presName="diagram" presStyleCnt="0">
        <dgm:presLayoutVars>
          <dgm:dir/>
          <dgm:resizeHandles val="exact"/>
        </dgm:presLayoutVars>
      </dgm:prSet>
      <dgm:spPr/>
    </dgm:pt>
    <dgm:pt modelId="{7F8EEE31-8ABD-4B87-AEE8-FE4697FB2603}" type="pres">
      <dgm:prSet presAssocID="{525F0085-4842-4C5D-B6AA-E2211D3688DA}" presName="node" presStyleLbl="node1" presStyleIdx="0" presStyleCnt="5">
        <dgm:presLayoutVars>
          <dgm:bulletEnabled val="1"/>
        </dgm:presLayoutVars>
      </dgm:prSet>
      <dgm:spPr/>
    </dgm:pt>
    <dgm:pt modelId="{4CB1849D-1E60-4482-9AA2-1EB749C9D6AB}" type="pres">
      <dgm:prSet presAssocID="{5BC66E1E-4EEA-4658-84FE-4CA29EBDFF8D}" presName="sibTrans" presStyleCnt="0"/>
      <dgm:spPr/>
    </dgm:pt>
    <dgm:pt modelId="{E19167C8-3A5B-47CF-A34B-C25150C67A1B}" type="pres">
      <dgm:prSet presAssocID="{2D06B524-0F2B-455C-A0BC-F73FEF31B7C2}" presName="node" presStyleLbl="node1" presStyleIdx="1" presStyleCnt="5">
        <dgm:presLayoutVars>
          <dgm:bulletEnabled val="1"/>
        </dgm:presLayoutVars>
      </dgm:prSet>
      <dgm:spPr/>
    </dgm:pt>
    <dgm:pt modelId="{B244C52C-10EA-44DF-90FA-FAD5686E37EF}" type="pres">
      <dgm:prSet presAssocID="{5F66DE94-E293-4CC0-882D-1D440D27AD72}" presName="sibTrans" presStyleCnt="0"/>
      <dgm:spPr/>
    </dgm:pt>
    <dgm:pt modelId="{C7F7BA16-71C3-45DB-9CF6-AF9BC8D8E4AA}" type="pres">
      <dgm:prSet presAssocID="{2B861053-D4E2-4442-8CCC-9F87A5E7CE01}" presName="node" presStyleLbl="node1" presStyleIdx="2" presStyleCnt="5">
        <dgm:presLayoutVars>
          <dgm:bulletEnabled val="1"/>
        </dgm:presLayoutVars>
      </dgm:prSet>
      <dgm:spPr/>
    </dgm:pt>
    <dgm:pt modelId="{EA303014-D58A-4A35-AB87-8DF9C4A7B745}" type="pres">
      <dgm:prSet presAssocID="{46063FCB-0963-4F7E-8082-20087095E348}" presName="sibTrans" presStyleCnt="0"/>
      <dgm:spPr/>
    </dgm:pt>
    <dgm:pt modelId="{4F7521C0-2A19-4E57-A7CF-6B8E80FB37B9}" type="pres">
      <dgm:prSet presAssocID="{37DC851C-27EE-415A-8263-4313BEFA48C4}" presName="node" presStyleLbl="node1" presStyleIdx="3" presStyleCnt="5">
        <dgm:presLayoutVars>
          <dgm:bulletEnabled val="1"/>
        </dgm:presLayoutVars>
      </dgm:prSet>
      <dgm:spPr/>
    </dgm:pt>
    <dgm:pt modelId="{70989859-55C8-4D88-8923-9746764960DD}" type="pres">
      <dgm:prSet presAssocID="{F7F05210-DC42-4C3F-8966-E28BA73083B1}" presName="sibTrans" presStyleCnt="0"/>
      <dgm:spPr/>
    </dgm:pt>
    <dgm:pt modelId="{D2C44496-939B-4148-8E03-6845CB30E34E}" type="pres">
      <dgm:prSet presAssocID="{167AA30A-E709-4C5F-A066-3F7A11EB9466}" presName="node" presStyleLbl="node1" presStyleIdx="4" presStyleCnt="5">
        <dgm:presLayoutVars>
          <dgm:bulletEnabled val="1"/>
        </dgm:presLayoutVars>
      </dgm:prSet>
      <dgm:spPr/>
    </dgm:pt>
  </dgm:ptLst>
  <dgm:cxnLst>
    <dgm:cxn modelId="{B63EDC00-7FCA-4AA3-8F3F-D4FB94C37DC4}" type="presOf" srcId="{76B3C27B-1D2F-451E-995D-FA2D96E7B788}" destId="{C7F7BA16-71C3-45DB-9CF6-AF9BC8D8E4AA}" srcOrd="0" destOrd="1" presId="urn:microsoft.com/office/officeart/2005/8/layout/default"/>
    <dgm:cxn modelId="{47299F05-D3F0-4E8C-9ACE-EE1187582D20}" type="presOf" srcId="{496EC42A-7D6A-4DF4-8285-EFCE503DDD8C}" destId="{C7F7BA16-71C3-45DB-9CF6-AF9BC8D8E4AA}" srcOrd="0" destOrd="2" presId="urn:microsoft.com/office/officeart/2005/8/layout/default"/>
    <dgm:cxn modelId="{981D251C-BBAE-4B26-AECA-2AC9457A845D}" srcId="{FAEF1A34-A653-40EA-AEDF-86517C400B78}" destId="{2D06B524-0F2B-455C-A0BC-F73FEF31B7C2}" srcOrd="1" destOrd="0" parTransId="{71B8D69E-A0D2-42B5-B985-68100A594FE6}" sibTransId="{5F66DE94-E293-4CC0-882D-1D440D27AD72}"/>
    <dgm:cxn modelId="{2C24B545-CABA-4CEB-B94A-1C54E1A49CC5}" srcId="{2B861053-D4E2-4442-8CCC-9F87A5E7CE01}" destId="{76B3C27B-1D2F-451E-995D-FA2D96E7B788}" srcOrd="0" destOrd="0" parTransId="{B241876D-4B2C-4C9A-9011-B8B59CF0DD6B}" sibTransId="{8929747C-FEDC-448F-9F1A-0DE4AAA06810}"/>
    <dgm:cxn modelId="{5BC2C048-4D7A-4CC6-975B-B708689210DD}" type="presOf" srcId="{37DC851C-27EE-415A-8263-4313BEFA48C4}" destId="{4F7521C0-2A19-4E57-A7CF-6B8E80FB37B9}" srcOrd="0" destOrd="0" presId="urn:microsoft.com/office/officeart/2005/8/layout/default"/>
    <dgm:cxn modelId="{87F3904E-E14D-4573-9CBB-81CC36131895}" srcId="{2B861053-D4E2-4442-8CCC-9F87A5E7CE01}" destId="{496EC42A-7D6A-4DF4-8285-EFCE503DDD8C}" srcOrd="1" destOrd="0" parTransId="{ECFB3EBC-3ED7-4608-8C47-993551BF6B1B}" sibTransId="{06CA5541-A449-476B-9998-F13D5D87A29C}"/>
    <dgm:cxn modelId="{8F9BF571-F381-4F4A-ACDD-DB6D862F35BC}" srcId="{FAEF1A34-A653-40EA-AEDF-86517C400B78}" destId="{2B861053-D4E2-4442-8CCC-9F87A5E7CE01}" srcOrd="2" destOrd="0" parTransId="{43C0562A-1F58-4A6A-8339-821397C22958}" sibTransId="{46063FCB-0963-4F7E-8082-20087095E348}"/>
    <dgm:cxn modelId="{CA2B1956-8750-4CCC-957C-C608866AD1C9}" srcId="{FAEF1A34-A653-40EA-AEDF-86517C400B78}" destId="{37DC851C-27EE-415A-8263-4313BEFA48C4}" srcOrd="3" destOrd="0" parTransId="{A5F5B990-68AB-49C5-952D-992508BA4146}" sibTransId="{F7F05210-DC42-4C3F-8966-E28BA73083B1}"/>
    <dgm:cxn modelId="{6868E479-6A7D-482D-8615-0EFBD408ED6D}" type="presOf" srcId="{2D06B524-0F2B-455C-A0BC-F73FEF31B7C2}" destId="{E19167C8-3A5B-47CF-A34B-C25150C67A1B}" srcOrd="0" destOrd="0" presId="urn:microsoft.com/office/officeart/2005/8/layout/default"/>
    <dgm:cxn modelId="{D877AB7C-57DC-4DA9-8D15-76C307403227}" type="presOf" srcId="{167AA30A-E709-4C5F-A066-3F7A11EB9466}" destId="{D2C44496-939B-4148-8E03-6845CB30E34E}" srcOrd="0" destOrd="0" presId="urn:microsoft.com/office/officeart/2005/8/layout/default"/>
    <dgm:cxn modelId="{A3AEDE84-755F-4AAF-88B7-D2333FAB9730}" srcId="{FAEF1A34-A653-40EA-AEDF-86517C400B78}" destId="{525F0085-4842-4C5D-B6AA-E2211D3688DA}" srcOrd="0" destOrd="0" parTransId="{44846966-F930-4950-98DC-EB52344CD4AF}" sibTransId="{5BC66E1E-4EEA-4658-84FE-4CA29EBDFF8D}"/>
    <dgm:cxn modelId="{3E8CCD8B-34E2-4CD6-86DF-15FB31274485}" type="presOf" srcId="{0066FBF5-5CDE-4468-8DB7-47867724D495}" destId="{C7F7BA16-71C3-45DB-9CF6-AF9BC8D8E4AA}" srcOrd="0" destOrd="3" presId="urn:microsoft.com/office/officeart/2005/8/layout/default"/>
    <dgm:cxn modelId="{8040768C-D49A-4A43-9BF4-3DB1B8A7C686}" srcId="{2B861053-D4E2-4442-8CCC-9F87A5E7CE01}" destId="{0066FBF5-5CDE-4468-8DB7-47867724D495}" srcOrd="2" destOrd="0" parTransId="{C72056D9-9236-4600-82A3-82DA566FF51C}" sibTransId="{EB16478E-4EF9-464C-B4E6-689DEC0C1307}"/>
    <dgm:cxn modelId="{E50906A3-3580-4B1A-A9A9-4BE7548A3179}" srcId="{FAEF1A34-A653-40EA-AEDF-86517C400B78}" destId="{167AA30A-E709-4C5F-A066-3F7A11EB9466}" srcOrd="4" destOrd="0" parTransId="{C142AC8A-5909-443B-957C-6AB8087C0445}" sibTransId="{D5B8C5D6-F9D0-4E55-A64B-C2D7C4084393}"/>
    <dgm:cxn modelId="{05F267A8-CA33-4454-AAF7-045903E58C20}" type="presOf" srcId="{2B861053-D4E2-4442-8CCC-9F87A5E7CE01}" destId="{C7F7BA16-71C3-45DB-9CF6-AF9BC8D8E4AA}" srcOrd="0" destOrd="0" presId="urn:microsoft.com/office/officeart/2005/8/layout/default"/>
    <dgm:cxn modelId="{CF8081DC-5A18-453A-8209-CF2E784150A6}" type="presOf" srcId="{525F0085-4842-4C5D-B6AA-E2211D3688DA}" destId="{7F8EEE31-8ABD-4B87-AEE8-FE4697FB2603}" srcOrd="0" destOrd="0" presId="urn:microsoft.com/office/officeart/2005/8/layout/default"/>
    <dgm:cxn modelId="{541400DF-070A-4D45-8D24-595247D6810E}" type="presOf" srcId="{FAEF1A34-A653-40EA-AEDF-86517C400B78}" destId="{C18F5B69-9E85-4DBE-9529-66810840AD76}" srcOrd="0" destOrd="0" presId="urn:microsoft.com/office/officeart/2005/8/layout/default"/>
    <dgm:cxn modelId="{3C54A701-15ED-40CF-BA92-DEB38D2E82E2}" type="presParOf" srcId="{C18F5B69-9E85-4DBE-9529-66810840AD76}" destId="{7F8EEE31-8ABD-4B87-AEE8-FE4697FB2603}" srcOrd="0" destOrd="0" presId="urn:microsoft.com/office/officeart/2005/8/layout/default"/>
    <dgm:cxn modelId="{98421688-400B-45EF-B3E6-E036065413C2}" type="presParOf" srcId="{C18F5B69-9E85-4DBE-9529-66810840AD76}" destId="{4CB1849D-1E60-4482-9AA2-1EB749C9D6AB}" srcOrd="1" destOrd="0" presId="urn:microsoft.com/office/officeart/2005/8/layout/default"/>
    <dgm:cxn modelId="{8FDF401B-6A36-4A74-A6B4-255C2F0255B4}" type="presParOf" srcId="{C18F5B69-9E85-4DBE-9529-66810840AD76}" destId="{E19167C8-3A5B-47CF-A34B-C25150C67A1B}" srcOrd="2" destOrd="0" presId="urn:microsoft.com/office/officeart/2005/8/layout/default"/>
    <dgm:cxn modelId="{53D5349A-01FC-4C58-87F3-36E041D45FB8}" type="presParOf" srcId="{C18F5B69-9E85-4DBE-9529-66810840AD76}" destId="{B244C52C-10EA-44DF-90FA-FAD5686E37EF}" srcOrd="3" destOrd="0" presId="urn:microsoft.com/office/officeart/2005/8/layout/default"/>
    <dgm:cxn modelId="{48EEB20F-3860-42A2-B898-4B246CCE73FF}" type="presParOf" srcId="{C18F5B69-9E85-4DBE-9529-66810840AD76}" destId="{C7F7BA16-71C3-45DB-9CF6-AF9BC8D8E4AA}" srcOrd="4" destOrd="0" presId="urn:microsoft.com/office/officeart/2005/8/layout/default"/>
    <dgm:cxn modelId="{7AD1AD53-55A8-450E-8335-E63802ECEAA4}" type="presParOf" srcId="{C18F5B69-9E85-4DBE-9529-66810840AD76}" destId="{EA303014-D58A-4A35-AB87-8DF9C4A7B745}" srcOrd="5" destOrd="0" presId="urn:microsoft.com/office/officeart/2005/8/layout/default"/>
    <dgm:cxn modelId="{B2A5A6DA-0814-4CFD-A286-B5114ABE2BE0}" type="presParOf" srcId="{C18F5B69-9E85-4DBE-9529-66810840AD76}" destId="{4F7521C0-2A19-4E57-A7CF-6B8E80FB37B9}" srcOrd="6" destOrd="0" presId="urn:microsoft.com/office/officeart/2005/8/layout/default"/>
    <dgm:cxn modelId="{6C5DF41F-5794-4D62-8C3F-7D007CB97A9D}" type="presParOf" srcId="{C18F5B69-9E85-4DBE-9529-66810840AD76}" destId="{70989859-55C8-4D88-8923-9746764960DD}" srcOrd="7" destOrd="0" presId="urn:microsoft.com/office/officeart/2005/8/layout/default"/>
    <dgm:cxn modelId="{51FF8E52-7475-431B-9115-665C4D4642E7}" type="presParOf" srcId="{C18F5B69-9E85-4DBE-9529-66810840AD76}" destId="{D2C44496-939B-4148-8E03-6845CB30E34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C6AFE6-7707-4587-A925-E9BBF1FCCBD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7974C34-9CCC-4DC5-8510-287A6AFEDC04}">
      <dgm:prSet/>
      <dgm:spPr/>
      <dgm:t>
        <a:bodyPr/>
        <a:lstStyle/>
        <a:p>
          <a:r>
            <a:rPr lang="en-US"/>
            <a:t>It reduces isolation</a:t>
          </a:r>
        </a:p>
      </dgm:t>
    </dgm:pt>
    <dgm:pt modelId="{499B04CB-BE67-4479-B5CD-B8586F997D07}" type="parTrans" cxnId="{0A81B3A6-2B61-4943-8724-500FA8F5D1BD}">
      <dgm:prSet/>
      <dgm:spPr/>
      <dgm:t>
        <a:bodyPr/>
        <a:lstStyle/>
        <a:p>
          <a:endParaRPr lang="en-US"/>
        </a:p>
      </dgm:t>
    </dgm:pt>
    <dgm:pt modelId="{08E6A725-A286-478F-B6C9-E3A500D2EC87}" type="sibTrans" cxnId="{0A81B3A6-2B61-4943-8724-500FA8F5D1BD}">
      <dgm:prSet/>
      <dgm:spPr/>
      <dgm:t>
        <a:bodyPr/>
        <a:lstStyle/>
        <a:p>
          <a:endParaRPr lang="en-US"/>
        </a:p>
      </dgm:t>
    </dgm:pt>
    <dgm:pt modelId="{C34813AF-9686-49CD-8334-79FACF79B598}">
      <dgm:prSet/>
      <dgm:spPr/>
      <dgm:t>
        <a:bodyPr/>
        <a:lstStyle/>
        <a:p>
          <a:r>
            <a:rPr lang="en-US"/>
            <a:t>It communicates safety</a:t>
          </a:r>
        </a:p>
      </dgm:t>
    </dgm:pt>
    <dgm:pt modelId="{E5E92715-DFC2-4742-B7EA-A625CE85636B}" type="parTrans" cxnId="{58108BF8-B58C-46DE-9641-64B2824172DB}">
      <dgm:prSet/>
      <dgm:spPr/>
      <dgm:t>
        <a:bodyPr/>
        <a:lstStyle/>
        <a:p>
          <a:endParaRPr lang="en-US"/>
        </a:p>
      </dgm:t>
    </dgm:pt>
    <dgm:pt modelId="{87AB83E7-870B-406B-8427-E880B2A1406F}" type="sibTrans" cxnId="{58108BF8-B58C-46DE-9641-64B2824172DB}">
      <dgm:prSet/>
      <dgm:spPr/>
      <dgm:t>
        <a:bodyPr/>
        <a:lstStyle/>
        <a:p>
          <a:endParaRPr lang="en-US"/>
        </a:p>
      </dgm:t>
    </dgm:pt>
    <dgm:pt modelId="{E498C2AB-9550-4EBB-AA19-D37C6B540F32}">
      <dgm:prSet/>
      <dgm:spPr/>
      <dgm:t>
        <a:bodyPr/>
        <a:lstStyle/>
        <a:p>
          <a:r>
            <a:rPr lang="en-US"/>
            <a:t>It allows support to begin</a:t>
          </a:r>
        </a:p>
      </dgm:t>
    </dgm:pt>
    <dgm:pt modelId="{F33BD8C6-B7DD-4B5B-960E-9F261273FE62}" type="parTrans" cxnId="{94EECF24-AEFD-4788-8030-3ADB71A8FA8A}">
      <dgm:prSet/>
      <dgm:spPr/>
      <dgm:t>
        <a:bodyPr/>
        <a:lstStyle/>
        <a:p>
          <a:endParaRPr lang="en-US"/>
        </a:p>
      </dgm:t>
    </dgm:pt>
    <dgm:pt modelId="{A216B17F-D61A-45B8-B17E-37A37504B39C}" type="sibTrans" cxnId="{94EECF24-AEFD-4788-8030-3ADB71A8FA8A}">
      <dgm:prSet/>
      <dgm:spPr/>
      <dgm:t>
        <a:bodyPr/>
        <a:lstStyle/>
        <a:p>
          <a:endParaRPr lang="en-US"/>
        </a:p>
      </dgm:t>
    </dgm:pt>
    <dgm:pt modelId="{7519EA64-1CC6-45F6-9680-5E43EF86CFAD}">
      <dgm:prSet/>
      <dgm:spPr/>
      <dgm:t>
        <a:bodyPr/>
        <a:lstStyle/>
        <a:p>
          <a:r>
            <a:rPr lang="en-US"/>
            <a:t>Silence is more dangerous than asking.</a:t>
          </a:r>
        </a:p>
      </dgm:t>
    </dgm:pt>
    <dgm:pt modelId="{957DDF8C-117C-47E8-BEB0-386497F27464}" type="parTrans" cxnId="{FA96908B-D4A4-4368-85B6-161ACB13CBE2}">
      <dgm:prSet/>
      <dgm:spPr/>
      <dgm:t>
        <a:bodyPr/>
        <a:lstStyle/>
        <a:p>
          <a:endParaRPr lang="en-US"/>
        </a:p>
      </dgm:t>
    </dgm:pt>
    <dgm:pt modelId="{5CF3DDBC-7FD1-4AF5-AB39-DD48B200700B}" type="sibTrans" cxnId="{FA96908B-D4A4-4368-85B6-161ACB13CBE2}">
      <dgm:prSet/>
      <dgm:spPr/>
      <dgm:t>
        <a:bodyPr/>
        <a:lstStyle/>
        <a:p>
          <a:endParaRPr lang="en-US"/>
        </a:p>
      </dgm:t>
    </dgm:pt>
    <dgm:pt modelId="{0E15FCF5-3F87-4FB2-9411-C3731C141E59}" type="pres">
      <dgm:prSet presAssocID="{CAC6AFE6-7707-4587-A925-E9BBF1FCCBDA}" presName="diagram" presStyleCnt="0">
        <dgm:presLayoutVars>
          <dgm:dir/>
          <dgm:resizeHandles val="exact"/>
        </dgm:presLayoutVars>
      </dgm:prSet>
      <dgm:spPr/>
    </dgm:pt>
    <dgm:pt modelId="{06B7490B-6092-4A32-9E8E-D2A589884180}" type="pres">
      <dgm:prSet presAssocID="{97974C34-9CCC-4DC5-8510-287A6AFEDC04}" presName="node" presStyleLbl="node1" presStyleIdx="0" presStyleCnt="4">
        <dgm:presLayoutVars>
          <dgm:bulletEnabled val="1"/>
        </dgm:presLayoutVars>
      </dgm:prSet>
      <dgm:spPr/>
    </dgm:pt>
    <dgm:pt modelId="{6CAA337F-2733-49D9-8836-51B613F97B55}" type="pres">
      <dgm:prSet presAssocID="{08E6A725-A286-478F-B6C9-E3A500D2EC87}" presName="sibTrans" presStyleCnt="0"/>
      <dgm:spPr/>
    </dgm:pt>
    <dgm:pt modelId="{188F9E3C-CD7C-4761-8836-A13811DB8143}" type="pres">
      <dgm:prSet presAssocID="{C34813AF-9686-49CD-8334-79FACF79B598}" presName="node" presStyleLbl="node1" presStyleIdx="1" presStyleCnt="4">
        <dgm:presLayoutVars>
          <dgm:bulletEnabled val="1"/>
        </dgm:presLayoutVars>
      </dgm:prSet>
      <dgm:spPr/>
    </dgm:pt>
    <dgm:pt modelId="{C258297B-518C-496F-873C-28D1EA60E462}" type="pres">
      <dgm:prSet presAssocID="{87AB83E7-870B-406B-8427-E880B2A1406F}" presName="sibTrans" presStyleCnt="0"/>
      <dgm:spPr/>
    </dgm:pt>
    <dgm:pt modelId="{2A7976B8-A7C3-4564-BAC6-4BBB1E7BE53F}" type="pres">
      <dgm:prSet presAssocID="{E498C2AB-9550-4EBB-AA19-D37C6B540F32}" presName="node" presStyleLbl="node1" presStyleIdx="2" presStyleCnt="4">
        <dgm:presLayoutVars>
          <dgm:bulletEnabled val="1"/>
        </dgm:presLayoutVars>
      </dgm:prSet>
      <dgm:spPr/>
    </dgm:pt>
    <dgm:pt modelId="{28D672E3-1DE1-4175-AC35-F405CBBDF383}" type="pres">
      <dgm:prSet presAssocID="{A216B17F-D61A-45B8-B17E-37A37504B39C}" presName="sibTrans" presStyleCnt="0"/>
      <dgm:spPr/>
    </dgm:pt>
    <dgm:pt modelId="{8CE13206-E194-4B19-A3DC-017F7F94DEBB}" type="pres">
      <dgm:prSet presAssocID="{7519EA64-1CC6-45F6-9680-5E43EF86CFAD}" presName="node" presStyleLbl="node1" presStyleIdx="3" presStyleCnt="4">
        <dgm:presLayoutVars>
          <dgm:bulletEnabled val="1"/>
        </dgm:presLayoutVars>
      </dgm:prSet>
      <dgm:spPr/>
    </dgm:pt>
  </dgm:ptLst>
  <dgm:cxnLst>
    <dgm:cxn modelId="{9624FB04-DFA9-4EAB-9DC3-FA68EA08E374}" type="presOf" srcId="{97974C34-9CCC-4DC5-8510-287A6AFEDC04}" destId="{06B7490B-6092-4A32-9E8E-D2A589884180}" srcOrd="0" destOrd="0" presId="urn:microsoft.com/office/officeart/2005/8/layout/default"/>
    <dgm:cxn modelId="{94EECF24-AEFD-4788-8030-3ADB71A8FA8A}" srcId="{CAC6AFE6-7707-4587-A925-E9BBF1FCCBDA}" destId="{E498C2AB-9550-4EBB-AA19-D37C6B540F32}" srcOrd="2" destOrd="0" parTransId="{F33BD8C6-B7DD-4B5B-960E-9F261273FE62}" sibTransId="{A216B17F-D61A-45B8-B17E-37A37504B39C}"/>
    <dgm:cxn modelId="{039D0439-6BCF-4709-B961-D3B868FAF837}" type="presOf" srcId="{E498C2AB-9550-4EBB-AA19-D37C6B540F32}" destId="{2A7976B8-A7C3-4564-BAC6-4BBB1E7BE53F}" srcOrd="0" destOrd="0" presId="urn:microsoft.com/office/officeart/2005/8/layout/default"/>
    <dgm:cxn modelId="{A2AAFB48-7FA3-4A5D-8D1B-815204C4266C}" type="presOf" srcId="{CAC6AFE6-7707-4587-A925-E9BBF1FCCBDA}" destId="{0E15FCF5-3F87-4FB2-9411-C3731C141E59}" srcOrd="0" destOrd="0" presId="urn:microsoft.com/office/officeart/2005/8/layout/default"/>
    <dgm:cxn modelId="{FA96908B-D4A4-4368-85B6-161ACB13CBE2}" srcId="{CAC6AFE6-7707-4587-A925-E9BBF1FCCBDA}" destId="{7519EA64-1CC6-45F6-9680-5E43EF86CFAD}" srcOrd="3" destOrd="0" parTransId="{957DDF8C-117C-47E8-BEB0-386497F27464}" sibTransId="{5CF3DDBC-7FD1-4AF5-AB39-DD48B200700B}"/>
    <dgm:cxn modelId="{65D6B493-FD5C-4AAF-87A9-0D9F4A906387}" type="presOf" srcId="{C34813AF-9686-49CD-8334-79FACF79B598}" destId="{188F9E3C-CD7C-4761-8836-A13811DB8143}" srcOrd="0" destOrd="0" presId="urn:microsoft.com/office/officeart/2005/8/layout/default"/>
    <dgm:cxn modelId="{0A81B3A6-2B61-4943-8724-500FA8F5D1BD}" srcId="{CAC6AFE6-7707-4587-A925-E9BBF1FCCBDA}" destId="{97974C34-9CCC-4DC5-8510-287A6AFEDC04}" srcOrd="0" destOrd="0" parTransId="{499B04CB-BE67-4479-B5CD-B8586F997D07}" sibTransId="{08E6A725-A286-478F-B6C9-E3A500D2EC87}"/>
    <dgm:cxn modelId="{9F64B7F5-4CA2-4198-8224-E635335CFDF9}" type="presOf" srcId="{7519EA64-1CC6-45F6-9680-5E43EF86CFAD}" destId="{8CE13206-E194-4B19-A3DC-017F7F94DEBB}" srcOrd="0" destOrd="0" presId="urn:microsoft.com/office/officeart/2005/8/layout/default"/>
    <dgm:cxn modelId="{58108BF8-B58C-46DE-9641-64B2824172DB}" srcId="{CAC6AFE6-7707-4587-A925-E9BBF1FCCBDA}" destId="{C34813AF-9686-49CD-8334-79FACF79B598}" srcOrd="1" destOrd="0" parTransId="{E5E92715-DFC2-4742-B7EA-A625CE85636B}" sibTransId="{87AB83E7-870B-406B-8427-E880B2A1406F}"/>
    <dgm:cxn modelId="{6CF64F1E-0999-4BD7-A16D-65B83F77C7E9}" type="presParOf" srcId="{0E15FCF5-3F87-4FB2-9411-C3731C141E59}" destId="{06B7490B-6092-4A32-9E8E-D2A589884180}" srcOrd="0" destOrd="0" presId="urn:microsoft.com/office/officeart/2005/8/layout/default"/>
    <dgm:cxn modelId="{16D75491-169D-4556-9AF7-996E24A9FEB6}" type="presParOf" srcId="{0E15FCF5-3F87-4FB2-9411-C3731C141E59}" destId="{6CAA337F-2733-49D9-8836-51B613F97B55}" srcOrd="1" destOrd="0" presId="urn:microsoft.com/office/officeart/2005/8/layout/default"/>
    <dgm:cxn modelId="{AA1FB4BF-54CF-4C1C-9EFD-E379CA2BCBCF}" type="presParOf" srcId="{0E15FCF5-3F87-4FB2-9411-C3731C141E59}" destId="{188F9E3C-CD7C-4761-8836-A13811DB8143}" srcOrd="2" destOrd="0" presId="urn:microsoft.com/office/officeart/2005/8/layout/default"/>
    <dgm:cxn modelId="{57444502-F16E-4D26-969B-D39404B3DBF0}" type="presParOf" srcId="{0E15FCF5-3F87-4FB2-9411-C3731C141E59}" destId="{C258297B-518C-496F-873C-28D1EA60E462}" srcOrd="3" destOrd="0" presId="urn:microsoft.com/office/officeart/2005/8/layout/default"/>
    <dgm:cxn modelId="{47287674-374A-4DBC-A983-08ACBFC91824}" type="presParOf" srcId="{0E15FCF5-3F87-4FB2-9411-C3731C141E59}" destId="{2A7976B8-A7C3-4564-BAC6-4BBB1E7BE53F}" srcOrd="4" destOrd="0" presId="urn:microsoft.com/office/officeart/2005/8/layout/default"/>
    <dgm:cxn modelId="{E469FADA-70D4-40AD-8980-FD40E0321C70}" type="presParOf" srcId="{0E15FCF5-3F87-4FB2-9411-C3731C141E59}" destId="{28D672E3-1DE1-4175-AC35-F405CBBDF383}" srcOrd="5" destOrd="0" presId="urn:microsoft.com/office/officeart/2005/8/layout/default"/>
    <dgm:cxn modelId="{AA87041C-AA87-49BB-BAC4-32E8491045AA}" type="presParOf" srcId="{0E15FCF5-3F87-4FB2-9411-C3731C141E59}" destId="{8CE13206-E194-4B19-A3DC-017F7F94DEB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2763DC-F657-489E-A1AE-6EC008004E5E}"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7AAEB9CB-250C-44D2-B49B-E0604CF1C676}">
      <dgm:prSet/>
      <dgm:spPr/>
      <dgm:t>
        <a:bodyPr/>
        <a:lstStyle/>
        <a:p>
          <a:r>
            <a:rPr lang="en-US"/>
            <a:t>Suicide risk is not limited to “high functioning” individuals</a:t>
          </a:r>
        </a:p>
      </dgm:t>
    </dgm:pt>
    <dgm:pt modelId="{88FF2768-BBEA-4DAA-A0A7-ED8CC326A11C}" type="parTrans" cxnId="{8FDE3B8E-E3B1-44EE-9777-AD08A354574D}">
      <dgm:prSet/>
      <dgm:spPr/>
      <dgm:t>
        <a:bodyPr/>
        <a:lstStyle/>
        <a:p>
          <a:endParaRPr lang="en-US"/>
        </a:p>
      </dgm:t>
    </dgm:pt>
    <dgm:pt modelId="{D16EC1C5-24AF-44BA-8220-4EBF70B73904}" type="sibTrans" cxnId="{8FDE3B8E-E3B1-44EE-9777-AD08A354574D}">
      <dgm:prSet/>
      <dgm:spPr/>
      <dgm:t>
        <a:bodyPr/>
        <a:lstStyle/>
        <a:p>
          <a:endParaRPr lang="en-US"/>
        </a:p>
      </dgm:t>
    </dgm:pt>
    <dgm:pt modelId="{B3825F56-622C-431C-AF15-D4A43C979A9C}">
      <dgm:prSet/>
      <dgm:spPr/>
      <dgm:t>
        <a:bodyPr/>
        <a:lstStyle/>
        <a:p>
          <a:r>
            <a:rPr lang="en-US"/>
            <a:t>Avoid assumptions about understanding</a:t>
          </a:r>
        </a:p>
      </dgm:t>
    </dgm:pt>
    <dgm:pt modelId="{3A25DD8C-95E5-417A-953E-B52B446ABC65}" type="parTrans" cxnId="{CC102A2D-1E20-4B56-BBB4-F17AFC4D7349}">
      <dgm:prSet/>
      <dgm:spPr/>
      <dgm:t>
        <a:bodyPr/>
        <a:lstStyle/>
        <a:p>
          <a:endParaRPr lang="en-US"/>
        </a:p>
      </dgm:t>
    </dgm:pt>
    <dgm:pt modelId="{25ACC8AB-A30C-43F1-B078-BA15E8BBA096}" type="sibTrans" cxnId="{CC102A2D-1E20-4B56-BBB4-F17AFC4D7349}">
      <dgm:prSet/>
      <dgm:spPr/>
      <dgm:t>
        <a:bodyPr/>
        <a:lstStyle/>
        <a:p>
          <a:endParaRPr lang="en-US"/>
        </a:p>
      </dgm:t>
    </dgm:pt>
    <dgm:pt modelId="{88560C20-D88A-41D2-8373-C70AAAAA4B6E}">
      <dgm:prSet/>
      <dgm:spPr/>
      <dgm:t>
        <a:bodyPr/>
        <a:lstStyle/>
        <a:p>
          <a:r>
            <a:rPr lang="en-US"/>
            <a:t>Adapt to communication—not ability</a:t>
          </a:r>
        </a:p>
      </dgm:t>
    </dgm:pt>
    <dgm:pt modelId="{9FA430AF-2BBA-44EE-AE52-5E1EA7FB4892}" type="parTrans" cxnId="{356E236C-313C-4F52-AE63-97E41508A091}">
      <dgm:prSet/>
      <dgm:spPr/>
      <dgm:t>
        <a:bodyPr/>
        <a:lstStyle/>
        <a:p>
          <a:endParaRPr lang="en-US"/>
        </a:p>
      </dgm:t>
    </dgm:pt>
    <dgm:pt modelId="{5296EAC2-8838-47D2-81F8-45E4CE24C848}" type="sibTrans" cxnId="{356E236C-313C-4F52-AE63-97E41508A091}">
      <dgm:prSet/>
      <dgm:spPr/>
      <dgm:t>
        <a:bodyPr/>
        <a:lstStyle/>
        <a:p>
          <a:endParaRPr lang="en-US"/>
        </a:p>
      </dgm:t>
    </dgm:pt>
    <dgm:pt modelId="{93701E07-603A-4243-ADBD-B501F43B069E}">
      <dgm:prSet/>
      <dgm:spPr/>
      <dgm:t>
        <a:bodyPr/>
        <a:lstStyle/>
        <a:p>
          <a:r>
            <a:rPr lang="en-US"/>
            <a:t>Distress exists across all disability types</a:t>
          </a:r>
        </a:p>
      </dgm:t>
    </dgm:pt>
    <dgm:pt modelId="{B110D85F-03DC-4E24-9741-C19FFB991351}" type="parTrans" cxnId="{52D99B84-4470-4E24-BD37-0BCCDAF6AEF9}">
      <dgm:prSet/>
      <dgm:spPr/>
      <dgm:t>
        <a:bodyPr/>
        <a:lstStyle/>
        <a:p>
          <a:endParaRPr lang="en-US"/>
        </a:p>
      </dgm:t>
    </dgm:pt>
    <dgm:pt modelId="{09A1B265-6570-4621-9CD7-13A73423914B}" type="sibTrans" cxnId="{52D99B84-4470-4E24-BD37-0BCCDAF6AEF9}">
      <dgm:prSet/>
      <dgm:spPr/>
      <dgm:t>
        <a:bodyPr/>
        <a:lstStyle/>
        <a:p>
          <a:endParaRPr lang="en-US"/>
        </a:p>
      </dgm:t>
    </dgm:pt>
    <dgm:pt modelId="{BCF52631-D6BB-4924-B52A-15F8D5E42B05}" type="pres">
      <dgm:prSet presAssocID="{F72763DC-F657-489E-A1AE-6EC008004E5E}" presName="diagram" presStyleCnt="0">
        <dgm:presLayoutVars>
          <dgm:dir/>
          <dgm:resizeHandles val="exact"/>
        </dgm:presLayoutVars>
      </dgm:prSet>
      <dgm:spPr/>
    </dgm:pt>
    <dgm:pt modelId="{A126DF3F-142A-4CDE-8A8B-DA202F621A37}" type="pres">
      <dgm:prSet presAssocID="{7AAEB9CB-250C-44D2-B49B-E0604CF1C676}" presName="node" presStyleLbl="node1" presStyleIdx="0" presStyleCnt="4">
        <dgm:presLayoutVars>
          <dgm:bulletEnabled val="1"/>
        </dgm:presLayoutVars>
      </dgm:prSet>
      <dgm:spPr/>
    </dgm:pt>
    <dgm:pt modelId="{DC29FBAC-6E50-41C2-BD4D-961F1D1C7467}" type="pres">
      <dgm:prSet presAssocID="{D16EC1C5-24AF-44BA-8220-4EBF70B73904}" presName="sibTrans" presStyleCnt="0"/>
      <dgm:spPr/>
    </dgm:pt>
    <dgm:pt modelId="{93970AA5-8A29-4FBD-B11C-0763D051EB89}" type="pres">
      <dgm:prSet presAssocID="{B3825F56-622C-431C-AF15-D4A43C979A9C}" presName="node" presStyleLbl="node1" presStyleIdx="1" presStyleCnt="4">
        <dgm:presLayoutVars>
          <dgm:bulletEnabled val="1"/>
        </dgm:presLayoutVars>
      </dgm:prSet>
      <dgm:spPr/>
    </dgm:pt>
    <dgm:pt modelId="{B7DC8F75-8D42-49FB-86F1-3FD161227D4C}" type="pres">
      <dgm:prSet presAssocID="{25ACC8AB-A30C-43F1-B078-BA15E8BBA096}" presName="sibTrans" presStyleCnt="0"/>
      <dgm:spPr/>
    </dgm:pt>
    <dgm:pt modelId="{7EE65D89-EE56-442F-94CE-CE0DF2203A95}" type="pres">
      <dgm:prSet presAssocID="{88560C20-D88A-41D2-8373-C70AAAAA4B6E}" presName="node" presStyleLbl="node1" presStyleIdx="2" presStyleCnt="4">
        <dgm:presLayoutVars>
          <dgm:bulletEnabled val="1"/>
        </dgm:presLayoutVars>
      </dgm:prSet>
      <dgm:spPr/>
    </dgm:pt>
    <dgm:pt modelId="{9459C73C-C70D-4EBE-A3BF-CA9D83D10FDB}" type="pres">
      <dgm:prSet presAssocID="{5296EAC2-8838-47D2-81F8-45E4CE24C848}" presName="sibTrans" presStyleCnt="0"/>
      <dgm:spPr/>
    </dgm:pt>
    <dgm:pt modelId="{9B7D74F7-A1AE-4171-B25C-9B33E80A75F3}" type="pres">
      <dgm:prSet presAssocID="{93701E07-603A-4243-ADBD-B501F43B069E}" presName="node" presStyleLbl="node1" presStyleIdx="3" presStyleCnt="4">
        <dgm:presLayoutVars>
          <dgm:bulletEnabled val="1"/>
        </dgm:presLayoutVars>
      </dgm:prSet>
      <dgm:spPr/>
    </dgm:pt>
  </dgm:ptLst>
  <dgm:cxnLst>
    <dgm:cxn modelId="{A8226F04-EF31-44CE-B41F-E28E21221D92}" type="presOf" srcId="{B3825F56-622C-431C-AF15-D4A43C979A9C}" destId="{93970AA5-8A29-4FBD-B11C-0763D051EB89}" srcOrd="0" destOrd="0" presId="urn:microsoft.com/office/officeart/2005/8/layout/default"/>
    <dgm:cxn modelId="{CC102A2D-1E20-4B56-BBB4-F17AFC4D7349}" srcId="{F72763DC-F657-489E-A1AE-6EC008004E5E}" destId="{B3825F56-622C-431C-AF15-D4A43C979A9C}" srcOrd="1" destOrd="0" parTransId="{3A25DD8C-95E5-417A-953E-B52B446ABC65}" sibTransId="{25ACC8AB-A30C-43F1-B078-BA15E8BBA096}"/>
    <dgm:cxn modelId="{BCD9582D-EA9D-42D0-BFD5-6DCE5257F916}" type="presOf" srcId="{F72763DC-F657-489E-A1AE-6EC008004E5E}" destId="{BCF52631-D6BB-4924-B52A-15F8D5E42B05}" srcOrd="0" destOrd="0" presId="urn:microsoft.com/office/officeart/2005/8/layout/default"/>
    <dgm:cxn modelId="{356E236C-313C-4F52-AE63-97E41508A091}" srcId="{F72763DC-F657-489E-A1AE-6EC008004E5E}" destId="{88560C20-D88A-41D2-8373-C70AAAAA4B6E}" srcOrd="2" destOrd="0" parTransId="{9FA430AF-2BBA-44EE-AE52-5E1EA7FB4892}" sibTransId="{5296EAC2-8838-47D2-81F8-45E4CE24C848}"/>
    <dgm:cxn modelId="{543A9958-A22A-48F0-8F6C-CD499CD23D26}" type="presOf" srcId="{93701E07-603A-4243-ADBD-B501F43B069E}" destId="{9B7D74F7-A1AE-4171-B25C-9B33E80A75F3}" srcOrd="0" destOrd="0" presId="urn:microsoft.com/office/officeart/2005/8/layout/default"/>
    <dgm:cxn modelId="{52D99B84-4470-4E24-BD37-0BCCDAF6AEF9}" srcId="{F72763DC-F657-489E-A1AE-6EC008004E5E}" destId="{93701E07-603A-4243-ADBD-B501F43B069E}" srcOrd="3" destOrd="0" parTransId="{B110D85F-03DC-4E24-9741-C19FFB991351}" sibTransId="{09A1B265-6570-4621-9CD7-13A73423914B}"/>
    <dgm:cxn modelId="{74291487-7E87-439E-B6A7-155789BA7610}" type="presOf" srcId="{7AAEB9CB-250C-44D2-B49B-E0604CF1C676}" destId="{A126DF3F-142A-4CDE-8A8B-DA202F621A37}" srcOrd="0" destOrd="0" presId="urn:microsoft.com/office/officeart/2005/8/layout/default"/>
    <dgm:cxn modelId="{8FDE3B8E-E3B1-44EE-9777-AD08A354574D}" srcId="{F72763DC-F657-489E-A1AE-6EC008004E5E}" destId="{7AAEB9CB-250C-44D2-B49B-E0604CF1C676}" srcOrd="0" destOrd="0" parTransId="{88FF2768-BBEA-4DAA-A0A7-ED8CC326A11C}" sibTransId="{D16EC1C5-24AF-44BA-8220-4EBF70B73904}"/>
    <dgm:cxn modelId="{F67C09C5-FDB0-4812-94BA-9A82EC52BD13}" type="presOf" srcId="{88560C20-D88A-41D2-8373-C70AAAAA4B6E}" destId="{7EE65D89-EE56-442F-94CE-CE0DF2203A95}" srcOrd="0" destOrd="0" presId="urn:microsoft.com/office/officeart/2005/8/layout/default"/>
    <dgm:cxn modelId="{0D27BB8C-3965-47FB-B834-969BEDD46452}" type="presParOf" srcId="{BCF52631-D6BB-4924-B52A-15F8D5E42B05}" destId="{A126DF3F-142A-4CDE-8A8B-DA202F621A37}" srcOrd="0" destOrd="0" presId="urn:microsoft.com/office/officeart/2005/8/layout/default"/>
    <dgm:cxn modelId="{E4EEE846-1DFF-4A10-BB2C-78C7D95F0714}" type="presParOf" srcId="{BCF52631-D6BB-4924-B52A-15F8D5E42B05}" destId="{DC29FBAC-6E50-41C2-BD4D-961F1D1C7467}" srcOrd="1" destOrd="0" presId="urn:microsoft.com/office/officeart/2005/8/layout/default"/>
    <dgm:cxn modelId="{D0CB79F0-63D6-47AD-B8F8-F1C46A9E23B4}" type="presParOf" srcId="{BCF52631-D6BB-4924-B52A-15F8D5E42B05}" destId="{93970AA5-8A29-4FBD-B11C-0763D051EB89}" srcOrd="2" destOrd="0" presId="urn:microsoft.com/office/officeart/2005/8/layout/default"/>
    <dgm:cxn modelId="{F4147D90-EE5E-4835-A4A2-48B5D4721880}" type="presParOf" srcId="{BCF52631-D6BB-4924-B52A-15F8D5E42B05}" destId="{B7DC8F75-8D42-49FB-86F1-3FD161227D4C}" srcOrd="3" destOrd="0" presId="urn:microsoft.com/office/officeart/2005/8/layout/default"/>
    <dgm:cxn modelId="{4FAAEE38-2601-4040-8AA2-A1600E93E39D}" type="presParOf" srcId="{BCF52631-D6BB-4924-B52A-15F8D5E42B05}" destId="{7EE65D89-EE56-442F-94CE-CE0DF2203A95}" srcOrd="4" destOrd="0" presId="urn:microsoft.com/office/officeart/2005/8/layout/default"/>
    <dgm:cxn modelId="{909D1E3B-6B1A-4DD8-BF50-D62FA3E03A13}" type="presParOf" srcId="{BCF52631-D6BB-4924-B52A-15F8D5E42B05}" destId="{9459C73C-C70D-4EBE-A3BF-CA9D83D10FDB}" srcOrd="5" destOrd="0" presId="urn:microsoft.com/office/officeart/2005/8/layout/default"/>
    <dgm:cxn modelId="{80030ACA-E1F1-4E8D-A29B-6A51AAAAF4ED}" type="presParOf" srcId="{BCF52631-D6BB-4924-B52A-15F8D5E42B05}" destId="{9B7D74F7-A1AE-4171-B25C-9B33E80A75F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7848BB-FC81-46B0-B55D-C221ED61C7EA}"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CD33E71C-5D8E-4D55-94E8-EC664EC32A3B}">
      <dgm:prSet/>
      <dgm:spPr/>
      <dgm:t>
        <a:bodyPr/>
        <a:lstStyle/>
        <a:p>
          <a:r>
            <a:rPr lang="en-US" b="1"/>
            <a:t>Your presence and environment can reduce risk and build safety:</a:t>
          </a:r>
          <a:endParaRPr lang="en-US"/>
        </a:p>
      </dgm:t>
    </dgm:pt>
    <dgm:pt modelId="{38ECD596-6C4B-4A37-9F6C-925004501ADF}" type="parTrans" cxnId="{C2F97081-241B-4B8A-AD01-2C875BBAC445}">
      <dgm:prSet/>
      <dgm:spPr/>
      <dgm:t>
        <a:bodyPr/>
        <a:lstStyle/>
        <a:p>
          <a:endParaRPr lang="en-US"/>
        </a:p>
      </dgm:t>
    </dgm:pt>
    <dgm:pt modelId="{37F216D0-EDFB-4C16-91A6-6E28A8736D46}" type="sibTrans" cxnId="{C2F97081-241B-4B8A-AD01-2C875BBAC445}">
      <dgm:prSet/>
      <dgm:spPr/>
      <dgm:t>
        <a:bodyPr/>
        <a:lstStyle/>
        <a:p>
          <a:endParaRPr lang="en-US"/>
        </a:p>
      </dgm:t>
    </dgm:pt>
    <dgm:pt modelId="{136CF960-3307-47E0-8211-9A12B2ACCFC2}">
      <dgm:prSet/>
      <dgm:spPr/>
      <dgm:t>
        <a:bodyPr/>
        <a:lstStyle/>
        <a:p>
          <a:r>
            <a:rPr lang="en-US"/>
            <a:t>Promote inclusion and peer belonging </a:t>
          </a:r>
        </a:p>
      </dgm:t>
    </dgm:pt>
    <dgm:pt modelId="{6FB285A0-CF38-4482-A36B-A5CA6384DB33}" type="parTrans" cxnId="{DDA9BD11-A51D-4A4A-AE11-0506A2566879}">
      <dgm:prSet/>
      <dgm:spPr/>
      <dgm:t>
        <a:bodyPr/>
        <a:lstStyle/>
        <a:p>
          <a:endParaRPr lang="en-US"/>
        </a:p>
      </dgm:t>
    </dgm:pt>
    <dgm:pt modelId="{B4E81435-6ED0-4D7E-A307-72ECFEA9E329}" type="sibTrans" cxnId="{DDA9BD11-A51D-4A4A-AE11-0506A2566879}">
      <dgm:prSet/>
      <dgm:spPr/>
      <dgm:t>
        <a:bodyPr/>
        <a:lstStyle/>
        <a:p>
          <a:endParaRPr lang="en-US"/>
        </a:p>
      </dgm:t>
    </dgm:pt>
    <dgm:pt modelId="{66B621D9-E968-4990-8B35-B0461BE2CDDC}">
      <dgm:prSet/>
      <dgm:spPr/>
      <dgm:t>
        <a:bodyPr/>
        <a:lstStyle/>
        <a:p>
          <a:r>
            <a:rPr lang="en-US"/>
            <a:t>Use strength-based language </a:t>
          </a:r>
        </a:p>
      </dgm:t>
    </dgm:pt>
    <dgm:pt modelId="{2E2EE184-B88D-47E0-89B7-ED4446806D57}" type="parTrans" cxnId="{7353488B-63F9-4445-9961-A709A266D704}">
      <dgm:prSet/>
      <dgm:spPr/>
      <dgm:t>
        <a:bodyPr/>
        <a:lstStyle/>
        <a:p>
          <a:endParaRPr lang="en-US"/>
        </a:p>
      </dgm:t>
    </dgm:pt>
    <dgm:pt modelId="{AFF59C2D-1CB5-4BFD-A82E-9351E7DBE134}" type="sibTrans" cxnId="{7353488B-63F9-4445-9961-A709A266D704}">
      <dgm:prSet/>
      <dgm:spPr/>
      <dgm:t>
        <a:bodyPr/>
        <a:lstStyle/>
        <a:p>
          <a:endParaRPr lang="en-US"/>
        </a:p>
      </dgm:t>
    </dgm:pt>
    <dgm:pt modelId="{E8D0AC98-DB9F-4C3A-994F-A7EF1F0209CB}">
      <dgm:prSet/>
      <dgm:spPr/>
      <dgm:t>
        <a:bodyPr/>
        <a:lstStyle/>
        <a:p>
          <a:r>
            <a:rPr lang="en-US" dirty="0"/>
            <a:t>Model empathy and respect </a:t>
          </a:r>
        </a:p>
      </dgm:t>
    </dgm:pt>
    <dgm:pt modelId="{55BC1773-CE0C-42F5-B5B8-B51CF8E98137}" type="parTrans" cxnId="{4581917A-AA42-4EA7-9BE9-2110049ACFFA}">
      <dgm:prSet/>
      <dgm:spPr/>
      <dgm:t>
        <a:bodyPr/>
        <a:lstStyle/>
        <a:p>
          <a:endParaRPr lang="en-US"/>
        </a:p>
      </dgm:t>
    </dgm:pt>
    <dgm:pt modelId="{86FA8E7E-D09C-4D78-8085-94C7C502B113}" type="sibTrans" cxnId="{4581917A-AA42-4EA7-9BE9-2110049ACFFA}">
      <dgm:prSet/>
      <dgm:spPr/>
      <dgm:t>
        <a:bodyPr/>
        <a:lstStyle/>
        <a:p>
          <a:endParaRPr lang="en-US"/>
        </a:p>
      </dgm:t>
    </dgm:pt>
    <dgm:pt modelId="{1BBF1005-602D-4C30-A35A-B1FD3C9459D4}">
      <dgm:prSet/>
      <dgm:spPr/>
      <dgm:t>
        <a:bodyPr/>
        <a:lstStyle/>
        <a:p>
          <a:r>
            <a:rPr lang="en-US"/>
            <a:t>Provide flexible communication options </a:t>
          </a:r>
        </a:p>
      </dgm:t>
    </dgm:pt>
    <dgm:pt modelId="{E6083EA2-8FCB-4A76-AB2E-07AE51DE99E0}" type="parTrans" cxnId="{65DC793E-32A3-4B76-B4BC-28C4541086F2}">
      <dgm:prSet/>
      <dgm:spPr/>
      <dgm:t>
        <a:bodyPr/>
        <a:lstStyle/>
        <a:p>
          <a:endParaRPr lang="en-US"/>
        </a:p>
      </dgm:t>
    </dgm:pt>
    <dgm:pt modelId="{50EB5E96-DCF7-4BC0-95A6-37BE9CE166BB}" type="sibTrans" cxnId="{65DC793E-32A3-4B76-B4BC-28C4541086F2}">
      <dgm:prSet/>
      <dgm:spPr/>
      <dgm:t>
        <a:bodyPr/>
        <a:lstStyle/>
        <a:p>
          <a:endParaRPr lang="en-US"/>
        </a:p>
      </dgm:t>
    </dgm:pt>
    <dgm:pt modelId="{7DB3C4BA-613B-4B56-9385-D5C2910BEE7C}">
      <dgm:prSet/>
      <dgm:spPr/>
      <dgm:t>
        <a:bodyPr/>
        <a:lstStyle/>
        <a:p>
          <a:r>
            <a:rPr lang="en-US"/>
            <a:t>Partner with families and community support</a:t>
          </a:r>
        </a:p>
      </dgm:t>
    </dgm:pt>
    <dgm:pt modelId="{3334D4A3-D771-400B-9C58-01DE8F073FE0}" type="parTrans" cxnId="{AC6A2E05-A54F-4A67-897E-AF1C62B9BDA5}">
      <dgm:prSet/>
      <dgm:spPr/>
      <dgm:t>
        <a:bodyPr/>
        <a:lstStyle/>
        <a:p>
          <a:endParaRPr lang="en-US"/>
        </a:p>
      </dgm:t>
    </dgm:pt>
    <dgm:pt modelId="{78F99194-8D18-4EA0-BA82-FFECCDB1728A}" type="sibTrans" cxnId="{AC6A2E05-A54F-4A67-897E-AF1C62B9BDA5}">
      <dgm:prSet/>
      <dgm:spPr/>
      <dgm:t>
        <a:bodyPr/>
        <a:lstStyle/>
        <a:p>
          <a:endParaRPr lang="en-US"/>
        </a:p>
      </dgm:t>
    </dgm:pt>
    <dgm:pt modelId="{7E69BE43-521E-4FBB-B0B1-B011131BD9A5}">
      <dgm:prSet/>
      <dgm:spPr/>
      <dgm:t>
        <a:bodyPr/>
        <a:lstStyle/>
        <a:p>
          <a:r>
            <a:rPr lang="en-US"/>
            <a:t>🌿 Belonging is protection—students who feel seen and valued are more likely to reach out</a:t>
          </a:r>
        </a:p>
      </dgm:t>
    </dgm:pt>
    <dgm:pt modelId="{BAB94D21-2D75-48F0-866E-5BBAA3510A2A}" type="parTrans" cxnId="{AC06C6C1-F0E3-45CD-AD10-2D55A2E545BA}">
      <dgm:prSet/>
      <dgm:spPr/>
      <dgm:t>
        <a:bodyPr/>
        <a:lstStyle/>
        <a:p>
          <a:endParaRPr lang="en-US"/>
        </a:p>
      </dgm:t>
    </dgm:pt>
    <dgm:pt modelId="{EA9A06EB-0062-4927-AE3A-EB08AB8A7E27}" type="sibTrans" cxnId="{AC06C6C1-F0E3-45CD-AD10-2D55A2E545BA}">
      <dgm:prSet/>
      <dgm:spPr/>
      <dgm:t>
        <a:bodyPr/>
        <a:lstStyle/>
        <a:p>
          <a:endParaRPr lang="en-US"/>
        </a:p>
      </dgm:t>
    </dgm:pt>
    <dgm:pt modelId="{8F53DCF5-A43E-4405-B684-9DEAC6DD0A89}" type="pres">
      <dgm:prSet presAssocID="{3A7848BB-FC81-46B0-B55D-C221ED61C7EA}" presName="diagram" presStyleCnt="0">
        <dgm:presLayoutVars>
          <dgm:dir/>
          <dgm:resizeHandles val="exact"/>
        </dgm:presLayoutVars>
      </dgm:prSet>
      <dgm:spPr/>
    </dgm:pt>
    <dgm:pt modelId="{DA0570A1-7761-41C2-9A74-5C5FD9671C1A}" type="pres">
      <dgm:prSet presAssocID="{CD33E71C-5D8E-4D55-94E8-EC664EC32A3B}" presName="node" presStyleLbl="node1" presStyleIdx="0" presStyleCnt="7">
        <dgm:presLayoutVars>
          <dgm:bulletEnabled val="1"/>
        </dgm:presLayoutVars>
      </dgm:prSet>
      <dgm:spPr/>
    </dgm:pt>
    <dgm:pt modelId="{64EAA2BA-C372-435C-8A4E-559FD36D4A46}" type="pres">
      <dgm:prSet presAssocID="{37F216D0-EDFB-4C16-91A6-6E28A8736D46}" presName="sibTrans" presStyleCnt="0"/>
      <dgm:spPr/>
    </dgm:pt>
    <dgm:pt modelId="{DE996AA4-C21E-459E-A24F-8E78C41E79F2}" type="pres">
      <dgm:prSet presAssocID="{136CF960-3307-47E0-8211-9A12B2ACCFC2}" presName="node" presStyleLbl="node1" presStyleIdx="1" presStyleCnt="7">
        <dgm:presLayoutVars>
          <dgm:bulletEnabled val="1"/>
        </dgm:presLayoutVars>
      </dgm:prSet>
      <dgm:spPr/>
    </dgm:pt>
    <dgm:pt modelId="{06C5F3CD-459C-4A45-B4E3-BF2C8648EC77}" type="pres">
      <dgm:prSet presAssocID="{B4E81435-6ED0-4D7E-A307-72ECFEA9E329}" presName="sibTrans" presStyleCnt="0"/>
      <dgm:spPr/>
    </dgm:pt>
    <dgm:pt modelId="{31349226-4F6C-4DA2-9B17-8F2E9ADF5F44}" type="pres">
      <dgm:prSet presAssocID="{66B621D9-E968-4990-8B35-B0461BE2CDDC}" presName="node" presStyleLbl="node1" presStyleIdx="2" presStyleCnt="7">
        <dgm:presLayoutVars>
          <dgm:bulletEnabled val="1"/>
        </dgm:presLayoutVars>
      </dgm:prSet>
      <dgm:spPr/>
    </dgm:pt>
    <dgm:pt modelId="{CD94596F-9FE4-47CE-853C-CC4AE5AD5428}" type="pres">
      <dgm:prSet presAssocID="{AFF59C2D-1CB5-4BFD-A82E-9351E7DBE134}" presName="sibTrans" presStyleCnt="0"/>
      <dgm:spPr/>
    </dgm:pt>
    <dgm:pt modelId="{3E987FEE-CF07-47EB-A8F4-10439CCCAEAA}" type="pres">
      <dgm:prSet presAssocID="{E8D0AC98-DB9F-4C3A-994F-A7EF1F0209CB}" presName="node" presStyleLbl="node1" presStyleIdx="3" presStyleCnt="7">
        <dgm:presLayoutVars>
          <dgm:bulletEnabled val="1"/>
        </dgm:presLayoutVars>
      </dgm:prSet>
      <dgm:spPr/>
    </dgm:pt>
    <dgm:pt modelId="{8B3FBD13-EB14-409F-BABE-5C5DD344363E}" type="pres">
      <dgm:prSet presAssocID="{86FA8E7E-D09C-4D78-8085-94C7C502B113}" presName="sibTrans" presStyleCnt="0"/>
      <dgm:spPr/>
    </dgm:pt>
    <dgm:pt modelId="{E59D50F1-6335-406A-A901-6DF0ACF93565}" type="pres">
      <dgm:prSet presAssocID="{1BBF1005-602D-4C30-A35A-B1FD3C9459D4}" presName="node" presStyleLbl="node1" presStyleIdx="4" presStyleCnt="7">
        <dgm:presLayoutVars>
          <dgm:bulletEnabled val="1"/>
        </dgm:presLayoutVars>
      </dgm:prSet>
      <dgm:spPr/>
    </dgm:pt>
    <dgm:pt modelId="{CACC9E61-9187-4515-815E-1C2FA10E15A7}" type="pres">
      <dgm:prSet presAssocID="{50EB5E96-DCF7-4BC0-95A6-37BE9CE166BB}" presName="sibTrans" presStyleCnt="0"/>
      <dgm:spPr/>
    </dgm:pt>
    <dgm:pt modelId="{9EE65461-8485-4013-8C34-8A0E071F7A0B}" type="pres">
      <dgm:prSet presAssocID="{7DB3C4BA-613B-4B56-9385-D5C2910BEE7C}" presName="node" presStyleLbl="node1" presStyleIdx="5" presStyleCnt="7">
        <dgm:presLayoutVars>
          <dgm:bulletEnabled val="1"/>
        </dgm:presLayoutVars>
      </dgm:prSet>
      <dgm:spPr/>
    </dgm:pt>
    <dgm:pt modelId="{92B2F022-CEC0-4C4A-9952-ACD1F0CBF230}" type="pres">
      <dgm:prSet presAssocID="{78F99194-8D18-4EA0-BA82-FFECCDB1728A}" presName="sibTrans" presStyleCnt="0"/>
      <dgm:spPr/>
    </dgm:pt>
    <dgm:pt modelId="{7EC154D0-041B-4B2F-AD5E-F9A2B9843C35}" type="pres">
      <dgm:prSet presAssocID="{7E69BE43-521E-4FBB-B0B1-B011131BD9A5}" presName="node" presStyleLbl="node1" presStyleIdx="6" presStyleCnt="7">
        <dgm:presLayoutVars>
          <dgm:bulletEnabled val="1"/>
        </dgm:presLayoutVars>
      </dgm:prSet>
      <dgm:spPr/>
    </dgm:pt>
  </dgm:ptLst>
  <dgm:cxnLst>
    <dgm:cxn modelId="{AC6A2E05-A54F-4A67-897E-AF1C62B9BDA5}" srcId="{3A7848BB-FC81-46B0-B55D-C221ED61C7EA}" destId="{7DB3C4BA-613B-4B56-9385-D5C2910BEE7C}" srcOrd="5" destOrd="0" parTransId="{3334D4A3-D771-400B-9C58-01DE8F073FE0}" sibTransId="{78F99194-8D18-4EA0-BA82-FFECCDB1728A}"/>
    <dgm:cxn modelId="{6AB5C008-748F-47BD-9FFE-FE5AB0B56BEC}" type="presOf" srcId="{CD33E71C-5D8E-4D55-94E8-EC664EC32A3B}" destId="{DA0570A1-7761-41C2-9A74-5C5FD9671C1A}" srcOrd="0" destOrd="0" presId="urn:microsoft.com/office/officeart/2005/8/layout/default"/>
    <dgm:cxn modelId="{DDA9BD11-A51D-4A4A-AE11-0506A2566879}" srcId="{3A7848BB-FC81-46B0-B55D-C221ED61C7EA}" destId="{136CF960-3307-47E0-8211-9A12B2ACCFC2}" srcOrd="1" destOrd="0" parTransId="{6FB285A0-CF38-4482-A36B-A5CA6384DB33}" sibTransId="{B4E81435-6ED0-4D7E-A307-72ECFEA9E329}"/>
    <dgm:cxn modelId="{DE739D13-D221-4AEB-9043-4E9E495E3FCF}" type="presOf" srcId="{3A7848BB-FC81-46B0-B55D-C221ED61C7EA}" destId="{8F53DCF5-A43E-4405-B684-9DEAC6DD0A89}" srcOrd="0" destOrd="0" presId="urn:microsoft.com/office/officeart/2005/8/layout/default"/>
    <dgm:cxn modelId="{A74D4914-98AA-40E4-A924-834C4F3BF41A}" type="presOf" srcId="{7DB3C4BA-613B-4B56-9385-D5C2910BEE7C}" destId="{9EE65461-8485-4013-8C34-8A0E071F7A0B}" srcOrd="0" destOrd="0" presId="urn:microsoft.com/office/officeart/2005/8/layout/default"/>
    <dgm:cxn modelId="{71E18523-4197-46D0-B464-595A55EBA3F2}" type="presOf" srcId="{E8D0AC98-DB9F-4C3A-994F-A7EF1F0209CB}" destId="{3E987FEE-CF07-47EB-A8F4-10439CCCAEAA}" srcOrd="0" destOrd="0" presId="urn:microsoft.com/office/officeart/2005/8/layout/default"/>
    <dgm:cxn modelId="{65DC793E-32A3-4B76-B4BC-28C4541086F2}" srcId="{3A7848BB-FC81-46B0-B55D-C221ED61C7EA}" destId="{1BBF1005-602D-4C30-A35A-B1FD3C9459D4}" srcOrd="4" destOrd="0" parTransId="{E6083EA2-8FCB-4A76-AB2E-07AE51DE99E0}" sibTransId="{50EB5E96-DCF7-4BC0-95A6-37BE9CE166BB}"/>
    <dgm:cxn modelId="{4581917A-AA42-4EA7-9BE9-2110049ACFFA}" srcId="{3A7848BB-FC81-46B0-B55D-C221ED61C7EA}" destId="{E8D0AC98-DB9F-4C3A-994F-A7EF1F0209CB}" srcOrd="3" destOrd="0" parTransId="{55BC1773-CE0C-42F5-B5B8-B51CF8E98137}" sibTransId="{86FA8E7E-D09C-4D78-8085-94C7C502B113}"/>
    <dgm:cxn modelId="{C2F97081-241B-4B8A-AD01-2C875BBAC445}" srcId="{3A7848BB-FC81-46B0-B55D-C221ED61C7EA}" destId="{CD33E71C-5D8E-4D55-94E8-EC664EC32A3B}" srcOrd="0" destOrd="0" parTransId="{38ECD596-6C4B-4A37-9F6C-925004501ADF}" sibTransId="{37F216D0-EDFB-4C16-91A6-6E28A8736D46}"/>
    <dgm:cxn modelId="{7353488B-63F9-4445-9961-A709A266D704}" srcId="{3A7848BB-FC81-46B0-B55D-C221ED61C7EA}" destId="{66B621D9-E968-4990-8B35-B0461BE2CDDC}" srcOrd="2" destOrd="0" parTransId="{2E2EE184-B88D-47E0-89B7-ED4446806D57}" sibTransId="{AFF59C2D-1CB5-4BFD-A82E-9351E7DBE134}"/>
    <dgm:cxn modelId="{F2763892-8FB1-4D3C-9C93-46B202133517}" type="presOf" srcId="{66B621D9-E968-4990-8B35-B0461BE2CDDC}" destId="{31349226-4F6C-4DA2-9B17-8F2E9ADF5F44}" srcOrd="0" destOrd="0" presId="urn:microsoft.com/office/officeart/2005/8/layout/default"/>
    <dgm:cxn modelId="{1B574294-DE9A-49DE-A24E-334B5CB23858}" type="presOf" srcId="{136CF960-3307-47E0-8211-9A12B2ACCFC2}" destId="{DE996AA4-C21E-459E-A24F-8E78C41E79F2}" srcOrd="0" destOrd="0" presId="urn:microsoft.com/office/officeart/2005/8/layout/default"/>
    <dgm:cxn modelId="{AC06C6C1-F0E3-45CD-AD10-2D55A2E545BA}" srcId="{3A7848BB-FC81-46B0-B55D-C221ED61C7EA}" destId="{7E69BE43-521E-4FBB-B0B1-B011131BD9A5}" srcOrd="6" destOrd="0" parTransId="{BAB94D21-2D75-48F0-866E-5BBAA3510A2A}" sibTransId="{EA9A06EB-0062-4927-AE3A-EB08AB8A7E27}"/>
    <dgm:cxn modelId="{5FDDFCD0-05B1-4A59-A89A-AC0BFEE663DE}" type="presOf" srcId="{1BBF1005-602D-4C30-A35A-B1FD3C9459D4}" destId="{E59D50F1-6335-406A-A901-6DF0ACF93565}" srcOrd="0" destOrd="0" presId="urn:microsoft.com/office/officeart/2005/8/layout/default"/>
    <dgm:cxn modelId="{554385D7-CB66-4E43-8AB0-379C495DEA7A}" type="presOf" srcId="{7E69BE43-521E-4FBB-B0B1-B011131BD9A5}" destId="{7EC154D0-041B-4B2F-AD5E-F9A2B9843C35}" srcOrd="0" destOrd="0" presId="urn:microsoft.com/office/officeart/2005/8/layout/default"/>
    <dgm:cxn modelId="{B62FE2AE-7B7E-49AC-8D5F-24B23FA061F3}" type="presParOf" srcId="{8F53DCF5-A43E-4405-B684-9DEAC6DD0A89}" destId="{DA0570A1-7761-41C2-9A74-5C5FD9671C1A}" srcOrd="0" destOrd="0" presId="urn:microsoft.com/office/officeart/2005/8/layout/default"/>
    <dgm:cxn modelId="{98C5830A-98C2-42C7-AD62-50CC6647F47E}" type="presParOf" srcId="{8F53DCF5-A43E-4405-B684-9DEAC6DD0A89}" destId="{64EAA2BA-C372-435C-8A4E-559FD36D4A46}" srcOrd="1" destOrd="0" presId="urn:microsoft.com/office/officeart/2005/8/layout/default"/>
    <dgm:cxn modelId="{AAF06E54-EF3E-4D22-9EE7-EDF0C480E5F7}" type="presParOf" srcId="{8F53DCF5-A43E-4405-B684-9DEAC6DD0A89}" destId="{DE996AA4-C21E-459E-A24F-8E78C41E79F2}" srcOrd="2" destOrd="0" presId="urn:microsoft.com/office/officeart/2005/8/layout/default"/>
    <dgm:cxn modelId="{AA9014EF-5B08-445C-972D-CB83068823F6}" type="presParOf" srcId="{8F53DCF5-A43E-4405-B684-9DEAC6DD0A89}" destId="{06C5F3CD-459C-4A45-B4E3-BF2C8648EC77}" srcOrd="3" destOrd="0" presId="urn:microsoft.com/office/officeart/2005/8/layout/default"/>
    <dgm:cxn modelId="{AABEC9E6-156D-486F-9A35-9178FD12B69B}" type="presParOf" srcId="{8F53DCF5-A43E-4405-B684-9DEAC6DD0A89}" destId="{31349226-4F6C-4DA2-9B17-8F2E9ADF5F44}" srcOrd="4" destOrd="0" presId="urn:microsoft.com/office/officeart/2005/8/layout/default"/>
    <dgm:cxn modelId="{F0D8AD1E-F87A-4D9B-8065-7257074160F1}" type="presParOf" srcId="{8F53DCF5-A43E-4405-B684-9DEAC6DD0A89}" destId="{CD94596F-9FE4-47CE-853C-CC4AE5AD5428}" srcOrd="5" destOrd="0" presId="urn:microsoft.com/office/officeart/2005/8/layout/default"/>
    <dgm:cxn modelId="{FE32C577-BF44-4F1B-A616-F19EF5E67060}" type="presParOf" srcId="{8F53DCF5-A43E-4405-B684-9DEAC6DD0A89}" destId="{3E987FEE-CF07-47EB-A8F4-10439CCCAEAA}" srcOrd="6" destOrd="0" presId="urn:microsoft.com/office/officeart/2005/8/layout/default"/>
    <dgm:cxn modelId="{2BB29240-E9BA-4DC9-982A-D935F963725F}" type="presParOf" srcId="{8F53DCF5-A43E-4405-B684-9DEAC6DD0A89}" destId="{8B3FBD13-EB14-409F-BABE-5C5DD344363E}" srcOrd="7" destOrd="0" presId="urn:microsoft.com/office/officeart/2005/8/layout/default"/>
    <dgm:cxn modelId="{66D6E0FB-6D5A-41FF-B07C-1CB93C08177B}" type="presParOf" srcId="{8F53DCF5-A43E-4405-B684-9DEAC6DD0A89}" destId="{E59D50F1-6335-406A-A901-6DF0ACF93565}" srcOrd="8" destOrd="0" presId="urn:microsoft.com/office/officeart/2005/8/layout/default"/>
    <dgm:cxn modelId="{E1ED7AC4-48AE-41DB-9251-3D472CEB185F}" type="presParOf" srcId="{8F53DCF5-A43E-4405-B684-9DEAC6DD0A89}" destId="{CACC9E61-9187-4515-815E-1C2FA10E15A7}" srcOrd="9" destOrd="0" presId="urn:microsoft.com/office/officeart/2005/8/layout/default"/>
    <dgm:cxn modelId="{1DDC8276-7483-42B6-AF7B-A081474AA542}" type="presParOf" srcId="{8F53DCF5-A43E-4405-B684-9DEAC6DD0A89}" destId="{9EE65461-8485-4013-8C34-8A0E071F7A0B}" srcOrd="10" destOrd="0" presId="urn:microsoft.com/office/officeart/2005/8/layout/default"/>
    <dgm:cxn modelId="{6AA3A1A8-B3FF-403F-AC9F-7325F2D97E0D}" type="presParOf" srcId="{8F53DCF5-A43E-4405-B684-9DEAC6DD0A89}" destId="{92B2F022-CEC0-4C4A-9952-ACD1F0CBF230}" srcOrd="11" destOrd="0" presId="urn:microsoft.com/office/officeart/2005/8/layout/default"/>
    <dgm:cxn modelId="{1C462248-042C-49B5-B433-F65C27BF3556}" type="presParOf" srcId="{8F53DCF5-A43E-4405-B684-9DEAC6DD0A89}" destId="{7EC154D0-041B-4B2F-AD5E-F9A2B9843C35}"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1A20DB-20D4-448E-9208-3F842BD7C668}" type="doc">
      <dgm:prSet loTypeId="urn:microsoft.com/office/officeart/2016/7/layout/LinearBlockProcessNumbered" loCatId="process" qsTypeId="urn:microsoft.com/office/officeart/2005/8/quickstyle/simple1" qsCatId="simple" csTypeId="urn:microsoft.com/office/officeart/2005/8/colors/accent4_2" csCatId="accent4" phldr="1"/>
      <dgm:spPr/>
      <dgm:t>
        <a:bodyPr/>
        <a:lstStyle/>
        <a:p>
          <a:endParaRPr lang="en-US"/>
        </a:p>
      </dgm:t>
    </dgm:pt>
    <dgm:pt modelId="{FE850358-876D-41E5-A8F3-DBAB46C7D50A}">
      <dgm:prSet/>
      <dgm:spPr/>
      <dgm:t>
        <a:bodyPr/>
        <a:lstStyle/>
        <a:p>
          <a:r>
            <a:rPr lang="en-US" dirty="0"/>
            <a:t>Review school/district suicide response protocols.</a:t>
          </a:r>
        </a:p>
      </dgm:t>
    </dgm:pt>
    <dgm:pt modelId="{FBABB29A-7649-4AC1-861B-79B0F5E3C5BC}" type="parTrans" cxnId="{50CD93B5-AA9A-4956-ABAD-CA31875D278F}">
      <dgm:prSet/>
      <dgm:spPr/>
      <dgm:t>
        <a:bodyPr/>
        <a:lstStyle/>
        <a:p>
          <a:endParaRPr lang="en-US"/>
        </a:p>
      </dgm:t>
    </dgm:pt>
    <dgm:pt modelId="{F7A428B2-7551-44A1-BBFD-95FFB1AEBE0A}" type="sibTrans" cxnId="{50CD93B5-AA9A-4956-ABAD-CA31875D278F}">
      <dgm:prSet phldrT="01" phldr="0"/>
      <dgm:spPr/>
      <dgm:t>
        <a:bodyPr/>
        <a:lstStyle/>
        <a:p>
          <a:r>
            <a:rPr lang="en-US" dirty="0"/>
            <a:t>01</a:t>
          </a:r>
        </a:p>
      </dgm:t>
    </dgm:pt>
    <dgm:pt modelId="{FCCE9AD8-F4C2-4585-93B9-2E0E81EC1123}">
      <dgm:prSet/>
      <dgm:spPr/>
      <dgm:t>
        <a:bodyPr/>
        <a:lstStyle/>
        <a:p>
          <a:r>
            <a:rPr lang="en-US" dirty="0"/>
            <a:t>Discuss collaboration between teachers, special trusted adults and professionals, counselors, and families.</a:t>
          </a:r>
        </a:p>
      </dgm:t>
    </dgm:pt>
    <dgm:pt modelId="{EBE69774-A10E-4C4C-BC00-64749BEAFC11}" type="parTrans" cxnId="{1E97BB59-ED91-49B9-B8F0-68E804DC136F}">
      <dgm:prSet/>
      <dgm:spPr/>
      <dgm:t>
        <a:bodyPr/>
        <a:lstStyle/>
        <a:p>
          <a:endParaRPr lang="en-US"/>
        </a:p>
      </dgm:t>
    </dgm:pt>
    <dgm:pt modelId="{B408931F-2E44-4017-9C79-86C8034C62A2}" type="sibTrans" cxnId="{1E97BB59-ED91-49B9-B8F0-68E804DC136F}">
      <dgm:prSet phldrT="02" phldr="0"/>
      <dgm:spPr/>
      <dgm:t>
        <a:bodyPr/>
        <a:lstStyle/>
        <a:p>
          <a:r>
            <a:rPr lang="en-US" dirty="0"/>
            <a:t>02</a:t>
          </a:r>
        </a:p>
      </dgm:t>
    </dgm:pt>
    <dgm:pt modelId="{358F1AAA-7AED-4D29-A96E-E7E95780BA77}">
      <dgm:prSet/>
      <dgm:spPr/>
      <dgm:t>
        <a:bodyPr/>
        <a:lstStyle/>
        <a:p>
          <a:r>
            <a:rPr lang="en-US" dirty="0"/>
            <a:t>Share 988 Suicide &amp; Crisis Lifeline and local crisis resources.</a:t>
          </a:r>
        </a:p>
      </dgm:t>
    </dgm:pt>
    <dgm:pt modelId="{4C87D189-9573-44CB-8AEB-33A5C1DA219F}" type="parTrans" cxnId="{7F14A9AA-B0C7-4236-823F-E4BCC6477A90}">
      <dgm:prSet/>
      <dgm:spPr/>
      <dgm:t>
        <a:bodyPr/>
        <a:lstStyle/>
        <a:p>
          <a:endParaRPr lang="en-US"/>
        </a:p>
      </dgm:t>
    </dgm:pt>
    <dgm:pt modelId="{C2DDD530-FF93-4615-81D1-509BA2869163}" type="sibTrans" cxnId="{7F14A9AA-B0C7-4236-823F-E4BCC6477A90}">
      <dgm:prSet phldrT="03" phldr="0"/>
      <dgm:spPr/>
      <dgm:t>
        <a:bodyPr/>
        <a:lstStyle/>
        <a:p>
          <a:r>
            <a:rPr lang="en-US" dirty="0"/>
            <a:t>03</a:t>
          </a:r>
        </a:p>
      </dgm:t>
    </dgm:pt>
    <dgm:pt modelId="{C0FDCDDC-38A5-438B-987B-A6A54D3102E2}">
      <dgm:prSet/>
      <dgm:spPr/>
      <dgm:t>
        <a:bodyPr/>
        <a:lstStyle/>
        <a:p>
          <a:r>
            <a:rPr lang="en-US" dirty="0"/>
            <a:t>Emphasize the importance of follow-up and maintaining connection.</a:t>
          </a:r>
        </a:p>
      </dgm:t>
    </dgm:pt>
    <dgm:pt modelId="{F916134B-E752-47B9-B09D-F239A43F130F}" type="parTrans" cxnId="{0C8845D6-F7E2-4E15-AAE6-910AAAC43C3B}">
      <dgm:prSet/>
      <dgm:spPr/>
      <dgm:t>
        <a:bodyPr/>
        <a:lstStyle/>
        <a:p>
          <a:endParaRPr lang="en-US"/>
        </a:p>
      </dgm:t>
    </dgm:pt>
    <dgm:pt modelId="{328B92AD-FF7C-4323-AC98-3C47467B621D}" type="sibTrans" cxnId="{0C8845D6-F7E2-4E15-AAE6-910AAAC43C3B}">
      <dgm:prSet phldrT="04" phldr="0"/>
      <dgm:spPr/>
      <dgm:t>
        <a:bodyPr/>
        <a:lstStyle/>
        <a:p>
          <a:r>
            <a:rPr lang="en-US" dirty="0"/>
            <a:t>04</a:t>
          </a:r>
        </a:p>
      </dgm:t>
    </dgm:pt>
    <dgm:pt modelId="{0C1FEBBC-D50B-4D93-BC74-37F212119E3A}" type="pres">
      <dgm:prSet presAssocID="{5D1A20DB-20D4-448E-9208-3F842BD7C668}" presName="Name0" presStyleCnt="0">
        <dgm:presLayoutVars>
          <dgm:animLvl val="lvl"/>
          <dgm:resizeHandles val="exact"/>
        </dgm:presLayoutVars>
      </dgm:prSet>
      <dgm:spPr/>
    </dgm:pt>
    <dgm:pt modelId="{F5CEA9EF-A40B-443C-98EA-B1CFD11D4346}" type="pres">
      <dgm:prSet presAssocID="{FE850358-876D-41E5-A8F3-DBAB46C7D50A}" presName="compositeNode" presStyleCnt="0">
        <dgm:presLayoutVars>
          <dgm:bulletEnabled val="1"/>
        </dgm:presLayoutVars>
      </dgm:prSet>
      <dgm:spPr/>
    </dgm:pt>
    <dgm:pt modelId="{0E557285-68AF-4951-9BE9-F4996E83739C}" type="pres">
      <dgm:prSet presAssocID="{FE850358-876D-41E5-A8F3-DBAB46C7D50A}" presName="bgRect" presStyleLbl="alignNode1" presStyleIdx="0" presStyleCnt="4"/>
      <dgm:spPr/>
    </dgm:pt>
    <dgm:pt modelId="{A4871138-8A78-4DA5-B2C2-A866CCDEF4E7}" type="pres">
      <dgm:prSet presAssocID="{F7A428B2-7551-44A1-BBFD-95FFB1AEBE0A}" presName="sibTransNodeRect" presStyleLbl="alignNode1" presStyleIdx="0" presStyleCnt="4">
        <dgm:presLayoutVars>
          <dgm:chMax val="0"/>
          <dgm:bulletEnabled val="1"/>
        </dgm:presLayoutVars>
      </dgm:prSet>
      <dgm:spPr/>
    </dgm:pt>
    <dgm:pt modelId="{33300C23-B03E-4A9D-9E51-8AFBFCA48F8C}" type="pres">
      <dgm:prSet presAssocID="{FE850358-876D-41E5-A8F3-DBAB46C7D50A}" presName="nodeRect" presStyleLbl="alignNode1" presStyleIdx="0" presStyleCnt="4">
        <dgm:presLayoutVars>
          <dgm:bulletEnabled val="1"/>
        </dgm:presLayoutVars>
      </dgm:prSet>
      <dgm:spPr/>
    </dgm:pt>
    <dgm:pt modelId="{1E544736-E6AC-4197-91D8-C8BB58E2A987}" type="pres">
      <dgm:prSet presAssocID="{F7A428B2-7551-44A1-BBFD-95FFB1AEBE0A}" presName="sibTrans" presStyleCnt="0"/>
      <dgm:spPr/>
    </dgm:pt>
    <dgm:pt modelId="{62F8A4C0-26C0-4562-950E-C923985C86E9}" type="pres">
      <dgm:prSet presAssocID="{FCCE9AD8-F4C2-4585-93B9-2E0E81EC1123}" presName="compositeNode" presStyleCnt="0">
        <dgm:presLayoutVars>
          <dgm:bulletEnabled val="1"/>
        </dgm:presLayoutVars>
      </dgm:prSet>
      <dgm:spPr/>
    </dgm:pt>
    <dgm:pt modelId="{9B6D104D-0DCD-4E2E-A3E1-7F67F64649F1}" type="pres">
      <dgm:prSet presAssocID="{FCCE9AD8-F4C2-4585-93B9-2E0E81EC1123}" presName="bgRect" presStyleLbl="alignNode1" presStyleIdx="1" presStyleCnt="4"/>
      <dgm:spPr/>
    </dgm:pt>
    <dgm:pt modelId="{54BC525B-176A-44B1-815E-E0211D889F19}" type="pres">
      <dgm:prSet presAssocID="{B408931F-2E44-4017-9C79-86C8034C62A2}" presName="sibTransNodeRect" presStyleLbl="alignNode1" presStyleIdx="1" presStyleCnt="4">
        <dgm:presLayoutVars>
          <dgm:chMax val="0"/>
          <dgm:bulletEnabled val="1"/>
        </dgm:presLayoutVars>
      </dgm:prSet>
      <dgm:spPr/>
    </dgm:pt>
    <dgm:pt modelId="{0205FD81-747C-4633-9E63-638805C6A958}" type="pres">
      <dgm:prSet presAssocID="{FCCE9AD8-F4C2-4585-93B9-2E0E81EC1123}" presName="nodeRect" presStyleLbl="alignNode1" presStyleIdx="1" presStyleCnt="4">
        <dgm:presLayoutVars>
          <dgm:bulletEnabled val="1"/>
        </dgm:presLayoutVars>
      </dgm:prSet>
      <dgm:spPr/>
    </dgm:pt>
    <dgm:pt modelId="{CE2D9D67-B1F0-4E6D-9DF5-95E471E9EC3A}" type="pres">
      <dgm:prSet presAssocID="{B408931F-2E44-4017-9C79-86C8034C62A2}" presName="sibTrans" presStyleCnt="0"/>
      <dgm:spPr/>
    </dgm:pt>
    <dgm:pt modelId="{92A953DB-A4D6-4D8A-A8C4-971CC216AAC8}" type="pres">
      <dgm:prSet presAssocID="{358F1AAA-7AED-4D29-A96E-E7E95780BA77}" presName="compositeNode" presStyleCnt="0">
        <dgm:presLayoutVars>
          <dgm:bulletEnabled val="1"/>
        </dgm:presLayoutVars>
      </dgm:prSet>
      <dgm:spPr/>
    </dgm:pt>
    <dgm:pt modelId="{16033598-20D7-4A0C-8451-9722BBD0EC13}" type="pres">
      <dgm:prSet presAssocID="{358F1AAA-7AED-4D29-A96E-E7E95780BA77}" presName="bgRect" presStyleLbl="alignNode1" presStyleIdx="2" presStyleCnt="4"/>
      <dgm:spPr/>
    </dgm:pt>
    <dgm:pt modelId="{915EEC77-5E9B-4130-9C86-56D4F75E8738}" type="pres">
      <dgm:prSet presAssocID="{C2DDD530-FF93-4615-81D1-509BA2869163}" presName="sibTransNodeRect" presStyleLbl="alignNode1" presStyleIdx="2" presStyleCnt="4">
        <dgm:presLayoutVars>
          <dgm:chMax val="0"/>
          <dgm:bulletEnabled val="1"/>
        </dgm:presLayoutVars>
      </dgm:prSet>
      <dgm:spPr/>
    </dgm:pt>
    <dgm:pt modelId="{D956DF62-D6B7-480C-B8BB-D10D8743E1B7}" type="pres">
      <dgm:prSet presAssocID="{358F1AAA-7AED-4D29-A96E-E7E95780BA77}" presName="nodeRect" presStyleLbl="alignNode1" presStyleIdx="2" presStyleCnt="4">
        <dgm:presLayoutVars>
          <dgm:bulletEnabled val="1"/>
        </dgm:presLayoutVars>
      </dgm:prSet>
      <dgm:spPr/>
    </dgm:pt>
    <dgm:pt modelId="{2622F1B4-B0A1-481F-B9EF-16C48B3B7188}" type="pres">
      <dgm:prSet presAssocID="{C2DDD530-FF93-4615-81D1-509BA2869163}" presName="sibTrans" presStyleCnt="0"/>
      <dgm:spPr/>
    </dgm:pt>
    <dgm:pt modelId="{6F6F6549-C737-48D1-B4F2-4026B7D6B366}" type="pres">
      <dgm:prSet presAssocID="{C0FDCDDC-38A5-438B-987B-A6A54D3102E2}" presName="compositeNode" presStyleCnt="0">
        <dgm:presLayoutVars>
          <dgm:bulletEnabled val="1"/>
        </dgm:presLayoutVars>
      </dgm:prSet>
      <dgm:spPr/>
    </dgm:pt>
    <dgm:pt modelId="{472593FD-B950-40B7-9EE0-D866AFF61CDE}" type="pres">
      <dgm:prSet presAssocID="{C0FDCDDC-38A5-438B-987B-A6A54D3102E2}" presName="bgRect" presStyleLbl="alignNode1" presStyleIdx="3" presStyleCnt="4"/>
      <dgm:spPr/>
    </dgm:pt>
    <dgm:pt modelId="{F1E522E2-FAC8-4D40-BC88-2452E7033827}" type="pres">
      <dgm:prSet presAssocID="{328B92AD-FF7C-4323-AC98-3C47467B621D}" presName="sibTransNodeRect" presStyleLbl="alignNode1" presStyleIdx="3" presStyleCnt="4">
        <dgm:presLayoutVars>
          <dgm:chMax val="0"/>
          <dgm:bulletEnabled val="1"/>
        </dgm:presLayoutVars>
      </dgm:prSet>
      <dgm:spPr/>
    </dgm:pt>
    <dgm:pt modelId="{E94F8A03-87BE-4D96-9C0B-D8950AB3EFA7}" type="pres">
      <dgm:prSet presAssocID="{C0FDCDDC-38A5-438B-987B-A6A54D3102E2}" presName="nodeRect" presStyleLbl="alignNode1" presStyleIdx="3" presStyleCnt="4">
        <dgm:presLayoutVars>
          <dgm:bulletEnabled val="1"/>
        </dgm:presLayoutVars>
      </dgm:prSet>
      <dgm:spPr/>
    </dgm:pt>
  </dgm:ptLst>
  <dgm:cxnLst>
    <dgm:cxn modelId="{0FE9E001-7275-43D3-8C0D-AB6EFF313EEC}" type="presOf" srcId="{5D1A20DB-20D4-448E-9208-3F842BD7C668}" destId="{0C1FEBBC-D50B-4D93-BC74-37F212119E3A}" srcOrd="0" destOrd="0" presId="urn:microsoft.com/office/officeart/2016/7/layout/LinearBlockProcessNumbered"/>
    <dgm:cxn modelId="{D8EAA70E-BA81-4B3E-8119-C6648C37C5AF}" type="presOf" srcId="{C0FDCDDC-38A5-438B-987B-A6A54D3102E2}" destId="{E94F8A03-87BE-4D96-9C0B-D8950AB3EFA7}" srcOrd="1" destOrd="0" presId="urn:microsoft.com/office/officeart/2016/7/layout/LinearBlockProcessNumbered"/>
    <dgm:cxn modelId="{E89A6A23-A61A-4AC7-9151-F4AB793B2A3F}" type="presOf" srcId="{328B92AD-FF7C-4323-AC98-3C47467B621D}" destId="{F1E522E2-FAC8-4D40-BC88-2452E7033827}" srcOrd="0" destOrd="0" presId="urn:microsoft.com/office/officeart/2016/7/layout/LinearBlockProcessNumbered"/>
    <dgm:cxn modelId="{C5D0E628-5D18-49D8-B313-0D85924B6045}" type="presOf" srcId="{C0FDCDDC-38A5-438B-987B-A6A54D3102E2}" destId="{472593FD-B950-40B7-9EE0-D866AFF61CDE}" srcOrd="0" destOrd="0" presId="urn:microsoft.com/office/officeart/2016/7/layout/LinearBlockProcessNumbered"/>
    <dgm:cxn modelId="{D5895E2A-ACAE-49FC-808D-C853A7C159EB}" type="presOf" srcId="{FCCE9AD8-F4C2-4585-93B9-2E0E81EC1123}" destId="{0205FD81-747C-4633-9E63-638805C6A958}" srcOrd="1" destOrd="0" presId="urn:microsoft.com/office/officeart/2016/7/layout/LinearBlockProcessNumbered"/>
    <dgm:cxn modelId="{EFD98765-78CC-4EAA-B26C-CF8B002F43C3}" type="presOf" srcId="{B408931F-2E44-4017-9C79-86C8034C62A2}" destId="{54BC525B-176A-44B1-815E-E0211D889F19}" srcOrd="0" destOrd="0" presId="urn:microsoft.com/office/officeart/2016/7/layout/LinearBlockProcessNumbered"/>
    <dgm:cxn modelId="{FD262769-342D-478D-ACBD-61E8654EEF2E}" type="presOf" srcId="{FCCE9AD8-F4C2-4585-93B9-2E0E81EC1123}" destId="{9B6D104D-0DCD-4E2E-A3E1-7F67F64649F1}" srcOrd="0" destOrd="0" presId="urn:microsoft.com/office/officeart/2016/7/layout/LinearBlockProcessNumbered"/>
    <dgm:cxn modelId="{2806424F-D8E6-4A3D-9CE9-762F6D8A0845}" type="presOf" srcId="{FE850358-876D-41E5-A8F3-DBAB46C7D50A}" destId="{33300C23-B03E-4A9D-9E51-8AFBFCA48F8C}" srcOrd="1" destOrd="0" presId="urn:microsoft.com/office/officeart/2016/7/layout/LinearBlockProcessNumbered"/>
    <dgm:cxn modelId="{1E97BB59-ED91-49B9-B8F0-68E804DC136F}" srcId="{5D1A20DB-20D4-448E-9208-3F842BD7C668}" destId="{FCCE9AD8-F4C2-4585-93B9-2E0E81EC1123}" srcOrd="1" destOrd="0" parTransId="{EBE69774-A10E-4C4C-BC00-64749BEAFC11}" sibTransId="{B408931F-2E44-4017-9C79-86C8034C62A2}"/>
    <dgm:cxn modelId="{E3039499-6CBF-4078-9C3A-A3F23B7DAABE}" type="presOf" srcId="{FE850358-876D-41E5-A8F3-DBAB46C7D50A}" destId="{0E557285-68AF-4951-9BE9-F4996E83739C}" srcOrd="0" destOrd="0" presId="urn:microsoft.com/office/officeart/2016/7/layout/LinearBlockProcessNumbered"/>
    <dgm:cxn modelId="{7F14A9AA-B0C7-4236-823F-E4BCC6477A90}" srcId="{5D1A20DB-20D4-448E-9208-3F842BD7C668}" destId="{358F1AAA-7AED-4D29-A96E-E7E95780BA77}" srcOrd="2" destOrd="0" parTransId="{4C87D189-9573-44CB-8AEB-33A5C1DA219F}" sibTransId="{C2DDD530-FF93-4615-81D1-509BA2869163}"/>
    <dgm:cxn modelId="{F8FF4CB4-E986-47BF-A74B-E4BAB9A8B813}" type="presOf" srcId="{358F1AAA-7AED-4D29-A96E-E7E95780BA77}" destId="{16033598-20D7-4A0C-8451-9722BBD0EC13}" srcOrd="0" destOrd="0" presId="urn:microsoft.com/office/officeart/2016/7/layout/LinearBlockProcessNumbered"/>
    <dgm:cxn modelId="{50CD93B5-AA9A-4956-ABAD-CA31875D278F}" srcId="{5D1A20DB-20D4-448E-9208-3F842BD7C668}" destId="{FE850358-876D-41E5-A8F3-DBAB46C7D50A}" srcOrd="0" destOrd="0" parTransId="{FBABB29A-7649-4AC1-861B-79B0F5E3C5BC}" sibTransId="{F7A428B2-7551-44A1-BBFD-95FFB1AEBE0A}"/>
    <dgm:cxn modelId="{0A3F29CD-16F8-464D-B3DA-410CE9468BF3}" type="presOf" srcId="{C2DDD530-FF93-4615-81D1-509BA2869163}" destId="{915EEC77-5E9B-4130-9C86-56D4F75E8738}" srcOrd="0" destOrd="0" presId="urn:microsoft.com/office/officeart/2016/7/layout/LinearBlockProcessNumbered"/>
    <dgm:cxn modelId="{0C8845D6-F7E2-4E15-AAE6-910AAAC43C3B}" srcId="{5D1A20DB-20D4-448E-9208-3F842BD7C668}" destId="{C0FDCDDC-38A5-438B-987B-A6A54D3102E2}" srcOrd="3" destOrd="0" parTransId="{F916134B-E752-47B9-B09D-F239A43F130F}" sibTransId="{328B92AD-FF7C-4323-AC98-3C47467B621D}"/>
    <dgm:cxn modelId="{20735AE0-59C9-4B64-9428-F91740105730}" type="presOf" srcId="{358F1AAA-7AED-4D29-A96E-E7E95780BA77}" destId="{D956DF62-D6B7-480C-B8BB-D10D8743E1B7}" srcOrd="1" destOrd="0" presId="urn:microsoft.com/office/officeart/2016/7/layout/LinearBlockProcessNumbered"/>
    <dgm:cxn modelId="{B8485DE6-621E-44A4-BC8B-92270C27ECF2}" type="presOf" srcId="{F7A428B2-7551-44A1-BBFD-95FFB1AEBE0A}" destId="{A4871138-8A78-4DA5-B2C2-A866CCDEF4E7}" srcOrd="0" destOrd="0" presId="urn:microsoft.com/office/officeart/2016/7/layout/LinearBlockProcessNumbered"/>
    <dgm:cxn modelId="{8FB159AE-F427-4ABC-BD46-C773C9B1F408}" type="presParOf" srcId="{0C1FEBBC-D50B-4D93-BC74-37F212119E3A}" destId="{F5CEA9EF-A40B-443C-98EA-B1CFD11D4346}" srcOrd="0" destOrd="0" presId="urn:microsoft.com/office/officeart/2016/7/layout/LinearBlockProcessNumbered"/>
    <dgm:cxn modelId="{7C4822E0-E49C-43D6-9271-140476E2F238}" type="presParOf" srcId="{F5CEA9EF-A40B-443C-98EA-B1CFD11D4346}" destId="{0E557285-68AF-4951-9BE9-F4996E83739C}" srcOrd="0" destOrd="0" presId="urn:microsoft.com/office/officeart/2016/7/layout/LinearBlockProcessNumbered"/>
    <dgm:cxn modelId="{AA888B1A-11D3-4B61-8E06-386795316559}" type="presParOf" srcId="{F5CEA9EF-A40B-443C-98EA-B1CFD11D4346}" destId="{A4871138-8A78-4DA5-B2C2-A866CCDEF4E7}" srcOrd="1" destOrd="0" presId="urn:microsoft.com/office/officeart/2016/7/layout/LinearBlockProcessNumbered"/>
    <dgm:cxn modelId="{0652D155-E8C0-4B56-8912-7BF5435FB712}" type="presParOf" srcId="{F5CEA9EF-A40B-443C-98EA-B1CFD11D4346}" destId="{33300C23-B03E-4A9D-9E51-8AFBFCA48F8C}" srcOrd="2" destOrd="0" presId="urn:microsoft.com/office/officeart/2016/7/layout/LinearBlockProcessNumbered"/>
    <dgm:cxn modelId="{A96D6930-6255-4357-BB0B-6B96FF01BA00}" type="presParOf" srcId="{0C1FEBBC-D50B-4D93-BC74-37F212119E3A}" destId="{1E544736-E6AC-4197-91D8-C8BB58E2A987}" srcOrd="1" destOrd="0" presId="urn:microsoft.com/office/officeart/2016/7/layout/LinearBlockProcessNumbered"/>
    <dgm:cxn modelId="{AA7AC96B-D134-427D-AB20-9E7D03EAA3A0}" type="presParOf" srcId="{0C1FEBBC-D50B-4D93-BC74-37F212119E3A}" destId="{62F8A4C0-26C0-4562-950E-C923985C86E9}" srcOrd="2" destOrd="0" presId="urn:microsoft.com/office/officeart/2016/7/layout/LinearBlockProcessNumbered"/>
    <dgm:cxn modelId="{D61F89AF-899D-40DA-928A-64E57D58C1E2}" type="presParOf" srcId="{62F8A4C0-26C0-4562-950E-C923985C86E9}" destId="{9B6D104D-0DCD-4E2E-A3E1-7F67F64649F1}" srcOrd="0" destOrd="0" presId="urn:microsoft.com/office/officeart/2016/7/layout/LinearBlockProcessNumbered"/>
    <dgm:cxn modelId="{061FC1A8-A807-4185-80BA-530F868D306B}" type="presParOf" srcId="{62F8A4C0-26C0-4562-950E-C923985C86E9}" destId="{54BC525B-176A-44B1-815E-E0211D889F19}" srcOrd="1" destOrd="0" presId="urn:microsoft.com/office/officeart/2016/7/layout/LinearBlockProcessNumbered"/>
    <dgm:cxn modelId="{04952B22-0487-451D-A497-4402867F0F5F}" type="presParOf" srcId="{62F8A4C0-26C0-4562-950E-C923985C86E9}" destId="{0205FD81-747C-4633-9E63-638805C6A958}" srcOrd="2" destOrd="0" presId="urn:microsoft.com/office/officeart/2016/7/layout/LinearBlockProcessNumbered"/>
    <dgm:cxn modelId="{02D261EB-1FEE-4FBA-B1B2-E00E08D2302E}" type="presParOf" srcId="{0C1FEBBC-D50B-4D93-BC74-37F212119E3A}" destId="{CE2D9D67-B1F0-4E6D-9DF5-95E471E9EC3A}" srcOrd="3" destOrd="0" presId="urn:microsoft.com/office/officeart/2016/7/layout/LinearBlockProcessNumbered"/>
    <dgm:cxn modelId="{0188F7EF-7842-4339-BC57-C189C9A0D358}" type="presParOf" srcId="{0C1FEBBC-D50B-4D93-BC74-37F212119E3A}" destId="{92A953DB-A4D6-4D8A-A8C4-971CC216AAC8}" srcOrd="4" destOrd="0" presId="urn:microsoft.com/office/officeart/2016/7/layout/LinearBlockProcessNumbered"/>
    <dgm:cxn modelId="{58187C20-0EE3-4CA9-81DF-04A72C0BCB56}" type="presParOf" srcId="{92A953DB-A4D6-4D8A-A8C4-971CC216AAC8}" destId="{16033598-20D7-4A0C-8451-9722BBD0EC13}" srcOrd="0" destOrd="0" presId="urn:microsoft.com/office/officeart/2016/7/layout/LinearBlockProcessNumbered"/>
    <dgm:cxn modelId="{084B3924-9123-4BD1-958D-9BEF64182DC7}" type="presParOf" srcId="{92A953DB-A4D6-4D8A-A8C4-971CC216AAC8}" destId="{915EEC77-5E9B-4130-9C86-56D4F75E8738}" srcOrd="1" destOrd="0" presId="urn:microsoft.com/office/officeart/2016/7/layout/LinearBlockProcessNumbered"/>
    <dgm:cxn modelId="{29E0C631-F4D8-46AB-95CF-455ED0EEF7D4}" type="presParOf" srcId="{92A953DB-A4D6-4D8A-A8C4-971CC216AAC8}" destId="{D956DF62-D6B7-480C-B8BB-D10D8743E1B7}" srcOrd="2" destOrd="0" presId="urn:microsoft.com/office/officeart/2016/7/layout/LinearBlockProcessNumbered"/>
    <dgm:cxn modelId="{13888305-3C4A-428F-B54A-1D3FBDDC7E85}" type="presParOf" srcId="{0C1FEBBC-D50B-4D93-BC74-37F212119E3A}" destId="{2622F1B4-B0A1-481F-B9EF-16C48B3B7188}" srcOrd="5" destOrd="0" presId="urn:microsoft.com/office/officeart/2016/7/layout/LinearBlockProcessNumbered"/>
    <dgm:cxn modelId="{627317E7-BBF6-46A6-8B97-C8364B1D082E}" type="presParOf" srcId="{0C1FEBBC-D50B-4D93-BC74-37F212119E3A}" destId="{6F6F6549-C737-48D1-B4F2-4026B7D6B366}" srcOrd="6" destOrd="0" presId="urn:microsoft.com/office/officeart/2016/7/layout/LinearBlockProcessNumbered"/>
    <dgm:cxn modelId="{642F98B4-84CD-45DD-809A-186E65CA73D6}" type="presParOf" srcId="{6F6F6549-C737-48D1-B4F2-4026B7D6B366}" destId="{472593FD-B950-40B7-9EE0-D866AFF61CDE}" srcOrd="0" destOrd="0" presId="urn:microsoft.com/office/officeart/2016/7/layout/LinearBlockProcessNumbered"/>
    <dgm:cxn modelId="{ED6174F3-CB42-4333-AB46-3A98C2A1FAB5}" type="presParOf" srcId="{6F6F6549-C737-48D1-B4F2-4026B7D6B366}" destId="{F1E522E2-FAC8-4D40-BC88-2452E7033827}" srcOrd="1" destOrd="0" presId="urn:microsoft.com/office/officeart/2016/7/layout/LinearBlockProcessNumbered"/>
    <dgm:cxn modelId="{1EB56C22-5E02-46F8-A173-ABF2E474F0FC}" type="presParOf" srcId="{6F6F6549-C737-48D1-B4F2-4026B7D6B366}" destId="{E94F8A03-87BE-4D96-9C0B-D8950AB3EFA7}"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26AB8D-F8F8-4E5F-B0B9-1F363B23C89E}"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9ABF4FAE-0B34-437F-B209-62C44C882ECE}">
      <dgm:prSet/>
      <dgm:spPr/>
      <dgm:t>
        <a:bodyPr/>
        <a:lstStyle/>
        <a:p>
          <a:r>
            <a:rPr lang="en-US"/>
            <a:t>🚨 911 for emergencies</a:t>
          </a:r>
        </a:p>
      </dgm:t>
    </dgm:pt>
    <dgm:pt modelId="{BF9C7AF4-2758-4D5C-9ACE-9C3A13C3142B}" type="parTrans" cxnId="{D55812B8-CD1B-4E37-9361-618621AEDEA3}">
      <dgm:prSet/>
      <dgm:spPr/>
      <dgm:t>
        <a:bodyPr/>
        <a:lstStyle/>
        <a:p>
          <a:endParaRPr lang="en-US"/>
        </a:p>
      </dgm:t>
    </dgm:pt>
    <dgm:pt modelId="{B4B118FE-9864-46D2-B00F-E905DD172D28}" type="sibTrans" cxnId="{D55812B8-CD1B-4E37-9361-618621AEDEA3}">
      <dgm:prSet/>
      <dgm:spPr/>
      <dgm:t>
        <a:bodyPr/>
        <a:lstStyle/>
        <a:p>
          <a:endParaRPr lang="en-US"/>
        </a:p>
      </dgm:t>
    </dgm:pt>
    <dgm:pt modelId="{4F476269-3416-4F07-B90A-63303A6D44FE}">
      <dgm:prSet/>
      <dgm:spPr/>
      <dgm:t>
        <a:bodyPr/>
        <a:lstStyle/>
        <a:p>
          <a:r>
            <a:rPr lang="en-US"/>
            <a:t>📞 Call 988 or chat at 988lifeline.org for suicide intervention &amp; crisis support</a:t>
          </a:r>
        </a:p>
      </dgm:t>
    </dgm:pt>
    <dgm:pt modelId="{B5A73E12-A6D4-4CC2-823E-16F34148D992}" type="parTrans" cxnId="{09449403-8D37-4F34-BB5D-E8C57EC1AF43}">
      <dgm:prSet/>
      <dgm:spPr/>
      <dgm:t>
        <a:bodyPr/>
        <a:lstStyle/>
        <a:p>
          <a:endParaRPr lang="en-US"/>
        </a:p>
      </dgm:t>
    </dgm:pt>
    <dgm:pt modelId="{3080692B-2963-4B29-A4B9-AB7117AC9D2B}" type="sibTrans" cxnId="{09449403-8D37-4F34-BB5D-E8C57EC1AF43}">
      <dgm:prSet/>
      <dgm:spPr/>
      <dgm:t>
        <a:bodyPr/>
        <a:lstStyle/>
        <a:p>
          <a:endParaRPr lang="en-US"/>
        </a:p>
      </dgm:t>
    </dgm:pt>
    <dgm:pt modelId="{31165295-FA17-44B3-BDC1-40AE6DCC90AA}">
      <dgm:prSet/>
      <dgm:spPr/>
      <dgm:t>
        <a:bodyPr/>
        <a:lstStyle/>
        <a:p>
          <a:r>
            <a:rPr lang="en-US"/>
            <a:t>💬 Crisis Text Line: Text HOME to 741741</a:t>
          </a:r>
        </a:p>
      </dgm:t>
    </dgm:pt>
    <dgm:pt modelId="{598D1C02-E0E9-46FE-86E7-9FAFAD1613CF}" type="parTrans" cxnId="{F5CFDB73-9D5C-4C3E-8EB0-243BCB2FD919}">
      <dgm:prSet/>
      <dgm:spPr/>
      <dgm:t>
        <a:bodyPr/>
        <a:lstStyle/>
        <a:p>
          <a:endParaRPr lang="en-US"/>
        </a:p>
      </dgm:t>
    </dgm:pt>
    <dgm:pt modelId="{27FD1B69-DE5F-4AB4-BFEF-8813EF507FCC}" type="sibTrans" cxnId="{F5CFDB73-9D5C-4C3E-8EB0-243BCB2FD919}">
      <dgm:prSet/>
      <dgm:spPr/>
      <dgm:t>
        <a:bodyPr/>
        <a:lstStyle/>
        <a:p>
          <a:endParaRPr lang="en-US"/>
        </a:p>
      </dgm:t>
    </dgm:pt>
    <dgm:pt modelId="{07E0C1C5-4D57-4214-B7E7-4CE894F64E14}">
      <dgm:prSet/>
      <dgm:spPr/>
      <dgm:t>
        <a:bodyPr/>
        <a:lstStyle/>
        <a:p>
          <a:r>
            <a:rPr lang="en-US"/>
            <a:t>🏳️‍🌈 The Trevor Project – Support for LGBTQ+ youth</a:t>
          </a:r>
        </a:p>
      </dgm:t>
    </dgm:pt>
    <dgm:pt modelId="{5C8EB14C-9243-4871-B313-97CDA16F7C14}" type="parTrans" cxnId="{6F027929-6380-4D33-AF7B-02AA6128123B}">
      <dgm:prSet/>
      <dgm:spPr/>
      <dgm:t>
        <a:bodyPr/>
        <a:lstStyle/>
        <a:p>
          <a:endParaRPr lang="en-US"/>
        </a:p>
      </dgm:t>
    </dgm:pt>
    <dgm:pt modelId="{B720ED0D-A332-48CD-8D35-C5B83776DDE5}" type="sibTrans" cxnId="{6F027929-6380-4D33-AF7B-02AA6128123B}">
      <dgm:prSet/>
      <dgm:spPr/>
      <dgm:t>
        <a:bodyPr/>
        <a:lstStyle/>
        <a:p>
          <a:endParaRPr lang="en-US"/>
        </a:p>
      </dgm:t>
    </dgm:pt>
    <dgm:pt modelId="{D735E1D2-2D2D-4A23-920C-A6D628E1BEE7}">
      <dgm:prSet/>
      <dgm:spPr/>
      <dgm:t>
        <a:bodyPr/>
        <a:lstStyle/>
        <a:p>
          <a:r>
            <a:rPr lang="en-US"/>
            <a:t>📲 ND 211 – Call for information &amp; community resources</a:t>
          </a:r>
        </a:p>
      </dgm:t>
    </dgm:pt>
    <dgm:pt modelId="{B71C0A50-B052-4F50-808B-27A16C817657}" type="parTrans" cxnId="{3E0E8C9A-62AE-48CF-81E3-393E1B830B42}">
      <dgm:prSet/>
      <dgm:spPr/>
      <dgm:t>
        <a:bodyPr/>
        <a:lstStyle/>
        <a:p>
          <a:endParaRPr lang="en-US"/>
        </a:p>
      </dgm:t>
    </dgm:pt>
    <dgm:pt modelId="{D10FFC47-3120-4B11-B2C5-36185AD04ABB}" type="sibTrans" cxnId="{3E0E8C9A-62AE-48CF-81E3-393E1B830B42}">
      <dgm:prSet/>
      <dgm:spPr/>
      <dgm:t>
        <a:bodyPr/>
        <a:lstStyle/>
        <a:p>
          <a:endParaRPr lang="en-US"/>
        </a:p>
      </dgm:t>
    </dgm:pt>
    <dgm:pt modelId="{072F7BC9-AEB2-4A67-8BE2-6FA8D0AA4526}" type="pres">
      <dgm:prSet presAssocID="{3326AB8D-F8F8-4E5F-B0B9-1F363B23C89E}" presName="diagram" presStyleCnt="0">
        <dgm:presLayoutVars>
          <dgm:dir/>
          <dgm:resizeHandles val="exact"/>
        </dgm:presLayoutVars>
      </dgm:prSet>
      <dgm:spPr/>
    </dgm:pt>
    <dgm:pt modelId="{8BE7273D-6593-4F9A-98EF-9235C6FE0B6D}" type="pres">
      <dgm:prSet presAssocID="{9ABF4FAE-0B34-437F-B209-62C44C882ECE}" presName="node" presStyleLbl="node1" presStyleIdx="0" presStyleCnt="5">
        <dgm:presLayoutVars>
          <dgm:bulletEnabled val="1"/>
        </dgm:presLayoutVars>
      </dgm:prSet>
      <dgm:spPr/>
    </dgm:pt>
    <dgm:pt modelId="{588F1630-B94F-472D-BEFA-751D623B2A0C}" type="pres">
      <dgm:prSet presAssocID="{B4B118FE-9864-46D2-B00F-E905DD172D28}" presName="sibTrans" presStyleCnt="0"/>
      <dgm:spPr/>
    </dgm:pt>
    <dgm:pt modelId="{A78DAD20-090C-40A0-B926-E4BA65617900}" type="pres">
      <dgm:prSet presAssocID="{4F476269-3416-4F07-B90A-63303A6D44FE}" presName="node" presStyleLbl="node1" presStyleIdx="1" presStyleCnt="5">
        <dgm:presLayoutVars>
          <dgm:bulletEnabled val="1"/>
        </dgm:presLayoutVars>
      </dgm:prSet>
      <dgm:spPr/>
    </dgm:pt>
    <dgm:pt modelId="{F9341106-2CC3-473C-917A-DEE82A07D78A}" type="pres">
      <dgm:prSet presAssocID="{3080692B-2963-4B29-A4B9-AB7117AC9D2B}" presName="sibTrans" presStyleCnt="0"/>
      <dgm:spPr/>
    </dgm:pt>
    <dgm:pt modelId="{9058E4B7-02C0-4196-B2C1-1BCE252F4D7A}" type="pres">
      <dgm:prSet presAssocID="{31165295-FA17-44B3-BDC1-40AE6DCC90AA}" presName="node" presStyleLbl="node1" presStyleIdx="2" presStyleCnt="5">
        <dgm:presLayoutVars>
          <dgm:bulletEnabled val="1"/>
        </dgm:presLayoutVars>
      </dgm:prSet>
      <dgm:spPr/>
    </dgm:pt>
    <dgm:pt modelId="{0B7A99EA-6893-4A3E-8AFB-D384DB45BF1F}" type="pres">
      <dgm:prSet presAssocID="{27FD1B69-DE5F-4AB4-BFEF-8813EF507FCC}" presName="sibTrans" presStyleCnt="0"/>
      <dgm:spPr/>
    </dgm:pt>
    <dgm:pt modelId="{5D9A2E52-5735-457A-B314-82478A2821FC}" type="pres">
      <dgm:prSet presAssocID="{07E0C1C5-4D57-4214-B7E7-4CE894F64E14}" presName="node" presStyleLbl="node1" presStyleIdx="3" presStyleCnt="5">
        <dgm:presLayoutVars>
          <dgm:bulletEnabled val="1"/>
        </dgm:presLayoutVars>
      </dgm:prSet>
      <dgm:spPr/>
    </dgm:pt>
    <dgm:pt modelId="{E8133354-E097-4261-8299-EFD638831EEF}" type="pres">
      <dgm:prSet presAssocID="{B720ED0D-A332-48CD-8D35-C5B83776DDE5}" presName="sibTrans" presStyleCnt="0"/>
      <dgm:spPr/>
    </dgm:pt>
    <dgm:pt modelId="{E5905598-9F80-4D96-8709-E5F42E32A4B4}" type="pres">
      <dgm:prSet presAssocID="{D735E1D2-2D2D-4A23-920C-A6D628E1BEE7}" presName="node" presStyleLbl="node1" presStyleIdx="4" presStyleCnt="5">
        <dgm:presLayoutVars>
          <dgm:bulletEnabled val="1"/>
        </dgm:presLayoutVars>
      </dgm:prSet>
      <dgm:spPr/>
    </dgm:pt>
  </dgm:ptLst>
  <dgm:cxnLst>
    <dgm:cxn modelId="{09449403-8D37-4F34-BB5D-E8C57EC1AF43}" srcId="{3326AB8D-F8F8-4E5F-B0B9-1F363B23C89E}" destId="{4F476269-3416-4F07-B90A-63303A6D44FE}" srcOrd="1" destOrd="0" parTransId="{B5A73E12-A6D4-4CC2-823E-16F34148D992}" sibTransId="{3080692B-2963-4B29-A4B9-AB7117AC9D2B}"/>
    <dgm:cxn modelId="{6F027929-6380-4D33-AF7B-02AA6128123B}" srcId="{3326AB8D-F8F8-4E5F-B0B9-1F363B23C89E}" destId="{07E0C1C5-4D57-4214-B7E7-4CE894F64E14}" srcOrd="3" destOrd="0" parTransId="{5C8EB14C-9243-4871-B313-97CDA16F7C14}" sibTransId="{B720ED0D-A332-48CD-8D35-C5B83776DDE5}"/>
    <dgm:cxn modelId="{97225660-E808-45DE-B1E6-D0FBC5089FAF}" type="presOf" srcId="{9ABF4FAE-0B34-437F-B209-62C44C882ECE}" destId="{8BE7273D-6593-4F9A-98EF-9235C6FE0B6D}" srcOrd="0" destOrd="0" presId="urn:microsoft.com/office/officeart/2005/8/layout/default"/>
    <dgm:cxn modelId="{F5CFDB73-9D5C-4C3E-8EB0-243BCB2FD919}" srcId="{3326AB8D-F8F8-4E5F-B0B9-1F363B23C89E}" destId="{31165295-FA17-44B3-BDC1-40AE6DCC90AA}" srcOrd="2" destOrd="0" parTransId="{598D1C02-E0E9-46FE-86E7-9FAFAD1613CF}" sibTransId="{27FD1B69-DE5F-4AB4-BFEF-8813EF507FCC}"/>
    <dgm:cxn modelId="{B0459E59-2723-4B1D-9EDA-FD9EF05B16A3}" type="presOf" srcId="{31165295-FA17-44B3-BDC1-40AE6DCC90AA}" destId="{9058E4B7-02C0-4196-B2C1-1BCE252F4D7A}" srcOrd="0" destOrd="0" presId="urn:microsoft.com/office/officeart/2005/8/layout/default"/>
    <dgm:cxn modelId="{3E0E8C9A-62AE-48CF-81E3-393E1B830B42}" srcId="{3326AB8D-F8F8-4E5F-B0B9-1F363B23C89E}" destId="{D735E1D2-2D2D-4A23-920C-A6D628E1BEE7}" srcOrd="4" destOrd="0" parTransId="{B71C0A50-B052-4F50-808B-27A16C817657}" sibTransId="{D10FFC47-3120-4B11-B2C5-36185AD04ABB}"/>
    <dgm:cxn modelId="{D55812B8-CD1B-4E37-9361-618621AEDEA3}" srcId="{3326AB8D-F8F8-4E5F-B0B9-1F363B23C89E}" destId="{9ABF4FAE-0B34-437F-B209-62C44C882ECE}" srcOrd="0" destOrd="0" parTransId="{BF9C7AF4-2758-4D5C-9ACE-9C3A13C3142B}" sibTransId="{B4B118FE-9864-46D2-B00F-E905DD172D28}"/>
    <dgm:cxn modelId="{1E65FCB8-DDC5-4268-B970-5E3B9FB10DAC}" type="presOf" srcId="{D735E1D2-2D2D-4A23-920C-A6D628E1BEE7}" destId="{E5905598-9F80-4D96-8709-E5F42E32A4B4}" srcOrd="0" destOrd="0" presId="urn:microsoft.com/office/officeart/2005/8/layout/default"/>
    <dgm:cxn modelId="{A55A45BE-EB6B-4061-ADFA-489863B574C5}" type="presOf" srcId="{07E0C1C5-4D57-4214-B7E7-4CE894F64E14}" destId="{5D9A2E52-5735-457A-B314-82478A2821FC}" srcOrd="0" destOrd="0" presId="urn:microsoft.com/office/officeart/2005/8/layout/default"/>
    <dgm:cxn modelId="{2276DFE6-DFDC-4619-A6E3-8C722F03DEDE}" type="presOf" srcId="{4F476269-3416-4F07-B90A-63303A6D44FE}" destId="{A78DAD20-090C-40A0-B926-E4BA65617900}" srcOrd="0" destOrd="0" presId="urn:microsoft.com/office/officeart/2005/8/layout/default"/>
    <dgm:cxn modelId="{34BF99EF-BA6F-4E64-9A1D-4B56BE475D14}" type="presOf" srcId="{3326AB8D-F8F8-4E5F-B0B9-1F363B23C89E}" destId="{072F7BC9-AEB2-4A67-8BE2-6FA8D0AA4526}" srcOrd="0" destOrd="0" presId="urn:microsoft.com/office/officeart/2005/8/layout/default"/>
    <dgm:cxn modelId="{887B97CC-61C0-4C0E-8247-8ADE12E2FD2E}" type="presParOf" srcId="{072F7BC9-AEB2-4A67-8BE2-6FA8D0AA4526}" destId="{8BE7273D-6593-4F9A-98EF-9235C6FE0B6D}" srcOrd="0" destOrd="0" presId="urn:microsoft.com/office/officeart/2005/8/layout/default"/>
    <dgm:cxn modelId="{36BD79BB-2C86-4779-A882-78906BE390BE}" type="presParOf" srcId="{072F7BC9-AEB2-4A67-8BE2-6FA8D0AA4526}" destId="{588F1630-B94F-472D-BEFA-751D623B2A0C}" srcOrd="1" destOrd="0" presId="urn:microsoft.com/office/officeart/2005/8/layout/default"/>
    <dgm:cxn modelId="{0BC6BA8E-4B1A-4712-8F2A-5832E960D997}" type="presParOf" srcId="{072F7BC9-AEB2-4A67-8BE2-6FA8D0AA4526}" destId="{A78DAD20-090C-40A0-B926-E4BA65617900}" srcOrd="2" destOrd="0" presId="urn:microsoft.com/office/officeart/2005/8/layout/default"/>
    <dgm:cxn modelId="{14712420-F43C-424A-9073-DC1BF087EBE5}" type="presParOf" srcId="{072F7BC9-AEB2-4A67-8BE2-6FA8D0AA4526}" destId="{F9341106-2CC3-473C-917A-DEE82A07D78A}" srcOrd="3" destOrd="0" presId="urn:microsoft.com/office/officeart/2005/8/layout/default"/>
    <dgm:cxn modelId="{E759ED97-179B-4E81-B6B1-65C59BCA38FF}" type="presParOf" srcId="{072F7BC9-AEB2-4A67-8BE2-6FA8D0AA4526}" destId="{9058E4B7-02C0-4196-B2C1-1BCE252F4D7A}" srcOrd="4" destOrd="0" presId="urn:microsoft.com/office/officeart/2005/8/layout/default"/>
    <dgm:cxn modelId="{F4715A00-E629-4051-8EAF-B3E6867BA027}" type="presParOf" srcId="{072F7BC9-AEB2-4A67-8BE2-6FA8D0AA4526}" destId="{0B7A99EA-6893-4A3E-8AFB-D384DB45BF1F}" srcOrd="5" destOrd="0" presId="urn:microsoft.com/office/officeart/2005/8/layout/default"/>
    <dgm:cxn modelId="{1A2BC678-7ADB-41D9-B073-ABCA06911CAF}" type="presParOf" srcId="{072F7BC9-AEB2-4A67-8BE2-6FA8D0AA4526}" destId="{5D9A2E52-5735-457A-B314-82478A2821FC}" srcOrd="6" destOrd="0" presId="urn:microsoft.com/office/officeart/2005/8/layout/default"/>
    <dgm:cxn modelId="{73022317-27D8-48A6-941F-FA75AF614EA9}" type="presParOf" srcId="{072F7BC9-AEB2-4A67-8BE2-6FA8D0AA4526}" destId="{E8133354-E097-4261-8299-EFD638831EEF}" srcOrd="7" destOrd="0" presId="urn:microsoft.com/office/officeart/2005/8/layout/default"/>
    <dgm:cxn modelId="{DD5297F6-B24C-4B04-A89E-1A044F398ADE}" type="presParOf" srcId="{072F7BC9-AEB2-4A67-8BE2-6FA8D0AA4526}" destId="{E5905598-9F80-4D96-8709-E5F42E32A4B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700A2-0F98-4543-B994-D79F1191B527}">
      <dsp:nvSpPr>
        <dsp:cNvPr id="0" name=""/>
        <dsp:cNvSpPr/>
      </dsp:nvSpPr>
      <dsp:spPr>
        <a:xfrm>
          <a:off x="0" y="210365"/>
          <a:ext cx="5000124" cy="181467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By the end of today’s session, participants will be able to:</a:t>
          </a:r>
        </a:p>
      </dsp:txBody>
      <dsp:txXfrm>
        <a:off x="88585" y="298950"/>
        <a:ext cx="4822954" cy="1637500"/>
      </dsp:txXfrm>
    </dsp:sp>
    <dsp:sp modelId="{87840CAD-99D0-4DA4-B812-6F1F3180CD4C}">
      <dsp:nvSpPr>
        <dsp:cNvPr id="0" name=""/>
        <dsp:cNvSpPr/>
      </dsp:nvSpPr>
      <dsp:spPr>
        <a:xfrm>
          <a:off x="0" y="2025035"/>
          <a:ext cx="5000124" cy="3688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4" tIns="41910" rIns="234696" bIns="41910" numCol="1" spcCol="1270" anchor="t" anchorCtr="0">
          <a:noAutofit/>
        </a:bodyPr>
        <a:lstStyle/>
        <a:p>
          <a:pPr marL="228600" lvl="1" indent="-228600" algn="l" defTabSz="1155700">
            <a:lnSpc>
              <a:spcPct val="90000"/>
            </a:lnSpc>
            <a:spcBef>
              <a:spcPct val="0"/>
            </a:spcBef>
            <a:spcAft>
              <a:spcPct val="20000"/>
            </a:spcAft>
            <a:buChar char="•"/>
          </a:pPr>
          <a:endParaRPr lang="en-US" sz="2600" kern="1200" dirty="0"/>
        </a:p>
        <a:p>
          <a:pPr marL="228600" lvl="1" indent="-228600" algn="l" defTabSz="1155700">
            <a:lnSpc>
              <a:spcPct val="90000"/>
            </a:lnSpc>
            <a:spcBef>
              <a:spcPct val="0"/>
            </a:spcBef>
            <a:spcAft>
              <a:spcPct val="20000"/>
            </a:spcAft>
            <a:buChar char="•"/>
          </a:pPr>
          <a:r>
            <a:rPr lang="en-US" sz="2600" kern="1200" dirty="0"/>
            <a:t>Identify warning signs and risk factors.</a:t>
          </a:r>
        </a:p>
        <a:p>
          <a:pPr marL="228600" lvl="1" indent="-228600" algn="l" defTabSz="1155700">
            <a:lnSpc>
              <a:spcPct val="90000"/>
            </a:lnSpc>
            <a:spcBef>
              <a:spcPct val="0"/>
            </a:spcBef>
            <a:spcAft>
              <a:spcPct val="20000"/>
            </a:spcAft>
            <a:buChar char="•"/>
          </a:pPr>
          <a:r>
            <a:rPr lang="en-US" sz="2600" kern="1200" dirty="0"/>
            <a:t>Recognize how risk may present differently across disabilities.</a:t>
          </a:r>
        </a:p>
        <a:p>
          <a:pPr marL="228600" lvl="1" indent="-228600" algn="l" defTabSz="1155700">
            <a:lnSpc>
              <a:spcPct val="90000"/>
            </a:lnSpc>
            <a:spcBef>
              <a:spcPct val="0"/>
            </a:spcBef>
            <a:spcAft>
              <a:spcPct val="20000"/>
            </a:spcAft>
            <a:buChar char="•"/>
          </a:pPr>
          <a:r>
            <a:rPr lang="en-US" sz="2600" kern="1200" dirty="0"/>
            <a:t>Apply strength-based, culturally responsive approaches.</a:t>
          </a:r>
        </a:p>
        <a:p>
          <a:pPr marL="228600" lvl="1" indent="-228600" algn="l" defTabSz="1155700">
            <a:lnSpc>
              <a:spcPct val="90000"/>
            </a:lnSpc>
            <a:spcBef>
              <a:spcPct val="0"/>
            </a:spcBef>
            <a:spcAft>
              <a:spcPct val="20000"/>
            </a:spcAft>
            <a:buChar char="•"/>
          </a:pPr>
          <a:r>
            <a:rPr lang="en-US" sz="2600" kern="1200" dirty="0"/>
            <a:t>Know when and how to refer or respond.</a:t>
          </a:r>
        </a:p>
      </dsp:txBody>
      <dsp:txXfrm>
        <a:off x="0" y="2025035"/>
        <a:ext cx="5000124" cy="36887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EEE31-8ABD-4B87-AEE8-FE4697FB2603}">
      <dsp:nvSpPr>
        <dsp:cNvPr id="0" name=""/>
        <dsp:cNvSpPr/>
      </dsp:nvSpPr>
      <dsp:spPr>
        <a:xfrm>
          <a:off x="0" y="372452"/>
          <a:ext cx="2464593" cy="147875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You are not diagnosing </a:t>
          </a:r>
        </a:p>
      </dsp:txBody>
      <dsp:txXfrm>
        <a:off x="0" y="372452"/>
        <a:ext cx="2464593" cy="1478756"/>
      </dsp:txXfrm>
    </dsp:sp>
    <dsp:sp modelId="{E19167C8-3A5B-47CF-A34B-C25150C67A1B}">
      <dsp:nvSpPr>
        <dsp:cNvPr id="0" name=""/>
        <dsp:cNvSpPr/>
      </dsp:nvSpPr>
      <dsp:spPr>
        <a:xfrm>
          <a:off x="2711053" y="372452"/>
          <a:ext cx="2464593" cy="1478756"/>
        </a:xfrm>
        <a:prstGeom prst="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You are not providing therapy </a:t>
          </a:r>
        </a:p>
      </dsp:txBody>
      <dsp:txXfrm>
        <a:off x="2711053" y="372452"/>
        <a:ext cx="2464593" cy="1478756"/>
      </dsp:txXfrm>
    </dsp:sp>
    <dsp:sp modelId="{C7F7BA16-71C3-45DB-9CF6-AF9BC8D8E4AA}">
      <dsp:nvSpPr>
        <dsp:cNvPr id="0" name=""/>
        <dsp:cNvSpPr/>
      </dsp:nvSpPr>
      <dsp:spPr>
        <a:xfrm>
          <a:off x="5422106" y="372452"/>
          <a:ext cx="2464593" cy="1478756"/>
        </a:xfrm>
        <a:prstGeom prst="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You ARE responsible for: </a:t>
          </a:r>
        </a:p>
        <a:p>
          <a:pPr marL="114300" lvl="1" indent="-114300" algn="l" defTabSz="666750">
            <a:lnSpc>
              <a:spcPct val="90000"/>
            </a:lnSpc>
            <a:spcBef>
              <a:spcPct val="0"/>
            </a:spcBef>
            <a:spcAft>
              <a:spcPct val="15000"/>
            </a:spcAft>
            <a:buChar char="•"/>
          </a:pPr>
          <a:r>
            <a:rPr lang="en-US" sz="1500" kern="1200"/>
            <a:t>noticing </a:t>
          </a:r>
        </a:p>
        <a:p>
          <a:pPr marL="114300" lvl="1" indent="-114300" algn="l" defTabSz="666750">
            <a:lnSpc>
              <a:spcPct val="90000"/>
            </a:lnSpc>
            <a:spcBef>
              <a:spcPct val="0"/>
            </a:spcBef>
            <a:spcAft>
              <a:spcPct val="15000"/>
            </a:spcAft>
            <a:buChar char="•"/>
          </a:pPr>
          <a:r>
            <a:rPr lang="en-US" sz="1500" kern="1200"/>
            <a:t>asking </a:t>
          </a:r>
        </a:p>
        <a:p>
          <a:pPr marL="114300" lvl="1" indent="-114300" algn="l" defTabSz="666750">
            <a:lnSpc>
              <a:spcPct val="90000"/>
            </a:lnSpc>
            <a:spcBef>
              <a:spcPct val="0"/>
            </a:spcBef>
            <a:spcAft>
              <a:spcPct val="15000"/>
            </a:spcAft>
            <a:buChar char="•"/>
          </a:pPr>
          <a:r>
            <a:rPr lang="en-US" sz="1500" kern="1200"/>
            <a:t>connecting </a:t>
          </a:r>
        </a:p>
      </dsp:txBody>
      <dsp:txXfrm>
        <a:off x="5422106" y="372452"/>
        <a:ext cx="2464593" cy="1478756"/>
      </dsp:txXfrm>
    </dsp:sp>
    <dsp:sp modelId="{4F7521C0-2A19-4E57-A7CF-6B8E80FB37B9}">
      <dsp:nvSpPr>
        <dsp:cNvPr id="0" name=""/>
        <dsp:cNvSpPr/>
      </dsp:nvSpPr>
      <dsp:spPr>
        <a:xfrm>
          <a:off x="1355526" y="2097667"/>
          <a:ext cx="2464593" cy="1478756"/>
        </a:xfrm>
        <a:prstGeom prst="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Following protocol is ethical care </a:t>
          </a:r>
        </a:p>
      </dsp:txBody>
      <dsp:txXfrm>
        <a:off x="1355526" y="2097667"/>
        <a:ext cx="2464593" cy="1478756"/>
      </dsp:txXfrm>
    </dsp:sp>
    <dsp:sp modelId="{D2C44496-939B-4148-8E03-6845CB30E34E}">
      <dsp:nvSpPr>
        <dsp:cNvPr id="0" name=""/>
        <dsp:cNvSpPr/>
      </dsp:nvSpPr>
      <dsp:spPr>
        <a:xfrm>
          <a:off x="4066579" y="2097667"/>
          <a:ext cx="2464593" cy="1478756"/>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Bottom line:</a:t>
          </a:r>
          <a:br>
            <a:rPr lang="en-US" sz="1900" kern="1200"/>
          </a:br>
          <a:r>
            <a:rPr lang="en-US" sz="1900" kern="1200"/>
            <a:t>➡️ </a:t>
          </a:r>
          <a:r>
            <a:rPr lang="en-US" sz="1900" i="1" kern="1200"/>
            <a:t>You are part of a system of support—not the only support</a:t>
          </a:r>
          <a:endParaRPr lang="en-US" sz="1900" kern="1200"/>
        </a:p>
      </dsp:txBody>
      <dsp:txXfrm>
        <a:off x="4066579" y="2097667"/>
        <a:ext cx="2464593" cy="14787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7490B-6092-4A32-9E8E-D2A589884180}">
      <dsp:nvSpPr>
        <dsp:cNvPr id="0" name=""/>
        <dsp:cNvSpPr/>
      </dsp:nvSpPr>
      <dsp:spPr>
        <a:xfrm>
          <a:off x="757092" y="1992"/>
          <a:ext cx="3034531" cy="18207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It reduces isolation</a:t>
          </a:r>
        </a:p>
      </dsp:txBody>
      <dsp:txXfrm>
        <a:off x="757092" y="1992"/>
        <a:ext cx="3034531" cy="1820718"/>
      </dsp:txXfrm>
    </dsp:sp>
    <dsp:sp modelId="{188F9E3C-CD7C-4761-8836-A13811DB8143}">
      <dsp:nvSpPr>
        <dsp:cNvPr id="0" name=""/>
        <dsp:cNvSpPr/>
      </dsp:nvSpPr>
      <dsp:spPr>
        <a:xfrm>
          <a:off x="4095076" y="1992"/>
          <a:ext cx="3034531" cy="182071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It communicates safety</a:t>
          </a:r>
        </a:p>
      </dsp:txBody>
      <dsp:txXfrm>
        <a:off x="4095076" y="1992"/>
        <a:ext cx="3034531" cy="1820718"/>
      </dsp:txXfrm>
    </dsp:sp>
    <dsp:sp modelId="{2A7976B8-A7C3-4564-BAC6-4BBB1E7BE53F}">
      <dsp:nvSpPr>
        <dsp:cNvPr id="0" name=""/>
        <dsp:cNvSpPr/>
      </dsp:nvSpPr>
      <dsp:spPr>
        <a:xfrm>
          <a:off x="757092" y="2126164"/>
          <a:ext cx="3034531" cy="182071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It allows support to begin</a:t>
          </a:r>
        </a:p>
      </dsp:txBody>
      <dsp:txXfrm>
        <a:off x="757092" y="2126164"/>
        <a:ext cx="3034531" cy="1820718"/>
      </dsp:txXfrm>
    </dsp:sp>
    <dsp:sp modelId="{8CE13206-E194-4B19-A3DC-017F7F94DEBB}">
      <dsp:nvSpPr>
        <dsp:cNvPr id="0" name=""/>
        <dsp:cNvSpPr/>
      </dsp:nvSpPr>
      <dsp:spPr>
        <a:xfrm>
          <a:off x="4095076" y="2126164"/>
          <a:ext cx="3034531" cy="182071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Silence is more dangerous than asking.</a:t>
          </a:r>
        </a:p>
      </dsp:txBody>
      <dsp:txXfrm>
        <a:off x="4095076" y="2126164"/>
        <a:ext cx="3034531" cy="18207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6DF3F-142A-4CDE-8A8B-DA202F621A37}">
      <dsp:nvSpPr>
        <dsp:cNvPr id="0" name=""/>
        <dsp:cNvSpPr/>
      </dsp:nvSpPr>
      <dsp:spPr>
        <a:xfrm>
          <a:off x="757092" y="1992"/>
          <a:ext cx="3034531" cy="18207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Suicide risk is not limited to “high functioning” individuals</a:t>
          </a:r>
        </a:p>
      </dsp:txBody>
      <dsp:txXfrm>
        <a:off x="757092" y="1992"/>
        <a:ext cx="3034531" cy="1820718"/>
      </dsp:txXfrm>
    </dsp:sp>
    <dsp:sp modelId="{93970AA5-8A29-4FBD-B11C-0763D051EB89}">
      <dsp:nvSpPr>
        <dsp:cNvPr id="0" name=""/>
        <dsp:cNvSpPr/>
      </dsp:nvSpPr>
      <dsp:spPr>
        <a:xfrm>
          <a:off x="4095076" y="1992"/>
          <a:ext cx="3034531" cy="1820718"/>
        </a:xfrm>
        <a:prstGeom prst="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Avoid assumptions about understanding</a:t>
          </a:r>
        </a:p>
      </dsp:txBody>
      <dsp:txXfrm>
        <a:off x="4095076" y="1992"/>
        <a:ext cx="3034531" cy="1820718"/>
      </dsp:txXfrm>
    </dsp:sp>
    <dsp:sp modelId="{7EE65D89-EE56-442F-94CE-CE0DF2203A95}">
      <dsp:nvSpPr>
        <dsp:cNvPr id="0" name=""/>
        <dsp:cNvSpPr/>
      </dsp:nvSpPr>
      <dsp:spPr>
        <a:xfrm>
          <a:off x="757092" y="2126164"/>
          <a:ext cx="3034531" cy="1820718"/>
        </a:xfrm>
        <a:prstGeom prst="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Adapt to communication—not ability</a:t>
          </a:r>
        </a:p>
      </dsp:txBody>
      <dsp:txXfrm>
        <a:off x="757092" y="2126164"/>
        <a:ext cx="3034531" cy="1820718"/>
      </dsp:txXfrm>
    </dsp:sp>
    <dsp:sp modelId="{9B7D74F7-A1AE-4171-B25C-9B33E80A75F3}">
      <dsp:nvSpPr>
        <dsp:cNvPr id="0" name=""/>
        <dsp:cNvSpPr/>
      </dsp:nvSpPr>
      <dsp:spPr>
        <a:xfrm>
          <a:off x="4095076" y="2126164"/>
          <a:ext cx="3034531" cy="1820718"/>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Distress exists across all disability types</a:t>
          </a:r>
        </a:p>
      </dsp:txBody>
      <dsp:txXfrm>
        <a:off x="4095076" y="2126164"/>
        <a:ext cx="3034531" cy="18207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570A1-7761-41C2-9A74-5C5FD9671C1A}">
      <dsp:nvSpPr>
        <dsp:cNvPr id="0" name=""/>
        <dsp:cNvSpPr/>
      </dsp:nvSpPr>
      <dsp:spPr>
        <a:xfrm>
          <a:off x="279534" y="4052"/>
          <a:ext cx="2487528" cy="14925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Your presence and environment can reduce risk and build safety:</a:t>
          </a:r>
          <a:endParaRPr lang="en-US" sz="1800" kern="1200"/>
        </a:p>
      </dsp:txBody>
      <dsp:txXfrm>
        <a:off x="279534" y="4052"/>
        <a:ext cx="2487528" cy="1492516"/>
      </dsp:txXfrm>
    </dsp:sp>
    <dsp:sp modelId="{DE996AA4-C21E-459E-A24F-8E78C41E79F2}">
      <dsp:nvSpPr>
        <dsp:cNvPr id="0" name=""/>
        <dsp:cNvSpPr/>
      </dsp:nvSpPr>
      <dsp:spPr>
        <a:xfrm>
          <a:off x="3015815" y="4052"/>
          <a:ext cx="2487528" cy="14925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Promote inclusion and peer belonging </a:t>
          </a:r>
        </a:p>
      </dsp:txBody>
      <dsp:txXfrm>
        <a:off x="3015815" y="4052"/>
        <a:ext cx="2487528" cy="1492516"/>
      </dsp:txXfrm>
    </dsp:sp>
    <dsp:sp modelId="{31349226-4F6C-4DA2-9B17-8F2E9ADF5F44}">
      <dsp:nvSpPr>
        <dsp:cNvPr id="0" name=""/>
        <dsp:cNvSpPr/>
      </dsp:nvSpPr>
      <dsp:spPr>
        <a:xfrm>
          <a:off x="5752096" y="4052"/>
          <a:ext cx="2487528" cy="14925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Use strength-based language </a:t>
          </a:r>
        </a:p>
      </dsp:txBody>
      <dsp:txXfrm>
        <a:off x="5752096" y="4052"/>
        <a:ext cx="2487528" cy="1492516"/>
      </dsp:txXfrm>
    </dsp:sp>
    <dsp:sp modelId="{3E987FEE-CF07-47EB-A8F4-10439CCCAEAA}">
      <dsp:nvSpPr>
        <dsp:cNvPr id="0" name=""/>
        <dsp:cNvSpPr/>
      </dsp:nvSpPr>
      <dsp:spPr>
        <a:xfrm>
          <a:off x="279534" y="1745322"/>
          <a:ext cx="2487528" cy="14925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Model empathy and respect </a:t>
          </a:r>
        </a:p>
      </dsp:txBody>
      <dsp:txXfrm>
        <a:off x="279534" y="1745322"/>
        <a:ext cx="2487528" cy="1492516"/>
      </dsp:txXfrm>
    </dsp:sp>
    <dsp:sp modelId="{E59D50F1-6335-406A-A901-6DF0ACF93565}">
      <dsp:nvSpPr>
        <dsp:cNvPr id="0" name=""/>
        <dsp:cNvSpPr/>
      </dsp:nvSpPr>
      <dsp:spPr>
        <a:xfrm>
          <a:off x="3015815" y="1745322"/>
          <a:ext cx="2487528" cy="14925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Provide flexible communication options </a:t>
          </a:r>
        </a:p>
      </dsp:txBody>
      <dsp:txXfrm>
        <a:off x="3015815" y="1745322"/>
        <a:ext cx="2487528" cy="1492516"/>
      </dsp:txXfrm>
    </dsp:sp>
    <dsp:sp modelId="{9EE65461-8485-4013-8C34-8A0E071F7A0B}">
      <dsp:nvSpPr>
        <dsp:cNvPr id="0" name=""/>
        <dsp:cNvSpPr/>
      </dsp:nvSpPr>
      <dsp:spPr>
        <a:xfrm>
          <a:off x="5752096" y="1745322"/>
          <a:ext cx="2487528" cy="14925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Partner with families and community support</a:t>
          </a:r>
        </a:p>
      </dsp:txBody>
      <dsp:txXfrm>
        <a:off x="5752096" y="1745322"/>
        <a:ext cx="2487528" cy="1492516"/>
      </dsp:txXfrm>
    </dsp:sp>
    <dsp:sp modelId="{7EC154D0-041B-4B2F-AD5E-F9A2B9843C35}">
      <dsp:nvSpPr>
        <dsp:cNvPr id="0" name=""/>
        <dsp:cNvSpPr/>
      </dsp:nvSpPr>
      <dsp:spPr>
        <a:xfrm>
          <a:off x="3015815" y="3486592"/>
          <a:ext cx="2487528" cy="14925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 Belonging is protection—students who feel seen and valued are more likely to reach out</a:t>
          </a:r>
        </a:p>
      </dsp:txBody>
      <dsp:txXfrm>
        <a:off x="3015815" y="3486592"/>
        <a:ext cx="2487528" cy="14925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57285-68AF-4951-9BE9-F4996E83739C}">
      <dsp:nvSpPr>
        <dsp:cNvPr id="0" name=""/>
        <dsp:cNvSpPr/>
      </dsp:nvSpPr>
      <dsp:spPr>
        <a:xfrm>
          <a:off x="169" y="599974"/>
          <a:ext cx="2041736" cy="2450084"/>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678" tIns="0" rIns="201678" bIns="330200" numCol="1" spcCol="1270" anchor="t" anchorCtr="0">
          <a:noAutofit/>
        </a:bodyPr>
        <a:lstStyle/>
        <a:p>
          <a:pPr marL="0" lvl="0" indent="0" algn="l" defTabSz="577850">
            <a:lnSpc>
              <a:spcPct val="90000"/>
            </a:lnSpc>
            <a:spcBef>
              <a:spcPct val="0"/>
            </a:spcBef>
            <a:spcAft>
              <a:spcPct val="35000"/>
            </a:spcAft>
            <a:buNone/>
          </a:pPr>
          <a:r>
            <a:rPr lang="en-US" sz="1300" kern="1200" dirty="0"/>
            <a:t>Review school/district suicide response protocols.</a:t>
          </a:r>
        </a:p>
      </dsp:txBody>
      <dsp:txXfrm>
        <a:off x="169" y="1580008"/>
        <a:ext cx="2041736" cy="1470050"/>
      </dsp:txXfrm>
    </dsp:sp>
    <dsp:sp modelId="{A4871138-8A78-4DA5-B2C2-A866CCDEF4E7}">
      <dsp:nvSpPr>
        <dsp:cNvPr id="0" name=""/>
        <dsp:cNvSpPr/>
      </dsp:nvSpPr>
      <dsp:spPr>
        <a:xfrm>
          <a:off x="169" y="599974"/>
          <a:ext cx="2041736" cy="98003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1678" tIns="165100" rIns="201678" bIns="165100" numCol="1" spcCol="1270" anchor="ctr" anchorCtr="0">
          <a:noAutofit/>
        </a:bodyPr>
        <a:lstStyle/>
        <a:p>
          <a:pPr marL="0" lvl="0" indent="0" algn="l" defTabSz="2044700">
            <a:lnSpc>
              <a:spcPct val="90000"/>
            </a:lnSpc>
            <a:spcBef>
              <a:spcPct val="0"/>
            </a:spcBef>
            <a:spcAft>
              <a:spcPct val="35000"/>
            </a:spcAft>
            <a:buNone/>
          </a:pPr>
          <a:r>
            <a:rPr lang="en-US" sz="4600" kern="1200" dirty="0"/>
            <a:t>01</a:t>
          </a:r>
        </a:p>
      </dsp:txBody>
      <dsp:txXfrm>
        <a:off x="169" y="599974"/>
        <a:ext cx="2041736" cy="980033"/>
      </dsp:txXfrm>
    </dsp:sp>
    <dsp:sp modelId="{9B6D104D-0DCD-4E2E-A3E1-7F67F64649F1}">
      <dsp:nvSpPr>
        <dsp:cNvPr id="0" name=""/>
        <dsp:cNvSpPr/>
      </dsp:nvSpPr>
      <dsp:spPr>
        <a:xfrm>
          <a:off x="2205245" y="599974"/>
          <a:ext cx="2041736" cy="2450084"/>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678" tIns="0" rIns="201678" bIns="330200" numCol="1" spcCol="1270" anchor="t" anchorCtr="0">
          <a:noAutofit/>
        </a:bodyPr>
        <a:lstStyle/>
        <a:p>
          <a:pPr marL="0" lvl="0" indent="0" algn="l" defTabSz="577850">
            <a:lnSpc>
              <a:spcPct val="90000"/>
            </a:lnSpc>
            <a:spcBef>
              <a:spcPct val="0"/>
            </a:spcBef>
            <a:spcAft>
              <a:spcPct val="35000"/>
            </a:spcAft>
            <a:buNone/>
          </a:pPr>
          <a:r>
            <a:rPr lang="en-US" sz="1300" kern="1200" dirty="0"/>
            <a:t>Discuss collaboration between teachers, special trusted adults and professionals, counselors, and families.</a:t>
          </a:r>
        </a:p>
      </dsp:txBody>
      <dsp:txXfrm>
        <a:off x="2205245" y="1580008"/>
        <a:ext cx="2041736" cy="1470050"/>
      </dsp:txXfrm>
    </dsp:sp>
    <dsp:sp modelId="{54BC525B-176A-44B1-815E-E0211D889F19}">
      <dsp:nvSpPr>
        <dsp:cNvPr id="0" name=""/>
        <dsp:cNvSpPr/>
      </dsp:nvSpPr>
      <dsp:spPr>
        <a:xfrm>
          <a:off x="2205245" y="599974"/>
          <a:ext cx="2041736" cy="98003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1678" tIns="165100" rIns="201678" bIns="165100" numCol="1" spcCol="1270" anchor="ctr" anchorCtr="0">
          <a:noAutofit/>
        </a:bodyPr>
        <a:lstStyle/>
        <a:p>
          <a:pPr marL="0" lvl="0" indent="0" algn="l" defTabSz="2044700">
            <a:lnSpc>
              <a:spcPct val="90000"/>
            </a:lnSpc>
            <a:spcBef>
              <a:spcPct val="0"/>
            </a:spcBef>
            <a:spcAft>
              <a:spcPct val="35000"/>
            </a:spcAft>
            <a:buNone/>
          </a:pPr>
          <a:r>
            <a:rPr lang="en-US" sz="4600" kern="1200" dirty="0"/>
            <a:t>02</a:t>
          </a:r>
        </a:p>
      </dsp:txBody>
      <dsp:txXfrm>
        <a:off x="2205245" y="599974"/>
        <a:ext cx="2041736" cy="980033"/>
      </dsp:txXfrm>
    </dsp:sp>
    <dsp:sp modelId="{16033598-20D7-4A0C-8451-9722BBD0EC13}">
      <dsp:nvSpPr>
        <dsp:cNvPr id="0" name=""/>
        <dsp:cNvSpPr/>
      </dsp:nvSpPr>
      <dsp:spPr>
        <a:xfrm>
          <a:off x="4410320" y="599974"/>
          <a:ext cx="2041736" cy="2450084"/>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678" tIns="0" rIns="201678" bIns="330200" numCol="1" spcCol="1270" anchor="t" anchorCtr="0">
          <a:noAutofit/>
        </a:bodyPr>
        <a:lstStyle/>
        <a:p>
          <a:pPr marL="0" lvl="0" indent="0" algn="l" defTabSz="577850">
            <a:lnSpc>
              <a:spcPct val="90000"/>
            </a:lnSpc>
            <a:spcBef>
              <a:spcPct val="0"/>
            </a:spcBef>
            <a:spcAft>
              <a:spcPct val="35000"/>
            </a:spcAft>
            <a:buNone/>
          </a:pPr>
          <a:r>
            <a:rPr lang="en-US" sz="1300" kern="1200" dirty="0"/>
            <a:t>Share 988 Suicide &amp; Crisis Lifeline and local crisis resources.</a:t>
          </a:r>
        </a:p>
      </dsp:txBody>
      <dsp:txXfrm>
        <a:off x="4410320" y="1580008"/>
        <a:ext cx="2041736" cy="1470050"/>
      </dsp:txXfrm>
    </dsp:sp>
    <dsp:sp modelId="{915EEC77-5E9B-4130-9C86-56D4F75E8738}">
      <dsp:nvSpPr>
        <dsp:cNvPr id="0" name=""/>
        <dsp:cNvSpPr/>
      </dsp:nvSpPr>
      <dsp:spPr>
        <a:xfrm>
          <a:off x="4410320" y="599974"/>
          <a:ext cx="2041736" cy="98003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1678" tIns="165100" rIns="201678" bIns="165100" numCol="1" spcCol="1270" anchor="ctr" anchorCtr="0">
          <a:noAutofit/>
        </a:bodyPr>
        <a:lstStyle/>
        <a:p>
          <a:pPr marL="0" lvl="0" indent="0" algn="l" defTabSz="2044700">
            <a:lnSpc>
              <a:spcPct val="90000"/>
            </a:lnSpc>
            <a:spcBef>
              <a:spcPct val="0"/>
            </a:spcBef>
            <a:spcAft>
              <a:spcPct val="35000"/>
            </a:spcAft>
            <a:buNone/>
          </a:pPr>
          <a:r>
            <a:rPr lang="en-US" sz="4600" kern="1200" dirty="0"/>
            <a:t>03</a:t>
          </a:r>
        </a:p>
      </dsp:txBody>
      <dsp:txXfrm>
        <a:off x="4410320" y="599974"/>
        <a:ext cx="2041736" cy="980033"/>
      </dsp:txXfrm>
    </dsp:sp>
    <dsp:sp modelId="{472593FD-B950-40B7-9EE0-D866AFF61CDE}">
      <dsp:nvSpPr>
        <dsp:cNvPr id="0" name=""/>
        <dsp:cNvSpPr/>
      </dsp:nvSpPr>
      <dsp:spPr>
        <a:xfrm>
          <a:off x="6615396" y="599974"/>
          <a:ext cx="2041736" cy="2450084"/>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678" tIns="0" rIns="201678" bIns="330200" numCol="1" spcCol="1270" anchor="t" anchorCtr="0">
          <a:noAutofit/>
        </a:bodyPr>
        <a:lstStyle/>
        <a:p>
          <a:pPr marL="0" lvl="0" indent="0" algn="l" defTabSz="577850">
            <a:lnSpc>
              <a:spcPct val="90000"/>
            </a:lnSpc>
            <a:spcBef>
              <a:spcPct val="0"/>
            </a:spcBef>
            <a:spcAft>
              <a:spcPct val="35000"/>
            </a:spcAft>
            <a:buNone/>
          </a:pPr>
          <a:r>
            <a:rPr lang="en-US" sz="1300" kern="1200" dirty="0"/>
            <a:t>Emphasize the importance of follow-up and maintaining connection.</a:t>
          </a:r>
        </a:p>
      </dsp:txBody>
      <dsp:txXfrm>
        <a:off x="6615396" y="1580008"/>
        <a:ext cx="2041736" cy="1470050"/>
      </dsp:txXfrm>
    </dsp:sp>
    <dsp:sp modelId="{F1E522E2-FAC8-4D40-BC88-2452E7033827}">
      <dsp:nvSpPr>
        <dsp:cNvPr id="0" name=""/>
        <dsp:cNvSpPr/>
      </dsp:nvSpPr>
      <dsp:spPr>
        <a:xfrm>
          <a:off x="6615396" y="599974"/>
          <a:ext cx="2041736" cy="98003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1678" tIns="165100" rIns="201678" bIns="165100" numCol="1" spcCol="1270" anchor="ctr" anchorCtr="0">
          <a:noAutofit/>
        </a:bodyPr>
        <a:lstStyle/>
        <a:p>
          <a:pPr marL="0" lvl="0" indent="0" algn="l" defTabSz="2044700">
            <a:lnSpc>
              <a:spcPct val="90000"/>
            </a:lnSpc>
            <a:spcBef>
              <a:spcPct val="0"/>
            </a:spcBef>
            <a:spcAft>
              <a:spcPct val="35000"/>
            </a:spcAft>
            <a:buNone/>
          </a:pPr>
          <a:r>
            <a:rPr lang="en-US" sz="4600" kern="1200" dirty="0"/>
            <a:t>04</a:t>
          </a:r>
        </a:p>
      </dsp:txBody>
      <dsp:txXfrm>
        <a:off x="6615396" y="599974"/>
        <a:ext cx="2041736" cy="9800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7273D-6593-4F9A-98EF-9235C6FE0B6D}">
      <dsp:nvSpPr>
        <dsp:cNvPr id="0" name=""/>
        <dsp:cNvSpPr/>
      </dsp:nvSpPr>
      <dsp:spPr>
        <a:xfrm>
          <a:off x="0" y="365989"/>
          <a:ext cx="2435788" cy="14614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 911 for emergencies</a:t>
          </a:r>
        </a:p>
      </dsp:txBody>
      <dsp:txXfrm>
        <a:off x="0" y="365989"/>
        <a:ext cx="2435788" cy="1461473"/>
      </dsp:txXfrm>
    </dsp:sp>
    <dsp:sp modelId="{A78DAD20-090C-40A0-B926-E4BA65617900}">
      <dsp:nvSpPr>
        <dsp:cNvPr id="0" name=""/>
        <dsp:cNvSpPr/>
      </dsp:nvSpPr>
      <dsp:spPr>
        <a:xfrm>
          <a:off x="2679367" y="365989"/>
          <a:ext cx="2435788" cy="14614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 Call 988 or chat at 988lifeline.org for suicide intervention &amp; crisis support</a:t>
          </a:r>
        </a:p>
      </dsp:txBody>
      <dsp:txXfrm>
        <a:off x="2679367" y="365989"/>
        <a:ext cx="2435788" cy="1461473"/>
      </dsp:txXfrm>
    </dsp:sp>
    <dsp:sp modelId="{9058E4B7-02C0-4196-B2C1-1BCE252F4D7A}">
      <dsp:nvSpPr>
        <dsp:cNvPr id="0" name=""/>
        <dsp:cNvSpPr/>
      </dsp:nvSpPr>
      <dsp:spPr>
        <a:xfrm>
          <a:off x="5358734" y="365989"/>
          <a:ext cx="2435788" cy="14614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 Crisis Text Line: Text HOME to 741741</a:t>
          </a:r>
        </a:p>
      </dsp:txBody>
      <dsp:txXfrm>
        <a:off x="5358734" y="365989"/>
        <a:ext cx="2435788" cy="1461473"/>
      </dsp:txXfrm>
    </dsp:sp>
    <dsp:sp modelId="{5D9A2E52-5735-457A-B314-82478A2821FC}">
      <dsp:nvSpPr>
        <dsp:cNvPr id="0" name=""/>
        <dsp:cNvSpPr/>
      </dsp:nvSpPr>
      <dsp:spPr>
        <a:xfrm>
          <a:off x="1339683" y="2071040"/>
          <a:ext cx="2435788" cy="14614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 The Trevor Project – Support for LGBTQ+ youth</a:t>
          </a:r>
        </a:p>
      </dsp:txBody>
      <dsp:txXfrm>
        <a:off x="1339683" y="2071040"/>
        <a:ext cx="2435788" cy="1461473"/>
      </dsp:txXfrm>
    </dsp:sp>
    <dsp:sp modelId="{E5905598-9F80-4D96-8709-E5F42E32A4B4}">
      <dsp:nvSpPr>
        <dsp:cNvPr id="0" name=""/>
        <dsp:cNvSpPr/>
      </dsp:nvSpPr>
      <dsp:spPr>
        <a:xfrm>
          <a:off x="4019050" y="2071040"/>
          <a:ext cx="2435788" cy="14614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 ND 211 – Call for information &amp; community resources</a:t>
          </a:r>
        </a:p>
      </dsp:txBody>
      <dsp:txXfrm>
        <a:off x="4019050" y="2071040"/>
        <a:ext cx="2435788" cy="146147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AE65ED-5D94-4EDC-9683-7620D3FEEDAE}" type="datetimeFigureOut">
              <a:rPr lang="en-US" smtClean="0"/>
              <a:t>4/3/2026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3FB2C3-5727-49FD-B8E2-EF2B6305E9B1}" type="slidenum">
              <a:rPr lang="en-US" smtClean="0"/>
              <a:t>‹#›</a:t>
            </a:fld>
            <a:endParaRPr lang="en-US" dirty="0"/>
          </a:p>
        </p:txBody>
      </p:sp>
    </p:spTree>
    <p:extLst>
      <p:ext uri="{BB962C8B-B14F-4D97-AF65-F5344CB8AC3E}">
        <p14:creationId xmlns:p14="http://schemas.microsoft.com/office/powerpoint/2010/main" val="1547116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3FB2C3-5727-49FD-B8E2-EF2B6305E9B1}" type="slidenum">
              <a:rPr lang="en-US" smtClean="0"/>
              <a:t>13</a:t>
            </a:fld>
            <a:endParaRPr lang="en-US" dirty="0"/>
          </a:p>
        </p:txBody>
      </p:sp>
    </p:spTree>
    <p:extLst>
      <p:ext uri="{BB962C8B-B14F-4D97-AF65-F5344CB8AC3E}">
        <p14:creationId xmlns:p14="http://schemas.microsoft.com/office/powerpoint/2010/main" val="3868340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3FB2C3-5727-49FD-B8E2-EF2B6305E9B1}" type="slidenum">
              <a:rPr lang="en-US" smtClean="0"/>
              <a:t>14</a:t>
            </a:fld>
            <a:endParaRPr lang="en-US" dirty="0"/>
          </a:p>
        </p:txBody>
      </p:sp>
    </p:spTree>
    <p:extLst>
      <p:ext uri="{BB962C8B-B14F-4D97-AF65-F5344CB8AC3E}">
        <p14:creationId xmlns:p14="http://schemas.microsoft.com/office/powerpoint/2010/main" val="2509440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3FB2C3-5727-49FD-B8E2-EF2B6305E9B1}" type="slidenum">
              <a:rPr lang="en-US" smtClean="0"/>
              <a:t>15</a:t>
            </a:fld>
            <a:endParaRPr lang="en-US" dirty="0"/>
          </a:p>
        </p:txBody>
      </p:sp>
    </p:spTree>
    <p:extLst>
      <p:ext uri="{BB962C8B-B14F-4D97-AF65-F5344CB8AC3E}">
        <p14:creationId xmlns:p14="http://schemas.microsoft.com/office/powerpoint/2010/main" val="868682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3FB2C3-5727-49FD-B8E2-EF2B6305E9B1}" type="slidenum">
              <a:rPr lang="en-US" smtClean="0"/>
              <a:t>16</a:t>
            </a:fld>
            <a:endParaRPr lang="en-US" dirty="0"/>
          </a:p>
        </p:txBody>
      </p:sp>
    </p:spTree>
    <p:extLst>
      <p:ext uri="{BB962C8B-B14F-4D97-AF65-F5344CB8AC3E}">
        <p14:creationId xmlns:p14="http://schemas.microsoft.com/office/powerpoint/2010/main" val="2757815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
        <p:nvSpPr>
          <p:cNvPr id="4" name="Slide Number Placeholder 3"/>
          <p:cNvSpPr>
            <a:spLocks noGrp="1"/>
          </p:cNvSpPr>
          <p:nvPr>
            <p:ph type="sldNum" sz="quarter" idx="5"/>
          </p:nvPr>
        </p:nvSpPr>
        <p:spPr/>
        <p:txBody>
          <a:bodyPr/>
          <a:lstStyle/>
          <a:p>
            <a:fld id="{F33FB2C3-5727-49FD-B8E2-EF2B6305E9B1}" type="slidenum">
              <a:rPr lang="en-US" smtClean="0"/>
              <a:t>17</a:t>
            </a:fld>
            <a:endParaRPr lang="en-US" dirty="0"/>
          </a:p>
        </p:txBody>
      </p:sp>
    </p:spTree>
    <p:extLst>
      <p:ext uri="{BB962C8B-B14F-4D97-AF65-F5344CB8AC3E}">
        <p14:creationId xmlns:p14="http://schemas.microsoft.com/office/powerpoint/2010/main" val="542517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3FB2C3-5727-49FD-B8E2-EF2B6305E9B1}" type="slidenum">
              <a:rPr lang="en-US" smtClean="0"/>
              <a:t>18</a:t>
            </a:fld>
            <a:endParaRPr lang="en-US" dirty="0"/>
          </a:p>
        </p:txBody>
      </p:sp>
    </p:spTree>
    <p:extLst>
      <p:ext uri="{BB962C8B-B14F-4D97-AF65-F5344CB8AC3E}">
        <p14:creationId xmlns:p14="http://schemas.microsoft.com/office/powerpoint/2010/main" val="1799339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3FB2C3-5727-49FD-B8E2-EF2B6305E9B1}" type="slidenum">
              <a:rPr lang="en-US" smtClean="0"/>
              <a:t>19</a:t>
            </a:fld>
            <a:endParaRPr lang="en-US" dirty="0"/>
          </a:p>
        </p:txBody>
      </p:sp>
    </p:spTree>
    <p:extLst>
      <p:ext uri="{BB962C8B-B14F-4D97-AF65-F5344CB8AC3E}">
        <p14:creationId xmlns:p14="http://schemas.microsoft.com/office/powerpoint/2010/main" val="1070193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3FB2C3-5727-49FD-B8E2-EF2B6305E9B1}" type="slidenum">
              <a:rPr lang="en-US" smtClean="0"/>
              <a:t>20</a:t>
            </a:fld>
            <a:endParaRPr lang="en-US" dirty="0"/>
          </a:p>
        </p:txBody>
      </p:sp>
    </p:spTree>
    <p:extLst>
      <p:ext uri="{BB962C8B-B14F-4D97-AF65-F5344CB8AC3E}">
        <p14:creationId xmlns:p14="http://schemas.microsoft.com/office/powerpoint/2010/main" val="1838435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3FB2C3-5727-49FD-B8E2-EF2B6305E9B1}" type="slidenum">
              <a:rPr lang="en-US" smtClean="0"/>
              <a:t>21</a:t>
            </a:fld>
            <a:endParaRPr lang="en-US" dirty="0"/>
          </a:p>
        </p:txBody>
      </p:sp>
    </p:spTree>
    <p:extLst>
      <p:ext uri="{BB962C8B-B14F-4D97-AF65-F5344CB8AC3E}">
        <p14:creationId xmlns:p14="http://schemas.microsoft.com/office/powerpoint/2010/main" val="1142511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33FB2C3-5727-49FD-B8E2-EF2B6305E9B1}" type="slidenum">
              <a:rPr lang="en-US" smtClean="0"/>
              <a:t>22</a:t>
            </a:fld>
            <a:endParaRPr lang="en-US" dirty="0"/>
          </a:p>
        </p:txBody>
      </p:sp>
    </p:spTree>
    <p:extLst>
      <p:ext uri="{BB962C8B-B14F-4D97-AF65-F5344CB8AC3E}">
        <p14:creationId xmlns:p14="http://schemas.microsoft.com/office/powerpoint/2010/main" val="1942599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3FB2C3-5727-49FD-B8E2-EF2B6305E9B1}" type="slidenum">
              <a:rPr lang="en-US" smtClean="0"/>
              <a:t>4</a:t>
            </a:fld>
            <a:endParaRPr lang="en-US" dirty="0"/>
          </a:p>
        </p:txBody>
      </p:sp>
    </p:spTree>
    <p:extLst>
      <p:ext uri="{BB962C8B-B14F-4D97-AF65-F5344CB8AC3E}">
        <p14:creationId xmlns:p14="http://schemas.microsoft.com/office/powerpoint/2010/main" val="3446116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
        <p:nvSpPr>
          <p:cNvPr id="4" name="Slide Number Placeholder 3"/>
          <p:cNvSpPr>
            <a:spLocks noGrp="1"/>
          </p:cNvSpPr>
          <p:nvPr>
            <p:ph type="sldNum" sz="quarter" idx="5"/>
          </p:nvPr>
        </p:nvSpPr>
        <p:spPr/>
        <p:txBody>
          <a:bodyPr/>
          <a:lstStyle/>
          <a:p>
            <a:fld id="{F33FB2C3-5727-49FD-B8E2-EF2B6305E9B1}" type="slidenum">
              <a:rPr lang="en-US" smtClean="0"/>
              <a:t>23</a:t>
            </a:fld>
            <a:endParaRPr lang="en-US" dirty="0"/>
          </a:p>
        </p:txBody>
      </p:sp>
    </p:spTree>
    <p:extLst>
      <p:ext uri="{BB962C8B-B14F-4D97-AF65-F5344CB8AC3E}">
        <p14:creationId xmlns:p14="http://schemas.microsoft.com/office/powerpoint/2010/main" val="2560644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3FB2C3-5727-49FD-B8E2-EF2B6305E9B1}" type="slidenum">
              <a:rPr lang="en-US" smtClean="0"/>
              <a:t>24</a:t>
            </a:fld>
            <a:endParaRPr lang="en-US" dirty="0"/>
          </a:p>
        </p:txBody>
      </p:sp>
    </p:spTree>
    <p:extLst>
      <p:ext uri="{BB962C8B-B14F-4D97-AF65-F5344CB8AC3E}">
        <p14:creationId xmlns:p14="http://schemas.microsoft.com/office/powerpoint/2010/main" val="2975918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3FB2C3-5727-49FD-B8E2-EF2B6305E9B1}" type="slidenum">
              <a:rPr lang="en-US" smtClean="0"/>
              <a:t>25</a:t>
            </a:fld>
            <a:endParaRPr lang="en-US" dirty="0"/>
          </a:p>
        </p:txBody>
      </p:sp>
    </p:spTree>
    <p:extLst>
      <p:ext uri="{BB962C8B-B14F-4D97-AF65-F5344CB8AC3E}">
        <p14:creationId xmlns:p14="http://schemas.microsoft.com/office/powerpoint/2010/main" val="3817932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3FB2C3-5727-49FD-B8E2-EF2B6305E9B1}" type="slidenum">
              <a:rPr lang="en-US" smtClean="0"/>
              <a:t>27</a:t>
            </a:fld>
            <a:endParaRPr lang="en-US" dirty="0"/>
          </a:p>
        </p:txBody>
      </p:sp>
    </p:spTree>
    <p:extLst>
      <p:ext uri="{BB962C8B-B14F-4D97-AF65-F5344CB8AC3E}">
        <p14:creationId xmlns:p14="http://schemas.microsoft.com/office/powerpoint/2010/main" val="1669768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Rachel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FFD5B-87AF-4DF2-AD1C-4752B63C27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934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FFD5B-87AF-4DF2-AD1C-4752B63C27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6534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FFD5B-87AF-4DF2-AD1C-4752B63C27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5141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3FB2C3-5727-49FD-B8E2-EF2B6305E9B1}" type="slidenum">
              <a:rPr lang="en-US" smtClean="0"/>
              <a:t>5</a:t>
            </a:fld>
            <a:endParaRPr lang="en-US" dirty="0"/>
          </a:p>
        </p:txBody>
      </p:sp>
    </p:spTree>
    <p:extLst>
      <p:ext uri="{BB962C8B-B14F-4D97-AF65-F5344CB8AC3E}">
        <p14:creationId xmlns:p14="http://schemas.microsoft.com/office/powerpoint/2010/main" val="2036033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3FB2C3-5727-49FD-B8E2-EF2B6305E9B1}" type="slidenum">
              <a:rPr lang="en-US" smtClean="0"/>
              <a:t>6</a:t>
            </a:fld>
            <a:endParaRPr lang="en-US" dirty="0"/>
          </a:p>
        </p:txBody>
      </p:sp>
    </p:spTree>
    <p:extLst>
      <p:ext uri="{BB962C8B-B14F-4D97-AF65-F5344CB8AC3E}">
        <p14:creationId xmlns:p14="http://schemas.microsoft.com/office/powerpoint/2010/main" val="1889187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3FB2C3-5727-49FD-B8E2-EF2B6305E9B1}" type="slidenum">
              <a:rPr lang="en-US" smtClean="0"/>
              <a:t>8</a:t>
            </a:fld>
            <a:endParaRPr lang="en-US" dirty="0"/>
          </a:p>
        </p:txBody>
      </p:sp>
    </p:spTree>
    <p:extLst>
      <p:ext uri="{BB962C8B-B14F-4D97-AF65-F5344CB8AC3E}">
        <p14:creationId xmlns:p14="http://schemas.microsoft.com/office/powerpoint/2010/main" val="2437156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3FB2C3-5727-49FD-B8E2-EF2B6305E9B1}" type="slidenum">
              <a:rPr lang="en-US" smtClean="0"/>
              <a:t>9</a:t>
            </a:fld>
            <a:endParaRPr lang="en-US" dirty="0"/>
          </a:p>
        </p:txBody>
      </p:sp>
    </p:spTree>
    <p:extLst>
      <p:ext uri="{BB962C8B-B14F-4D97-AF65-F5344CB8AC3E}">
        <p14:creationId xmlns:p14="http://schemas.microsoft.com/office/powerpoint/2010/main" val="1643118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3FB2C3-5727-49FD-B8E2-EF2B6305E9B1}" type="slidenum">
              <a:rPr lang="en-US" smtClean="0"/>
              <a:t>10</a:t>
            </a:fld>
            <a:endParaRPr lang="en-US" dirty="0"/>
          </a:p>
        </p:txBody>
      </p:sp>
    </p:spTree>
    <p:extLst>
      <p:ext uri="{BB962C8B-B14F-4D97-AF65-F5344CB8AC3E}">
        <p14:creationId xmlns:p14="http://schemas.microsoft.com/office/powerpoint/2010/main" val="1611714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3FB2C3-5727-49FD-B8E2-EF2B6305E9B1}" type="slidenum">
              <a:rPr lang="en-US" smtClean="0"/>
              <a:t>11</a:t>
            </a:fld>
            <a:endParaRPr lang="en-US" dirty="0"/>
          </a:p>
        </p:txBody>
      </p:sp>
    </p:spTree>
    <p:extLst>
      <p:ext uri="{BB962C8B-B14F-4D97-AF65-F5344CB8AC3E}">
        <p14:creationId xmlns:p14="http://schemas.microsoft.com/office/powerpoint/2010/main" val="1279993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3FB2C3-5727-49FD-B8E2-EF2B6305E9B1}" type="slidenum">
              <a:rPr lang="en-US" smtClean="0"/>
              <a:t>12</a:t>
            </a:fld>
            <a:endParaRPr lang="en-US" dirty="0"/>
          </a:p>
        </p:txBody>
      </p:sp>
    </p:spTree>
    <p:extLst>
      <p:ext uri="{BB962C8B-B14F-4D97-AF65-F5344CB8AC3E}">
        <p14:creationId xmlns:p14="http://schemas.microsoft.com/office/powerpoint/2010/main" val="176276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4/3/2026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4906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22710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774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70156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07900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87866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83505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46740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2614314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52233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17183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710018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830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4/3/2026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4/3/2026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4/3/2026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4/3/2026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4/3/2026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dirty="0"/>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846CE7D5-CF57-46EF-B807-FDD0502418D4}" type="datetimeFigureOut">
              <a:rPr lang="en-US" smtClean="0"/>
              <a:t>4/6/2026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604846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pexels.com/photo/bulb-close-up-electricity-energy-577514/"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F3B818-9263-CA12-4787-65CCF1234917}"/>
              </a:ext>
            </a:extLst>
          </p:cNvPr>
          <p:cNvSpPr>
            <a:spLocks noGrp="1"/>
          </p:cNvSpPr>
          <p:nvPr>
            <p:ph type="ctrTitle"/>
          </p:nvPr>
        </p:nvSpPr>
        <p:spPr>
          <a:xfrm>
            <a:off x="1143000" y="914401"/>
            <a:ext cx="6858000" cy="1694866"/>
          </a:xfrm>
        </p:spPr>
        <p:txBody>
          <a:bodyPr>
            <a:normAutofit fontScale="90000"/>
          </a:bodyPr>
          <a:lstStyle/>
          <a:p>
            <a:r>
              <a:rPr lang="en-US" dirty="0"/>
              <a:t>Beyond Risk: A Practical Guide to Ethical, Disability-Informed Suicide Prevention</a:t>
            </a:r>
          </a:p>
        </p:txBody>
      </p:sp>
      <p:sp>
        <p:nvSpPr>
          <p:cNvPr id="3" name="TextBox 2">
            <a:extLst>
              <a:ext uri="{FF2B5EF4-FFF2-40B4-BE49-F238E27FC236}">
                <a16:creationId xmlns:a16="http://schemas.microsoft.com/office/drawing/2014/main" id="{ACF0C634-152B-873A-601C-A8CD572536EB}"/>
              </a:ext>
            </a:extLst>
          </p:cNvPr>
          <p:cNvSpPr txBox="1"/>
          <p:nvPr/>
        </p:nvSpPr>
        <p:spPr>
          <a:xfrm>
            <a:off x="1292407" y="2978603"/>
            <a:ext cx="7410722" cy="212365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2000" b="1" dirty="0"/>
              <a:t>LaVonne Fox, PHD,MOTR/L, Project Director for ND Thrives</a:t>
            </a:r>
          </a:p>
          <a:p>
            <a:pPr algn="ctr"/>
            <a:endParaRPr lang="en-US" sz="2000" b="1" dirty="0"/>
          </a:p>
          <a:p>
            <a:pPr algn="ctr"/>
            <a:r>
              <a:rPr lang="en-US" sz="2000" b="1" dirty="0"/>
              <a:t>April 9</a:t>
            </a:r>
            <a:r>
              <a:rPr lang="en-US" sz="2000" b="1" baseline="30000" dirty="0"/>
              <a:t>th</a:t>
            </a:r>
            <a:r>
              <a:rPr lang="en-US" sz="2000" b="1" dirty="0"/>
              <a:t>, 2026</a:t>
            </a:r>
          </a:p>
          <a:p>
            <a:pPr algn="ctr"/>
            <a:endParaRPr lang="en-US" sz="2000" b="1" dirty="0"/>
          </a:p>
          <a:p>
            <a:pPr algn="ctr"/>
            <a:r>
              <a:rPr lang="en-US" sz="2000" b="1" dirty="0"/>
              <a:t>Collaboration for Change Webinar Series</a:t>
            </a:r>
          </a:p>
          <a:p>
            <a:pPr algn="ctr"/>
            <a:r>
              <a:rPr lang="en-US" sz="2000" b="1" dirty="0"/>
              <a:t>ND Center for Persons with Disabilities </a:t>
            </a:r>
          </a:p>
          <a:p>
            <a:pPr defTabSz="685800"/>
            <a:endParaRPr lang="en-US" sz="1350" dirty="0">
              <a:solidFill>
                <a:prstClr val="black"/>
              </a:solidFill>
              <a:latin typeface="Aptos" panose="020B0004020202020204"/>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C10CBC8-7837-4750-8EE9-B4C3D5048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9014793-11D4-4A17-9261-1A2E683AD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580482" y="-3580482"/>
            <a:ext cx="1983037" cy="9144001"/>
          </a:xfrm>
          <a:custGeom>
            <a:avLst/>
            <a:gdLst>
              <a:gd name="connsiteX0" fmla="*/ 0 w 1983037"/>
              <a:gd name="connsiteY0" fmla="*/ 0 h 12192001"/>
              <a:gd name="connsiteX1" fmla="*/ 0 w 1983037"/>
              <a:gd name="connsiteY1" fmla="*/ 12192001 h 12192001"/>
              <a:gd name="connsiteX2" fmla="*/ 1945626 w 1983037"/>
              <a:gd name="connsiteY2" fmla="*/ 12192001 h 12192001"/>
              <a:gd name="connsiteX3" fmla="*/ 1914883 w 1983037"/>
              <a:gd name="connsiteY3" fmla="*/ 11926947 h 12192001"/>
              <a:gd name="connsiteX4" fmla="*/ 1887405 w 1983037"/>
              <a:gd name="connsiteY4" fmla="*/ 10882179 h 12192001"/>
              <a:gd name="connsiteX5" fmla="*/ 1955094 w 1983037"/>
              <a:gd name="connsiteY5" fmla="*/ 9717835 h 12192001"/>
              <a:gd name="connsiteX6" fmla="*/ 1955094 w 1983037"/>
              <a:gd name="connsiteY6" fmla="*/ 9338013 h 12192001"/>
              <a:gd name="connsiteX7" fmla="*/ 1947423 w 1983037"/>
              <a:gd name="connsiteY7" fmla="*/ 8936699 h 12192001"/>
              <a:gd name="connsiteX8" fmla="*/ 1949002 w 1983037"/>
              <a:gd name="connsiteY8" fmla="*/ 7709920 h 12192001"/>
              <a:gd name="connsiteX9" fmla="*/ 1930276 w 1983037"/>
              <a:gd name="connsiteY9" fmla="*/ 6277504 h 12192001"/>
              <a:gd name="connsiteX10" fmla="*/ 1954643 w 1983037"/>
              <a:gd name="connsiteY10" fmla="*/ 5307481 h 12192001"/>
              <a:gd name="connsiteX11" fmla="*/ 1944941 w 1983037"/>
              <a:gd name="connsiteY11" fmla="*/ 4949831 h 12192001"/>
              <a:gd name="connsiteX12" fmla="*/ 1961187 w 1983037"/>
              <a:gd name="connsiteY12" fmla="*/ 4137481 h 12192001"/>
              <a:gd name="connsiteX13" fmla="*/ 1964118 w 1983037"/>
              <a:gd name="connsiteY13" fmla="*/ 3194148 h 12192001"/>
              <a:gd name="connsiteX14" fmla="*/ 1914708 w 1983037"/>
              <a:gd name="connsiteY14" fmla="*/ 1979808 h 12192001"/>
              <a:gd name="connsiteX15" fmla="*/ 1949679 w 1983037"/>
              <a:gd name="connsiteY15" fmla="*/ 1443897 h 12192001"/>
              <a:gd name="connsiteX16" fmla="*/ 1942685 w 1983037"/>
              <a:gd name="connsiteY16" fmla="*/ 749860 h 12192001"/>
              <a:gd name="connsiteX17" fmla="*/ 1933706 w 1983037"/>
              <a:gd name="connsiteY17" fmla="*/ 168558 h 12192001"/>
              <a:gd name="connsiteX18" fmla="*/ 1950785 w 1983037"/>
              <a:gd name="connsiteY18" fmla="*/ 0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3037" h="12192001">
                <a:moveTo>
                  <a:pt x="0" y="0"/>
                </a:moveTo>
                <a:lnTo>
                  <a:pt x="0" y="12192001"/>
                </a:lnTo>
                <a:lnTo>
                  <a:pt x="1945626" y="12192001"/>
                </a:lnTo>
                <a:lnTo>
                  <a:pt x="1914883" y="11926947"/>
                </a:lnTo>
                <a:cubicBezTo>
                  <a:pt x="1884529" y="11579709"/>
                  <a:pt x="1881652" y="11231009"/>
                  <a:pt x="1887405" y="10882179"/>
                </a:cubicBezTo>
                <a:cubicBezTo>
                  <a:pt x="1893725" y="10493309"/>
                  <a:pt x="1911547" y="10104667"/>
                  <a:pt x="1955094" y="9717835"/>
                </a:cubicBezTo>
                <a:cubicBezTo>
                  <a:pt x="1966715" y="9591491"/>
                  <a:pt x="1966715" y="9464357"/>
                  <a:pt x="1955094" y="9338013"/>
                </a:cubicBezTo>
                <a:cubicBezTo>
                  <a:pt x="1945663" y="9204453"/>
                  <a:pt x="1943091" y="9070511"/>
                  <a:pt x="1947423" y="8936699"/>
                </a:cubicBezTo>
                <a:cubicBezTo>
                  <a:pt x="1960283" y="8527701"/>
                  <a:pt x="1930726" y="8118470"/>
                  <a:pt x="1949002" y="7709920"/>
                </a:cubicBezTo>
                <a:cubicBezTo>
                  <a:pt x="1970436" y="7231918"/>
                  <a:pt x="1945393" y="6755049"/>
                  <a:pt x="1930276" y="6277504"/>
                </a:cubicBezTo>
                <a:cubicBezTo>
                  <a:pt x="1920123" y="5954014"/>
                  <a:pt x="1913803" y="5630292"/>
                  <a:pt x="1954643" y="5307481"/>
                </a:cubicBezTo>
                <a:cubicBezTo>
                  <a:pt x="1969761" y="5188718"/>
                  <a:pt x="1956899" y="5068596"/>
                  <a:pt x="1944941" y="4949831"/>
                </a:cubicBezTo>
                <a:cubicBezTo>
                  <a:pt x="1917866" y="4678139"/>
                  <a:pt x="1932758" y="4407584"/>
                  <a:pt x="1961187" y="4137481"/>
                </a:cubicBezTo>
                <a:cubicBezTo>
                  <a:pt x="1994579" y="3823035"/>
                  <a:pt x="1984877" y="3508818"/>
                  <a:pt x="1964118" y="3194148"/>
                </a:cubicBezTo>
                <a:cubicBezTo>
                  <a:pt x="1937270" y="2789895"/>
                  <a:pt x="1903424" y="2387003"/>
                  <a:pt x="1914708" y="1979808"/>
                </a:cubicBezTo>
                <a:cubicBezTo>
                  <a:pt x="1919446" y="1800868"/>
                  <a:pt x="1935466" y="1622384"/>
                  <a:pt x="1949679" y="1443897"/>
                </a:cubicBezTo>
                <a:cubicBezTo>
                  <a:pt x="1964278" y="1212701"/>
                  <a:pt x="1961931" y="980722"/>
                  <a:pt x="1942685" y="749860"/>
                </a:cubicBezTo>
                <a:cubicBezTo>
                  <a:pt x="1929825" y="555933"/>
                  <a:pt x="1921533" y="362007"/>
                  <a:pt x="1933706" y="168558"/>
                </a:cubicBezTo>
                <a:lnTo>
                  <a:pt x="195078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C75C063-7F2B-4A52-AE64-71DECB2DFA67}"/>
              </a:ext>
            </a:extLst>
          </p:cNvPr>
          <p:cNvSpPr>
            <a:spLocks noGrp="1"/>
          </p:cNvSpPr>
          <p:nvPr>
            <p:ph type="title"/>
          </p:nvPr>
        </p:nvSpPr>
        <p:spPr>
          <a:xfrm>
            <a:off x="628650" y="365125"/>
            <a:ext cx="7886700" cy="1325563"/>
          </a:xfrm>
        </p:spPr>
        <p:txBody>
          <a:bodyPr>
            <a:normAutofit/>
          </a:bodyPr>
          <a:lstStyle/>
          <a:p>
            <a:pPr>
              <a:lnSpc>
                <a:spcPct val="90000"/>
              </a:lnSpc>
            </a:pPr>
            <a:r>
              <a:rPr lang="en-US" sz="4300">
                <a:solidFill>
                  <a:srgbClr val="FFFFFF"/>
                </a:solidFill>
              </a:rPr>
              <a:t>Context Matters: </a:t>
            </a:r>
            <a:br>
              <a:rPr lang="en-US" sz="4300">
                <a:solidFill>
                  <a:srgbClr val="FFFFFF"/>
                </a:solidFill>
              </a:rPr>
            </a:br>
            <a:r>
              <a:rPr lang="en-US" sz="4300">
                <a:solidFill>
                  <a:srgbClr val="FFFFFF"/>
                </a:solidFill>
              </a:rPr>
              <a:t>How Risk May Present Differently </a:t>
            </a:r>
          </a:p>
        </p:txBody>
      </p:sp>
      <p:graphicFrame>
        <p:nvGraphicFramePr>
          <p:cNvPr id="4" name="Content Placeholder 3">
            <a:extLst>
              <a:ext uri="{FF2B5EF4-FFF2-40B4-BE49-F238E27FC236}">
                <a16:creationId xmlns:a16="http://schemas.microsoft.com/office/drawing/2014/main" id="{F03F363A-9F16-DEE4-BB34-4C47DA494394}"/>
              </a:ext>
            </a:extLst>
          </p:cNvPr>
          <p:cNvGraphicFramePr>
            <a:graphicFrameLocks noGrp="1"/>
          </p:cNvGraphicFramePr>
          <p:nvPr>
            <p:ph idx="1"/>
            <p:extLst>
              <p:ext uri="{D42A27DB-BD31-4B8C-83A1-F6EECF244321}">
                <p14:modId xmlns:p14="http://schemas.microsoft.com/office/powerpoint/2010/main" val="3851726837"/>
              </p:ext>
            </p:extLst>
          </p:nvPr>
        </p:nvGraphicFramePr>
        <p:xfrm>
          <a:off x="628650" y="2446647"/>
          <a:ext cx="7886701" cy="3631829"/>
        </p:xfrm>
        <a:graphic>
          <a:graphicData uri="http://schemas.openxmlformats.org/drawingml/2006/table">
            <a:tbl>
              <a:tblPr firstRow="1" bandRow="1">
                <a:tableStyleId>{D27102A9-8310-4765-A935-A1911B00CA55}</a:tableStyleId>
              </a:tblPr>
              <a:tblGrid>
                <a:gridCol w="3909863">
                  <a:extLst>
                    <a:ext uri="{9D8B030D-6E8A-4147-A177-3AD203B41FA5}">
                      <a16:colId xmlns:a16="http://schemas.microsoft.com/office/drawing/2014/main" val="2471628842"/>
                    </a:ext>
                  </a:extLst>
                </a:gridCol>
                <a:gridCol w="3976838">
                  <a:extLst>
                    <a:ext uri="{9D8B030D-6E8A-4147-A177-3AD203B41FA5}">
                      <a16:colId xmlns:a16="http://schemas.microsoft.com/office/drawing/2014/main" val="196817568"/>
                    </a:ext>
                  </a:extLst>
                </a:gridCol>
              </a:tblGrid>
              <a:tr h="1946243">
                <a:tc>
                  <a:txBody>
                    <a:bodyPr/>
                    <a:lstStyle/>
                    <a:p>
                      <a:pPr>
                        <a:buNone/>
                      </a:pPr>
                      <a:r>
                        <a:rPr lang="en-US" sz="1700"/>
                        <a:t>🧠 </a:t>
                      </a:r>
                      <a:r>
                        <a:rPr lang="en-US" sz="1700" b="1"/>
                        <a:t>Mental Health Factors</a:t>
                      </a:r>
                      <a:endParaRPr lang="en-US" sz="1700"/>
                    </a:p>
                    <a:p>
                      <a:pPr marL="168275" indent="-168275">
                        <a:buFont typeface="Arial" panose="020B0604020202020204" pitchFamily="34" charset="0"/>
                        <a:buChar char="•"/>
                      </a:pPr>
                      <a:r>
                        <a:rPr lang="en-US" sz="1700"/>
                        <a:t>Depression → withdrawal, low energy, hopelessness </a:t>
                      </a:r>
                    </a:p>
                    <a:p>
                      <a:pPr marL="168275" indent="-168275">
                        <a:buFont typeface="Arial" panose="020B0604020202020204" pitchFamily="34" charset="0"/>
                        <a:buChar char="•"/>
                      </a:pPr>
                      <a:r>
                        <a:rPr lang="en-US" sz="1700"/>
                        <a:t>Anxiety → avoidance, overwhelm, shutdown </a:t>
                      </a:r>
                    </a:p>
                    <a:p>
                      <a:pPr marL="168275" indent="-168275">
                        <a:buFont typeface="Arial" panose="020B0604020202020204" pitchFamily="34" charset="0"/>
                        <a:buChar char="•"/>
                      </a:pPr>
                      <a:r>
                        <a:rPr lang="en-US" sz="1700"/>
                        <a:t>Trauma responses → reactivity, unpredictability</a:t>
                      </a:r>
                    </a:p>
                  </a:txBody>
                  <a:tcPr marL="86886" marR="86886" marT="43443" marB="43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700"/>
                        <a:t>🧩 </a:t>
                      </a:r>
                      <a:r>
                        <a:rPr lang="en-US" sz="1700" b="1"/>
                        <a:t>Disability Context</a:t>
                      </a:r>
                      <a:endParaRPr lang="en-US" sz="1700"/>
                    </a:p>
                    <a:p>
                      <a:pPr marL="168275" indent="-168275">
                        <a:buFont typeface="Arial" panose="020B0604020202020204" pitchFamily="34" charset="0"/>
                        <a:buChar char="•"/>
                      </a:pPr>
                      <a:r>
                        <a:rPr lang="en-US" sz="1700"/>
                        <a:t>Distress may be expressed behaviorally or nonverbally </a:t>
                      </a:r>
                    </a:p>
                    <a:p>
                      <a:pPr marL="168275" indent="-168275">
                        <a:buFont typeface="Arial" panose="020B0604020202020204" pitchFamily="34" charset="0"/>
                        <a:buChar char="•"/>
                      </a:pPr>
                      <a:r>
                        <a:rPr lang="en-US" sz="1700"/>
                        <a:t>Communication differences may mask intent </a:t>
                      </a:r>
                    </a:p>
                    <a:p>
                      <a:pPr marL="168275" indent="-168275">
                        <a:buFont typeface="Arial" panose="020B0604020202020204" pitchFamily="34" charset="0"/>
                        <a:buChar char="•"/>
                      </a:pPr>
                      <a:r>
                        <a:rPr lang="en-US" sz="1700"/>
                        <a:t>Changes from baseline are key signals</a:t>
                      </a:r>
                    </a:p>
                  </a:txBody>
                  <a:tcPr marL="86886" marR="86886" marT="43443" marB="43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5125491"/>
                  </a:ext>
                </a:extLst>
              </a:tr>
              <a:tr h="1685586">
                <a:tc>
                  <a:txBody>
                    <a:bodyPr/>
                    <a:lstStyle/>
                    <a:p>
                      <a:pPr>
                        <a:buNone/>
                      </a:pPr>
                      <a:r>
                        <a:rPr lang="en-US" sz="1700"/>
                        <a:t>♿ </a:t>
                      </a:r>
                      <a:r>
                        <a:rPr lang="en-US" sz="1700" b="1"/>
                        <a:t>Lived Experience Factors</a:t>
                      </a:r>
                      <a:endParaRPr lang="en-US" sz="1700"/>
                    </a:p>
                    <a:p>
                      <a:pPr marL="168275" indent="-168275">
                        <a:buFont typeface="Arial" panose="020B0604020202020204" pitchFamily="34" charset="0"/>
                        <a:buChar char="•"/>
                      </a:pPr>
                      <a:r>
                        <a:rPr lang="en-US" sz="1700"/>
                        <a:t>Feeling like a burden </a:t>
                      </a:r>
                    </a:p>
                    <a:p>
                      <a:pPr marL="168275" indent="-168275">
                        <a:buFont typeface="Arial" panose="020B0604020202020204" pitchFamily="34" charset="0"/>
                        <a:buChar char="•"/>
                      </a:pPr>
                      <a:r>
                        <a:rPr lang="en-US" sz="1700"/>
                        <a:t>Social isolation or exclusion </a:t>
                      </a:r>
                    </a:p>
                    <a:p>
                      <a:pPr marL="168275" indent="-168275">
                        <a:buFont typeface="Arial" panose="020B0604020202020204" pitchFamily="34" charset="0"/>
                        <a:buChar char="•"/>
                      </a:pPr>
                      <a:r>
                        <a:rPr lang="en-US" sz="1700"/>
                        <a:t>Chronic pain or fatigue </a:t>
                      </a:r>
                    </a:p>
                    <a:p>
                      <a:pPr marL="168275" indent="-168275">
                        <a:buFont typeface="Arial" panose="020B0604020202020204" pitchFamily="34" charset="0"/>
                        <a:buChar char="•"/>
                      </a:pPr>
                      <a:r>
                        <a:rPr lang="en-US" sz="1700"/>
                        <a:t>Barriers to accessing support</a:t>
                      </a:r>
                    </a:p>
                    <a:p>
                      <a:endParaRPr lang="en-US" sz="1700"/>
                    </a:p>
                  </a:txBody>
                  <a:tcPr marL="86886" marR="86886" marT="43443" marB="43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a:t>➡️ </a:t>
                      </a:r>
                      <a:r>
                        <a:rPr lang="en-US" sz="2400" b="1" i="1" dirty="0"/>
                        <a:t>Risk is not always obvious—it must be interpreted within context</a:t>
                      </a:r>
                      <a:endParaRPr lang="en-US" sz="2400" b="1" dirty="0"/>
                    </a:p>
                  </a:txBody>
                  <a:tcPr marL="86886" marR="86886" marT="43443" marB="43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1127791"/>
                  </a:ext>
                </a:extLst>
              </a:tr>
            </a:tbl>
          </a:graphicData>
        </a:graphic>
      </p:graphicFrame>
    </p:spTree>
    <p:extLst>
      <p:ext uri="{BB962C8B-B14F-4D97-AF65-F5344CB8AC3E}">
        <p14:creationId xmlns:p14="http://schemas.microsoft.com/office/powerpoint/2010/main" val="3153086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lor Cover">
            <a:extLst>
              <a:ext uri="{FF2B5EF4-FFF2-40B4-BE49-F238E27FC236}">
                <a16:creationId xmlns:a16="http://schemas.microsoft.com/office/drawing/2014/main" id="{009115B9-5BFD-478D-9C87-29ADB3AF1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8D57F946-2E03-4DE1-91F8-25BEDC663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2"/>
            <a:ext cx="2601175" cy="6858000"/>
            <a:chOff x="651279" y="598259"/>
            <a:chExt cx="10889442" cy="5680742"/>
          </a:xfrm>
        </p:grpSpPr>
        <p:sp>
          <p:nvSpPr>
            <p:cNvPr id="13" name="Color">
              <a:extLst>
                <a:ext uri="{FF2B5EF4-FFF2-40B4-BE49-F238E27FC236}">
                  <a16:creationId xmlns:a16="http://schemas.microsoft.com/office/drawing/2014/main" id="{1598881B-E007-4AAF-BA50-0AD618219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87A6DD9E-16A5-46AE-A522-D46D6BEDF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0E8544A5-2E0A-B034-1747-3F8989649BDD}"/>
              </a:ext>
            </a:extLst>
          </p:cNvPr>
          <p:cNvSpPr>
            <a:spLocks noGrp="1"/>
          </p:cNvSpPr>
          <p:nvPr>
            <p:ph type="title"/>
          </p:nvPr>
        </p:nvSpPr>
        <p:spPr>
          <a:xfrm rot="16200000">
            <a:off x="-994410" y="1947672"/>
            <a:ext cx="4471416" cy="2788920"/>
          </a:xfrm>
        </p:spPr>
        <p:txBody>
          <a:bodyPr anchor="ctr">
            <a:normAutofit/>
          </a:bodyPr>
          <a:lstStyle/>
          <a:p>
            <a:pPr algn="l"/>
            <a:r>
              <a:rPr lang="en-US" sz="4200">
                <a:solidFill>
                  <a:schemeClr val="bg1"/>
                </a:solidFill>
              </a:rPr>
              <a:t>Common Risk Factors</a:t>
            </a:r>
          </a:p>
        </p:txBody>
      </p:sp>
      <p:sp>
        <p:nvSpPr>
          <p:cNvPr id="3" name="Content Placeholder 2">
            <a:extLst>
              <a:ext uri="{FF2B5EF4-FFF2-40B4-BE49-F238E27FC236}">
                <a16:creationId xmlns:a16="http://schemas.microsoft.com/office/drawing/2014/main" id="{79591F9B-602A-E4DD-945C-FE6E2D97B6CF}"/>
              </a:ext>
            </a:extLst>
          </p:cNvPr>
          <p:cNvSpPr>
            <a:spLocks noGrp="1"/>
          </p:cNvSpPr>
          <p:nvPr>
            <p:ph idx="1"/>
          </p:nvPr>
        </p:nvSpPr>
        <p:spPr>
          <a:xfrm>
            <a:off x="3053300" y="365760"/>
            <a:ext cx="5740179" cy="6217920"/>
          </a:xfrm>
        </p:spPr>
        <p:txBody>
          <a:bodyPr anchor="ctr">
            <a:normAutofit/>
          </a:bodyPr>
          <a:lstStyle/>
          <a:p>
            <a:pPr>
              <a:buFont typeface="Arial" panose="020B0604020202020204" pitchFamily="34" charset="0"/>
              <a:buChar char="•"/>
            </a:pPr>
            <a:r>
              <a:rPr lang="en-US" sz="2300" dirty="0">
                <a:solidFill>
                  <a:schemeClr val="tx2"/>
                </a:solidFill>
              </a:rPr>
              <a:t>Withdrawal from favorite activities or peers </a:t>
            </a:r>
          </a:p>
          <a:p>
            <a:pPr>
              <a:buFont typeface="Arial" panose="020B0604020202020204" pitchFamily="34" charset="0"/>
              <a:buChar char="•"/>
            </a:pPr>
            <a:r>
              <a:rPr lang="en-US" sz="2300" dirty="0">
                <a:solidFill>
                  <a:schemeClr val="tx2"/>
                </a:solidFill>
              </a:rPr>
              <a:t>Increased irritability, aggression, or defiance </a:t>
            </a:r>
          </a:p>
          <a:p>
            <a:pPr>
              <a:buFont typeface="Arial" panose="020B0604020202020204" pitchFamily="34" charset="0"/>
              <a:buChar char="•"/>
            </a:pPr>
            <a:r>
              <a:rPr lang="en-US" sz="2300" dirty="0">
                <a:solidFill>
                  <a:schemeClr val="tx2"/>
                </a:solidFill>
              </a:rPr>
              <a:t>Unusual quietness or emotional “shutdowns” </a:t>
            </a:r>
          </a:p>
          <a:p>
            <a:pPr>
              <a:buFont typeface="Arial" panose="020B0604020202020204" pitchFamily="34" charset="0"/>
              <a:buChar char="•"/>
            </a:pPr>
            <a:r>
              <a:rPr lang="en-US" sz="2300" dirty="0">
                <a:solidFill>
                  <a:schemeClr val="tx2"/>
                </a:solidFill>
              </a:rPr>
              <a:t>Regression in skills (communication, toileting, academics) </a:t>
            </a:r>
          </a:p>
          <a:p>
            <a:pPr>
              <a:buFont typeface="Arial" panose="020B0604020202020204" pitchFamily="34" charset="0"/>
              <a:buChar char="•"/>
            </a:pPr>
            <a:r>
              <a:rPr lang="en-US" sz="2300" dirty="0">
                <a:solidFill>
                  <a:schemeClr val="tx2"/>
                </a:solidFill>
              </a:rPr>
              <a:t>Refusal to use assistive or communication devices</a:t>
            </a:r>
          </a:p>
          <a:p>
            <a:pPr marL="0" indent="0">
              <a:buNone/>
            </a:pPr>
            <a:endParaRPr lang="en-US" sz="2300" b="1" dirty="0">
              <a:solidFill>
                <a:schemeClr val="tx2"/>
              </a:solidFill>
            </a:endParaRPr>
          </a:p>
          <a:p>
            <a:pPr marL="0" indent="0">
              <a:buNone/>
            </a:pPr>
            <a:r>
              <a:rPr lang="en-US" sz="2300" b="1" dirty="0">
                <a:solidFill>
                  <a:schemeClr val="tx2"/>
                </a:solidFill>
              </a:rPr>
              <a:t>Key Messages:</a:t>
            </a:r>
            <a:endParaRPr lang="en-US" sz="2300" dirty="0">
              <a:solidFill>
                <a:schemeClr val="tx2"/>
              </a:solidFill>
            </a:endParaRPr>
          </a:p>
          <a:p>
            <a:pPr marL="0" indent="0">
              <a:buNone/>
            </a:pPr>
            <a:r>
              <a:rPr lang="en-US" sz="2300" dirty="0">
                <a:solidFill>
                  <a:schemeClr val="tx2"/>
                </a:solidFill>
              </a:rPr>
              <a:t>🌀 Behavioral shifts may signal internal distress—not “acting out”</a:t>
            </a:r>
            <a:br>
              <a:rPr lang="en-US" sz="2300" dirty="0">
                <a:solidFill>
                  <a:schemeClr val="tx2"/>
                </a:solidFill>
              </a:rPr>
            </a:br>
            <a:r>
              <a:rPr lang="en-US" sz="2300" dirty="0">
                <a:solidFill>
                  <a:schemeClr val="tx2"/>
                </a:solidFill>
              </a:rPr>
              <a:t>🌀 What matters most is what’s different for that student</a:t>
            </a:r>
          </a:p>
          <a:p>
            <a:pPr>
              <a:buFont typeface="Arial" panose="020B0604020202020204" pitchFamily="34" charset="0"/>
              <a:buChar char="•"/>
            </a:pPr>
            <a:endParaRPr lang="en-US" sz="1600" dirty="0">
              <a:solidFill>
                <a:schemeClr val="tx2"/>
              </a:solidFill>
            </a:endParaRPr>
          </a:p>
        </p:txBody>
      </p:sp>
    </p:spTree>
    <p:extLst>
      <p:ext uri="{BB962C8B-B14F-4D97-AF65-F5344CB8AC3E}">
        <p14:creationId xmlns:p14="http://schemas.microsoft.com/office/powerpoint/2010/main" val="2244449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68D59F-85AF-DE50-020B-04DA7EB9B38E}"/>
              </a:ext>
            </a:extLst>
          </p:cNvPr>
          <p:cNvSpPr>
            <a:spLocks noGrp="1"/>
          </p:cNvSpPr>
          <p:nvPr>
            <p:ph type="title"/>
          </p:nvPr>
        </p:nvSpPr>
        <p:spPr>
          <a:xfrm>
            <a:off x="515125" y="1153572"/>
            <a:ext cx="2400300" cy="4461163"/>
          </a:xfrm>
        </p:spPr>
        <p:txBody>
          <a:bodyPr>
            <a:normAutofit/>
          </a:bodyPr>
          <a:lstStyle/>
          <a:p>
            <a:pPr>
              <a:lnSpc>
                <a:spcPct val="90000"/>
              </a:lnSpc>
            </a:pPr>
            <a:r>
              <a:rPr lang="en-US" sz="2400">
                <a:solidFill>
                  <a:srgbClr val="FFFFFF"/>
                </a:solidFill>
              </a:rPr>
              <a:t>Communication &amp; Engagement Changes: Warning Signs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2804777-1123-66F7-D01C-3F2D491E2681}"/>
              </a:ext>
            </a:extLst>
          </p:cNvPr>
          <p:cNvSpPr>
            <a:spLocks noGrp="1"/>
          </p:cNvSpPr>
          <p:nvPr>
            <p:ph idx="1"/>
          </p:nvPr>
        </p:nvSpPr>
        <p:spPr>
          <a:xfrm>
            <a:off x="3335481" y="167640"/>
            <a:ext cx="5179868" cy="6371272"/>
          </a:xfrm>
        </p:spPr>
        <p:txBody>
          <a:bodyPr anchor="ctr">
            <a:normAutofit/>
          </a:bodyPr>
          <a:lstStyle/>
          <a:p>
            <a:pPr>
              <a:lnSpc>
                <a:spcPct val="90000"/>
              </a:lnSpc>
              <a:buNone/>
            </a:pPr>
            <a:r>
              <a:rPr lang="en-US" sz="2000" b="1" dirty="0"/>
              <a:t>Watch for changes in how a student communicates and connects:</a:t>
            </a:r>
            <a:endParaRPr lang="en-US" sz="2000" dirty="0"/>
          </a:p>
          <a:p>
            <a:pPr>
              <a:lnSpc>
                <a:spcPct val="90000"/>
              </a:lnSpc>
              <a:buFont typeface="Arial" panose="020B0604020202020204" pitchFamily="34" charset="0"/>
              <a:buChar char="•"/>
            </a:pPr>
            <a:r>
              <a:rPr lang="en-US" sz="2000" dirty="0"/>
              <a:t>Statements about hopelessness, death, or wanting to disappear </a:t>
            </a:r>
          </a:p>
          <a:p>
            <a:pPr>
              <a:lnSpc>
                <a:spcPct val="90000"/>
              </a:lnSpc>
              <a:buFont typeface="Arial" panose="020B0604020202020204" pitchFamily="34" charset="0"/>
              <a:buChar char="•"/>
            </a:pPr>
            <a:r>
              <a:rPr lang="en-US" sz="2000" dirty="0"/>
              <a:t>Negative self-talk (“I’m a burden,” “No one likes me”) </a:t>
            </a:r>
          </a:p>
          <a:p>
            <a:pPr>
              <a:lnSpc>
                <a:spcPct val="90000"/>
              </a:lnSpc>
              <a:buFont typeface="Arial" panose="020B0604020202020204" pitchFamily="34" charset="0"/>
              <a:buChar char="•"/>
            </a:pPr>
            <a:r>
              <a:rPr lang="en-US" sz="2000" dirty="0"/>
              <a:t>Drawings, writing, or online content expressing distress </a:t>
            </a:r>
          </a:p>
          <a:p>
            <a:pPr>
              <a:lnSpc>
                <a:spcPct val="90000"/>
              </a:lnSpc>
              <a:buFont typeface="Arial" panose="020B0604020202020204" pitchFamily="34" charset="0"/>
              <a:buChar char="•"/>
            </a:pPr>
            <a:r>
              <a:rPr lang="en-US" sz="2000" dirty="0"/>
              <a:t>Decline in participation, attendance, or effort </a:t>
            </a:r>
          </a:p>
          <a:p>
            <a:pPr>
              <a:lnSpc>
                <a:spcPct val="90000"/>
              </a:lnSpc>
              <a:buFont typeface="Arial" panose="020B0604020202020204" pitchFamily="34" charset="0"/>
              <a:buChar char="•"/>
            </a:pPr>
            <a:r>
              <a:rPr lang="en-US" sz="2000" dirty="0"/>
              <a:t>Avoiding peers, staff, or previously safe spaces </a:t>
            </a:r>
          </a:p>
          <a:p>
            <a:pPr>
              <a:lnSpc>
                <a:spcPct val="90000"/>
              </a:lnSpc>
              <a:buFont typeface="Arial" panose="020B0604020202020204" pitchFamily="34" charset="0"/>
              <a:buChar char="•"/>
            </a:pPr>
            <a:r>
              <a:rPr lang="en-US" sz="2000" dirty="0"/>
              <a:t>Loss of interest in activities that once brought joy</a:t>
            </a:r>
          </a:p>
          <a:p>
            <a:pPr marL="0" indent="0">
              <a:lnSpc>
                <a:spcPct val="90000"/>
              </a:lnSpc>
              <a:buNone/>
            </a:pPr>
            <a:endParaRPr lang="en-US" sz="2000" b="1" dirty="0"/>
          </a:p>
          <a:p>
            <a:pPr marL="0" indent="0">
              <a:lnSpc>
                <a:spcPct val="90000"/>
              </a:lnSpc>
              <a:buNone/>
            </a:pPr>
            <a:r>
              <a:rPr lang="en-US" sz="2000" b="1" dirty="0"/>
              <a:t>Key Messages:</a:t>
            </a:r>
            <a:endParaRPr lang="en-US" sz="2000" dirty="0"/>
          </a:p>
          <a:p>
            <a:pPr marL="0" indent="0">
              <a:lnSpc>
                <a:spcPct val="90000"/>
              </a:lnSpc>
              <a:buNone/>
            </a:pPr>
            <a:r>
              <a:rPr lang="en-US" sz="2000" dirty="0"/>
              <a:t>💬 Distress may be expressed through words, behavior, or withdrawal</a:t>
            </a:r>
            <a:br>
              <a:rPr lang="en-US" sz="2000" dirty="0"/>
            </a:br>
            <a:r>
              <a:rPr lang="en-US" sz="2000" dirty="0"/>
              <a:t>🌿 Disconnection is a major warning sign</a:t>
            </a:r>
          </a:p>
          <a:p>
            <a:pPr marL="0" indent="0">
              <a:lnSpc>
                <a:spcPct val="90000"/>
              </a:lnSpc>
              <a:buNone/>
            </a:pPr>
            <a:endParaRPr lang="en-US" sz="1800" dirty="0"/>
          </a:p>
        </p:txBody>
      </p:sp>
    </p:spTree>
    <p:extLst>
      <p:ext uri="{BB962C8B-B14F-4D97-AF65-F5344CB8AC3E}">
        <p14:creationId xmlns:p14="http://schemas.microsoft.com/office/powerpoint/2010/main" val="1824027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lor Cover">
            <a:extLst>
              <a:ext uri="{FF2B5EF4-FFF2-40B4-BE49-F238E27FC236}">
                <a16:creationId xmlns:a16="http://schemas.microsoft.com/office/drawing/2014/main" id="{009115B9-5BFD-478D-9C87-29ADB3AF1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8D57F946-2E03-4DE1-91F8-25BEDC663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2"/>
            <a:ext cx="2601175" cy="6858000"/>
            <a:chOff x="651279" y="598259"/>
            <a:chExt cx="10889442" cy="5680742"/>
          </a:xfrm>
        </p:grpSpPr>
        <p:sp>
          <p:nvSpPr>
            <p:cNvPr id="13" name="Color">
              <a:extLst>
                <a:ext uri="{FF2B5EF4-FFF2-40B4-BE49-F238E27FC236}">
                  <a16:creationId xmlns:a16="http://schemas.microsoft.com/office/drawing/2014/main" id="{1598881B-E007-4AAF-BA50-0AD618219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87A6DD9E-16A5-46AE-A522-D46D6BEDF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6EBAB70A-442B-28CC-9FFE-4641E12CA839}"/>
              </a:ext>
            </a:extLst>
          </p:cNvPr>
          <p:cNvSpPr>
            <a:spLocks noGrp="1"/>
          </p:cNvSpPr>
          <p:nvPr>
            <p:ph type="title"/>
          </p:nvPr>
        </p:nvSpPr>
        <p:spPr>
          <a:xfrm rot="16200000">
            <a:off x="-1997203" y="2103120"/>
            <a:ext cx="6477002" cy="2788920"/>
          </a:xfrm>
        </p:spPr>
        <p:txBody>
          <a:bodyPr anchor="ctr">
            <a:normAutofit/>
          </a:bodyPr>
          <a:lstStyle/>
          <a:p>
            <a:pPr algn="l"/>
            <a:r>
              <a:rPr lang="en-US" sz="4200" dirty="0">
                <a:solidFill>
                  <a:schemeClr val="bg1"/>
                </a:solidFill>
              </a:rPr>
              <a:t>Physical, Emotional &amp; </a:t>
            </a:r>
            <a:br>
              <a:rPr lang="en-US" sz="4200" dirty="0">
                <a:solidFill>
                  <a:schemeClr val="bg1"/>
                </a:solidFill>
              </a:rPr>
            </a:br>
            <a:r>
              <a:rPr lang="en-US" sz="4200" dirty="0">
                <a:solidFill>
                  <a:schemeClr val="bg1"/>
                </a:solidFill>
              </a:rPr>
              <a:t>Nonverbal Signs of Distress</a:t>
            </a:r>
          </a:p>
        </p:txBody>
      </p:sp>
      <p:sp>
        <p:nvSpPr>
          <p:cNvPr id="3" name="Content Placeholder 2">
            <a:extLst>
              <a:ext uri="{FF2B5EF4-FFF2-40B4-BE49-F238E27FC236}">
                <a16:creationId xmlns:a16="http://schemas.microsoft.com/office/drawing/2014/main" id="{B9E4AC12-0B60-63B7-00A3-5BD1246A3A23}"/>
              </a:ext>
            </a:extLst>
          </p:cNvPr>
          <p:cNvSpPr>
            <a:spLocks noGrp="1"/>
          </p:cNvSpPr>
          <p:nvPr>
            <p:ph idx="1"/>
          </p:nvPr>
        </p:nvSpPr>
        <p:spPr>
          <a:xfrm>
            <a:off x="3053300" y="259079"/>
            <a:ext cx="5892579" cy="6477002"/>
          </a:xfrm>
        </p:spPr>
        <p:txBody>
          <a:bodyPr anchor="ctr">
            <a:normAutofit fontScale="92500" lnSpcReduction="10000"/>
          </a:bodyPr>
          <a:lstStyle/>
          <a:p>
            <a:pPr>
              <a:lnSpc>
                <a:spcPct val="90000"/>
              </a:lnSpc>
              <a:buNone/>
            </a:pPr>
            <a:r>
              <a:rPr lang="en-US" sz="2200" b="1" dirty="0">
                <a:solidFill>
                  <a:schemeClr val="tx2"/>
                </a:solidFill>
              </a:rPr>
              <a:t>Distress may show up in the body, behavior, or communication patterns:</a:t>
            </a:r>
            <a:endParaRPr lang="en-US" sz="2200" dirty="0">
              <a:solidFill>
                <a:schemeClr val="tx2"/>
              </a:solidFill>
            </a:endParaRPr>
          </a:p>
          <a:p>
            <a:pPr>
              <a:lnSpc>
                <a:spcPct val="90000"/>
              </a:lnSpc>
              <a:buFont typeface="Arial" panose="020B0604020202020204" pitchFamily="34" charset="0"/>
              <a:buChar char="•"/>
            </a:pPr>
            <a:r>
              <a:rPr lang="en-US" sz="2200" dirty="0">
                <a:solidFill>
                  <a:schemeClr val="tx2"/>
                </a:solidFill>
              </a:rPr>
              <a:t>Fatigue, restlessness, or frequent physical complaints </a:t>
            </a:r>
          </a:p>
          <a:p>
            <a:pPr>
              <a:lnSpc>
                <a:spcPct val="90000"/>
              </a:lnSpc>
              <a:buFont typeface="Arial" panose="020B0604020202020204" pitchFamily="34" charset="0"/>
              <a:buChar char="•"/>
            </a:pPr>
            <a:r>
              <a:rPr lang="en-US" sz="2200" dirty="0">
                <a:solidFill>
                  <a:schemeClr val="tx2"/>
                </a:solidFill>
              </a:rPr>
              <a:t>Changes in sleep, appetite, or energy </a:t>
            </a:r>
          </a:p>
          <a:p>
            <a:pPr>
              <a:lnSpc>
                <a:spcPct val="90000"/>
              </a:lnSpc>
              <a:buFont typeface="Arial" panose="020B0604020202020204" pitchFamily="34" charset="0"/>
              <a:buChar char="•"/>
            </a:pPr>
            <a:r>
              <a:rPr lang="en-US" sz="2200" dirty="0">
                <a:solidFill>
                  <a:schemeClr val="tx2"/>
                </a:solidFill>
              </a:rPr>
              <a:t>Increased visits to nurse without clear cause </a:t>
            </a:r>
          </a:p>
          <a:p>
            <a:pPr>
              <a:lnSpc>
                <a:spcPct val="90000"/>
              </a:lnSpc>
              <a:buFont typeface="Arial" panose="020B0604020202020204" pitchFamily="34" charset="0"/>
              <a:buChar char="•"/>
            </a:pPr>
            <a:r>
              <a:rPr lang="en-US" sz="2200" dirty="0">
                <a:solidFill>
                  <a:schemeClr val="tx2"/>
                </a:solidFill>
              </a:rPr>
              <a:t>Self-injury or unsafe behaviors </a:t>
            </a:r>
          </a:p>
          <a:p>
            <a:pPr>
              <a:lnSpc>
                <a:spcPct val="90000"/>
              </a:lnSpc>
              <a:buFont typeface="Arial" panose="020B0604020202020204" pitchFamily="34" charset="0"/>
              <a:buChar char="•"/>
            </a:pPr>
            <a:r>
              <a:rPr lang="en-US" sz="2200" dirty="0">
                <a:solidFill>
                  <a:schemeClr val="tx2"/>
                </a:solidFill>
              </a:rPr>
              <a:t>Loss of communication skills or regression </a:t>
            </a:r>
          </a:p>
          <a:p>
            <a:pPr>
              <a:lnSpc>
                <a:spcPct val="90000"/>
              </a:lnSpc>
              <a:buFont typeface="Arial" panose="020B0604020202020204" pitchFamily="34" charset="0"/>
              <a:buChar char="•"/>
            </a:pPr>
            <a:r>
              <a:rPr lang="en-US" sz="2200" dirty="0">
                <a:solidFill>
                  <a:schemeClr val="tx2"/>
                </a:solidFill>
              </a:rPr>
              <a:t>Increased shutdowns, sensory avoidance, or withdrawal</a:t>
            </a:r>
          </a:p>
          <a:p>
            <a:pPr marL="0" indent="0">
              <a:lnSpc>
                <a:spcPct val="90000"/>
              </a:lnSpc>
              <a:buNone/>
            </a:pPr>
            <a:endParaRPr lang="en-US" sz="2200" b="1" dirty="0">
              <a:solidFill>
                <a:schemeClr val="tx2"/>
              </a:solidFill>
            </a:endParaRPr>
          </a:p>
          <a:p>
            <a:pPr marL="0" indent="0">
              <a:lnSpc>
                <a:spcPct val="90000"/>
              </a:lnSpc>
              <a:buNone/>
            </a:pPr>
            <a:r>
              <a:rPr lang="en-US" sz="2200" b="1" dirty="0">
                <a:solidFill>
                  <a:schemeClr val="tx2"/>
                </a:solidFill>
              </a:rPr>
              <a:t>Key Messages:</a:t>
            </a:r>
            <a:endParaRPr lang="en-US" sz="2200" dirty="0">
              <a:solidFill>
                <a:schemeClr val="tx2"/>
              </a:solidFill>
            </a:endParaRPr>
          </a:p>
          <a:p>
            <a:pPr marL="0" indent="0">
              <a:lnSpc>
                <a:spcPct val="90000"/>
              </a:lnSpc>
              <a:buNone/>
            </a:pPr>
            <a:r>
              <a:rPr lang="en-US" sz="2200" dirty="0">
                <a:solidFill>
                  <a:schemeClr val="tx2"/>
                </a:solidFill>
              </a:rPr>
              <a:t>💡 Distress may appear physically before it is spoken</a:t>
            </a:r>
            <a:br>
              <a:rPr lang="en-US" sz="2200" dirty="0">
                <a:solidFill>
                  <a:schemeClr val="tx2"/>
                </a:solidFill>
              </a:rPr>
            </a:br>
            <a:r>
              <a:rPr lang="en-US" sz="2200" dirty="0">
                <a:solidFill>
                  <a:schemeClr val="tx2"/>
                </a:solidFill>
              </a:rPr>
              <a:t>🌀 Students may communicate distress nonverbally or indirectly</a:t>
            </a:r>
            <a:br>
              <a:rPr lang="en-US" sz="2200" dirty="0">
                <a:solidFill>
                  <a:schemeClr val="tx2"/>
                </a:solidFill>
              </a:rPr>
            </a:br>
            <a:r>
              <a:rPr lang="en-US" sz="2200" dirty="0">
                <a:solidFill>
                  <a:schemeClr val="tx2"/>
                </a:solidFill>
              </a:rPr>
              <a:t>🌀 Notice patterns—what’s different from their usual way of being</a:t>
            </a:r>
          </a:p>
          <a:p>
            <a:pPr marL="0" indent="0">
              <a:lnSpc>
                <a:spcPct val="90000"/>
              </a:lnSpc>
              <a:buNone/>
            </a:pPr>
            <a:endParaRPr lang="en-US" sz="2200" dirty="0">
              <a:solidFill>
                <a:schemeClr val="tx2"/>
              </a:solidFill>
            </a:endParaRPr>
          </a:p>
          <a:p>
            <a:pPr marL="0" indent="0">
              <a:lnSpc>
                <a:spcPct val="90000"/>
              </a:lnSpc>
              <a:buNone/>
            </a:pPr>
            <a:r>
              <a:rPr lang="en-US" sz="2200" b="1" dirty="0">
                <a:solidFill>
                  <a:schemeClr val="tx2"/>
                </a:solidFill>
              </a:rPr>
              <a:t>So, if distress doesn’t always look clear--and we know it often doesn’t -- the next step is knowing when to ask directly. </a:t>
            </a:r>
          </a:p>
          <a:p>
            <a:pPr marL="0" indent="0">
              <a:lnSpc>
                <a:spcPct val="90000"/>
              </a:lnSpc>
              <a:buNone/>
            </a:pPr>
            <a:endParaRPr lang="en-US" sz="1600" dirty="0">
              <a:solidFill>
                <a:schemeClr val="tx2"/>
              </a:solidFill>
            </a:endParaRPr>
          </a:p>
          <a:p>
            <a:pPr marL="0" indent="0">
              <a:lnSpc>
                <a:spcPct val="90000"/>
              </a:lnSpc>
              <a:buNone/>
            </a:pPr>
            <a:endParaRPr lang="en-US" sz="1600" dirty="0">
              <a:solidFill>
                <a:schemeClr val="tx2"/>
              </a:solidFill>
            </a:endParaRPr>
          </a:p>
        </p:txBody>
      </p:sp>
    </p:spTree>
    <p:extLst>
      <p:ext uri="{BB962C8B-B14F-4D97-AF65-F5344CB8AC3E}">
        <p14:creationId xmlns:p14="http://schemas.microsoft.com/office/powerpoint/2010/main" val="1478781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090583-2B9C-8B87-F86D-81A54B55065A}"/>
              </a:ext>
            </a:extLst>
          </p:cNvPr>
          <p:cNvSpPr>
            <a:spLocks noGrp="1"/>
          </p:cNvSpPr>
          <p:nvPr>
            <p:ph type="title"/>
          </p:nvPr>
        </p:nvSpPr>
        <p:spPr>
          <a:xfrm>
            <a:off x="878305" y="1396686"/>
            <a:ext cx="2430380" cy="4064628"/>
          </a:xfrm>
        </p:spPr>
        <p:txBody>
          <a:bodyPr>
            <a:normAutofit/>
          </a:bodyPr>
          <a:lstStyle/>
          <a:p>
            <a:r>
              <a:rPr lang="en-US">
                <a:solidFill>
                  <a:srgbClr val="FFFFFF"/>
                </a:solidFill>
              </a:rPr>
              <a:t>When Do You Ask About Suicide</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1BECFB3-857B-DC20-8A3E-9B8B0C38F4E3}"/>
              </a:ext>
            </a:extLst>
          </p:cNvPr>
          <p:cNvSpPr>
            <a:spLocks noGrp="1"/>
          </p:cNvSpPr>
          <p:nvPr>
            <p:ph idx="1"/>
          </p:nvPr>
        </p:nvSpPr>
        <p:spPr>
          <a:xfrm>
            <a:off x="4027614" y="1526033"/>
            <a:ext cx="4433850" cy="4950967"/>
          </a:xfrm>
        </p:spPr>
        <p:txBody>
          <a:bodyPr>
            <a:noAutofit/>
          </a:bodyPr>
          <a:lstStyle/>
          <a:p>
            <a:pPr>
              <a:lnSpc>
                <a:spcPct val="90000"/>
              </a:lnSpc>
            </a:pPr>
            <a:r>
              <a:rPr lang="en-US" sz="2400" dirty="0"/>
              <a:t>Expressions of hopelessness</a:t>
            </a:r>
          </a:p>
          <a:p>
            <a:pPr>
              <a:lnSpc>
                <a:spcPct val="90000"/>
              </a:lnSpc>
            </a:pPr>
            <a:r>
              <a:rPr lang="en-US" sz="2400" dirty="0"/>
              <a:t>“I’m a burden” or “I don’t matter”</a:t>
            </a:r>
          </a:p>
          <a:p>
            <a:pPr>
              <a:lnSpc>
                <a:spcPct val="90000"/>
              </a:lnSpc>
            </a:pPr>
            <a:r>
              <a:rPr lang="en-US" sz="2400" dirty="0"/>
              <a:t>Sudden behavior or mood changes</a:t>
            </a:r>
          </a:p>
          <a:p>
            <a:pPr>
              <a:lnSpc>
                <a:spcPct val="90000"/>
              </a:lnSpc>
            </a:pPr>
            <a:r>
              <a:rPr lang="en-US" sz="2400" dirty="0"/>
              <a:t>Escalating distress or withdrawal</a:t>
            </a:r>
          </a:p>
          <a:p>
            <a:pPr>
              <a:lnSpc>
                <a:spcPct val="90000"/>
              </a:lnSpc>
            </a:pPr>
            <a:r>
              <a:rPr lang="en-US" sz="2400" dirty="0"/>
              <a:t>Significant loss or disruption</a:t>
            </a:r>
          </a:p>
          <a:p>
            <a:pPr>
              <a:lnSpc>
                <a:spcPct val="90000"/>
              </a:lnSpc>
            </a:pPr>
            <a:endParaRPr lang="en-US" sz="2400" dirty="0"/>
          </a:p>
          <a:p>
            <a:pPr marL="0" indent="0">
              <a:lnSpc>
                <a:spcPct val="90000"/>
              </a:lnSpc>
              <a:buNone/>
            </a:pPr>
            <a:r>
              <a:rPr lang="en-US" sz="2400" dirty="0"/>
              <a:t>If suicide crosses your mind as a possibility, that is enough reason to ask.</a:t>
            </a:r>
          </a:p>
        </p:txBody>
      </p:sp>
    </p:spTree>
    <p:extLst>
      <p:ext uri="{BB962C8B-B14F-4D97-AF65-F5344CB8AC3E}">
        <p14:creationId xmlns:p14="http://schemas.microsoft.com/office/powerpoint/2010/main" val="3164715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799C1D-1D0B-EB18-E0AF-AC6C74C07BEE}"/>
              </a:ext>
            </a:extLst>
          </p:cNvPr>
          <p:cNvSpPr>
            <a:spLocks noGrp="1"/>
          </p:cNvSpPr>
          <p:nvPr>
            <p:ph type="title"/>
          </p:nvPr>
        </p:nvSpPr>
        <p:spPr>
          <a:xfrm>
            <a:off x="628650" y="365125"/>
            <a:ext cx="7886700" cy="1325563"/>
          </a:xfrm>
        </p:spPr>
        <p:txBody>
          <a:bodyPr>
            <a:normAutofit/>
          </a:bodyPr>
          <a:lstStyle/>
          <a:p>
            <a:r>
              <a:rPr lang="en-US" sz="4700"/>
              <a:t>Asking Does NOT Increase Risk</a:t>
            </a:r>
          </a:p>
        </p:txBody>
      </p:sp>
      <p:sp>
        <p:nvSpPr>
          <p:cNvPr id="14"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865313"/>
            <a:ext cx="7818120" cy="18288"/>
          </a:xfrm>
          <a:custGeom>
            <a:avLst/>
            <a:gdLst>
              <a:gd name="csX0" fmla="*/ 0 w 7818120"/>
              <a:gd name="csY0" fmla="*/ 0 h 18288"/>
              <a:gd name="csX1" fmla="*/ 416966 w 7818120"/>
              <a:gd name="csY1" fmla="*/ 0 h 18288"/>
              <a:gd name="csX2" fmla="*/ 1146658 w 7818120"/>
              <a:gd name="csY2" fmla="*/ 0 h 18288"/>
              <a:gd name="csX3" fmla="*/ 1563624 w 7818120"/>
              <a:gd name="csY3" fmla="*/ 0 h 18288"/>
              <a:gd name="csX4" fmla="*/ 2136953 w 7818120"/>
              <a:gd name="csY4" fmla="*/ 0 h 18288"/>
              <a:gd name="csX5" fmla="*/ 2944825 w 7818120"/>
              <a:gd name="csY5" fmla="*/ 0 h 18288"/>
              <a:gd name="csX6" fmla="*/ 3596335 w 7818120"/>
              <a:gd name="csY6" fmla="*/ 0 h 18288"/>
              <a:gd name="csX7" fmla="*/ 4326026 w 7818120"/>
              <a:gd name="csY7" fmla="*/ 0 h 18288"/>
              <a:gd name="csX8" fmla="*/ 4899355 w 7818120"/>
              <a:gd name="csY8" fmla="*/ 0 h 18288"/>
              <a:gd name="csX9" fmla="*/ 5550865 w 7818120"/>
              <a:gd name="csY9" fmla="*/ 0 h 18288"/>
              <a:gd name="csX10" fmla="*/ 6358738 w 7818120"/>
              <a:gd name="csY10" fmla="*/ 0 h 18288"/>
              <a:gd name="csX11" fmla="*/ 6853885 w 7818120"/>
              <a:gd name="csY11" fmla="*/ 0 h 18288"/>
              <a:gd name="csX12" fmla="*/ 7818120 w 7818120"/>
              <a:gd name="csY12" fmla="*/ 0 h 18288"/>
              <a:gd name="csX13" fmla="*/ 7818120 w 7818120"/>
              <a:gd name="csY13" fmla="*/ 18288 h 18288"/>
              <a:gd name="csX14" fmla="*/ 7244791 w 7818120"/>
              <a:gd name="csY14" fmla="*/ 18288 h 18288"/>
              <a:gd name="csX15" fmla="*/ 6827825 w 7818120"/>
              <a:gd name="csY15" fmla="*/ 18288 h 18288"/>
              <a:gd name="csX16" fmla="*/ 6176315 w 7818120"/>
              <a:gd name="csY16" fmla="*/ 18288 h 18288"/>
              <a:gd name="csX17" fmla="*/ 5681167 w 7818120"/>
              <a:gd name="csY17" fmla="*/ 18288 h 18288"/>
              <a:gd name="csX18" fmla="*/ 5029657 w 7818120"/>
              <a:gd name="csY18" fmla="*/ 18288 h 18288"/>
              <a:gd name="csX19" fmla="*/ 4378147 w 7818120"/>
              <a:gd name="csY19" fmla="*/ 18288 h 18288"/>
              <a:gd name="csX20" fmla="*/ 3726637 w 7818120"/>
              <a:gd name="csY20" fmla="*/ 18288 h 18288"/>
              <a:gd name="csX21" fmla="*/ 3075127 w 7818120"/>
              <a:gd name="csY21" fmla="*/ 18288 h 18288"/>
              <a:gd name="csX22" fmla="*/ 2501798 w 7818120"/>
              <a:gd name="csY22" fmla="*/ 18288 h 18288"/>
              <a:gd name="csX23" fmla="*/ 1772107 w 7818120"/>
              <a:gd name="csY23" fmla="*/ 18288 h 18288"/>
              <a:gd name="csX24" fmla="*/ 1120597 w 7818120"/>
              <a:gd name="csY24" fmla="*/ 18288 h 18288"/>
              <a:gd name="csX25" fmla="*/ 0 w 7818120"/>
              <a:gd name="csY25" fmla="*/ 18288 h 18288"/>
              <a:gd name="csX26" fmla="*/ 0 w 7818120"/>
              <a:gd name="csY2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2">
            <a:extLst>
              <a:ext uri="{FF2B5EF4-FFF2-40B4-BE49-F238E27FC236}">
                <a16:creationId xmlns:a16="http://schemas.microsoft.com/office/drawing/2014/main" id="{7BBDE10F-9A63-834C-6F1F-D8FCA5AB7C15}"/>
              </a:ext>
            </a:extLst>
          </p:cNvPr>
          <p:cNvGraphicFramePr>
            <a:graphicFrameLocks noGrp="1"/>
          </p:cNvGraphicFramePr>
          <p:nvPr>
            <p:ph idx="1"/>
            <p:extLst>
              <p:ext uri="{D42A27DB-BD31-4B8C-83A1-F6EECF244321}">
                <p14:modId xmlns:p14="http://schemas.microsoft.com/office/powerpoint/2010/main" val="1073199838"/>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9616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37DD55-5E9F-F4F0-A69E-F0AAA37B55C5}"/>
              </a:ext>
            </a:extLst>
          </p:cNvPr>
          <p:cNvSpPr>
            <a:spLocks noGrp="1"/>
          </p:cNvSpPr>
          <p:nvPr>
            <p:ph type="title"/>
          </p:nvPr>
        </p:nvSpPr>
        <p:spPr>
          <a:xfrm>
            <a:off x="628650" y="365125"/>
            <a:ext cx="7886700" cy="1325563"/>
          </a:xfrm>
        </p:spPr>
        <p:txBody>
          <a:bodyPr>
            <a:normAutofit/>
          </a:bodyPr>
          <a:lstStyle/>
          <a:p>
            <a:r>
              <a:rPr lang="en-US" sz="4700"/>
              <a:t>It’s Not About Functional Level</a:t>
            </a:r>
          </a:p>
        </p:txBody>
      </p:sp>
      <p:sp>
        <p:nvSpPr>
          <p:cNvPr id="14"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865313"/>
            <a:ext cx="7818120" cy="18288"/>
          </a:xfrm>
          <a:custGeom>
            <a:avLst/>
            <a:gdLst>
              <a:gd name="csX0" fmla="*/ 0 w 7818120"/>
              <a:gd name="csY0" fmla="*/ 0 h 18288"/>
              <a:gd name="csX1" fmla="*/ 416966 w 7818120"/>
              <a:gd name="csY1" fmla="*/ 0 h 18288"/>
              <a:gd name="csX2" fmla="*/ 1146658 w 7818120"/>
              <a:gd name="csY2" fmla="*/ 0 h 18288"/>
              <a:gd name="csX3" fmla="*/ 1563624 w 7818120"/>
              <a:gd name="csY3" fmla="*/ 0 h 18288"/>
              <a:gd name="csX4" fmla="*/ 2136953 w 7818120"/>
              <a:gd name="csY4" fmla="*/ 0 h 18288"/>
              <a:gd name="csX5" fmla="*/ 2944825 w 7818120"/>
              <a:gd name="csY5" fmla="*/ 0 h 18288"/>
              <a:gd name="csX6" fmla="*/ 3596335 w 7818120"/>
              <a:gd name="csY6" fmla="*/ 0 h 18288"/>
              <a:gd name="csX7" fmla="*/ 4326026 w 7818120"/>
              <a:gd name="csY7" fmla="*/ 0 h 18288"/>
              <a:gd name="csX8" fmla="*/ 4899355 w 7818120"/>
              <a:gd name="csY8" fmla="*/ 0 h 18288"/>
              <a:gd name="csX9" fmla="*/ 5550865 w 7818120"/>
              <a:gd name="csY9" fmla="*/ 0 h 18288"/>
              <a:gd name="csX10" fmla="*/ 6358738 w 7818120"/>
              <a:gd name="csY10" fmla="*/ 0 h 18288"/>
              <a:gd name="csX11" fmla="*/ 6853885 w 7818120"/>
              <a:gd name="csY11" fmla="*/ 0 h 18288"/>
              <a:gd name="csX12" fmla="*/ 7818120 w 7818120"/>
              <a:gd name="csY12" fmla="*/ 0 h 18288"/>
              <a:gd name="csX13" fmla="*/ 7818120 w 7818120"/>
              <a:gd name="csY13" fmla="*/ 18288 h 18288"/>
              <a:gd name="csX14" fmla="*/ 7244791 w 7818120"/>
              <a:gd name="csY14" fmla="*/ 18288 h 18288"/>
              <a:gd name="csX15" fmla="*/ 6827825 w 7818120"/>
              <a:gd name="csY15" fmla="*/ 18288 h 18288"/>
              <a:gd name="csX16" fmla="*/ 6176315 w 7818120"/>
              <a:gd name="csY16" fmla="*/ 18288 h 18288"/>
              <a:gd name="csX17" fmla="*/ 5681167 w 7818120"/>
              <a:gd name="csY17" fmla="*/ 18288 h 18288"/>
              <a:gd name="csX18" fmla="*/ 5029657 w 7818120"/>
              <a:gd name="csY18" fmla="*/ 18288 h 18288"/>
              <a:gd name="csX19" fmla="*/ 4378147 w 7818120"/>
              <a:gd name="csY19" fmla="*/ 18288 h 18288"/>
              <a:gd name="csX20" fmla="*/ 3726637 w 7818120"/>
              <a:gd name="csY20" fmla="*/ 18288 h 18288"/>
              <a:gd name="csX21" fmla="*/ 3075127 w 7818120"/>
              <a:gd name="csY21" fmla="*/ 18288 h 18288"/>
              <a:gd name="csX22" fmla="*/ 2501798 w 7818120"/>
              <a:gd name="csY22" fmla="*/ 18288 h 18288"/>
              <a:gd name="csX23" fmla="*/ 1772107 w 7818120"/>
              <a:gd name="csY23" fmla="*/ 18288 h 18288"/>
              <a:gd name="csX24" fmla="*/ 1120597 w 7818120"/>
              <a:gd name="csY24" fmla="*/ 18288 h 18288"/>
              <a:gd name="csX25" fmla="*/ 0 w 7818120"/>
              <a:gd name="csY25" fmla="*/ 18288 h 18288"/>
              <a:gd name="csX26" fmla="*/ 0 w 7818120"/>
              <a:gd name="csY2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2">
            <a:extLst>
              <a:ext uri="{FF2B5EF4-FFF2-40B4-BE49-F238E27FC236}">
                <a16:creationId xmlns:a16="http://schemas.microsoft.com/office/drawing/2014/main" id="{6828347E-D22F-82D5-003E-6C20C9C6C961}"/>
              </a:ext>
            </a:extLst>
          </p:cNvPr>
          <p:cNvGraphicFramePr>
            <a:graphicFrameLocks noGrp="1"/>
          </p:cNvGraphicFramePr>
          <p:nvPr>
            <p:ph idx="1"/>
            <p:extLst>
              <p:ext uri="{D42A27DB-BD31-4B8C-83A1-F6EECF244321}">
                <p14:modId xmlns:p14="http://schemas.microsoft.com/office/powerpoint/2010/main" val="681477633"/>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6969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2AE8-CB10-9052-5FF5-5BA13412BD24}"/>
              </a:ext>
            </a:extLst>
          </p:cNvPr>
          <p:cNvSpPr>
            <a:spLocks noGrp="1"/>
          </p:cNvSpPr>
          <p:nvPr>
            <p:ph type="title"/>
          </p:nvPr>
        </p:nvSpPr>
        <p:spPr/>
        <p:txBody>
          <a:bodyPr/>
          <a:lstStyle/>
          <a:p>
            <a:r>
              <a:rPr lang="en-US" dirty="0"/>
              <a:t>How To Ask (Adapted Language)</a:t>
            </a:r>
          </a:p>
        </p:txBody>
      </p:sp>
      <p:sp>
        <p:nvSpPr>
          <p:cNvPr id="4" name="Content Placeholder 3">
            <a:extLst>
              <a:ext uri="{FF2B5EF4-FFF2-40B4-BE49-F238E27FC236}">
                <a16:creationId xmlns:a16="http://schemas.microsoft.com/office/drawing/2014/main" id="{640CC7A0-77DD-3B9C-5EE7-1C2B36F048B7}"/>
              </a:ext>
            </a:extLst>
          </p:cNvPr>
          <p:cNvSpPr>
            <a:spLocks noGrp="1"/>
          </p:cNvSpPr>
          <p:nvPr>
            <p:ph sz="half" idx="1"/>
          </p:nvPr>
        </p:nvSpPr>
        <p:spPr>
          <a:solidFill>
            <a:schemeClr val="accent3"/>
          </a:solidFill>
        </p:spPr>
        <p:txBody>
          <a:bodyPr>
            <a:normAutofit fontScale="85000" lnSpcReduction="20000"/>
          </a:bodyPr>
          <a:lstStyle/>
          <a:p>
            <a:pPr>
              <a:buNone/>
            </a:pPr>
            <a:r>
              <a:rPr lang="en-US" b="1" dirty="0"/>
              <a:t>Verbal:</a:t>
            </a:r>
            <a:endParaRPr lang="en-US" dirty="0"/>
          </a:p>
          <a:p>
            <a:pPr>
              <a:buFont typeface="Arial" panose="020B0604020202020204" pitchFamily="34" charset="0"/>
              <a:buChar char="•"/>
            </a:pPr>
            <a:r>
              <a:rPr lang="en-US" sz="2600" dirty="0"/>
              <a:t>“Are you thinking about killing yourself?” </a:t>
            </a:r>
          </a:p>
          <a:p>
            <a:pPr>
              <a:buFont typeface="Arial" panose="020B0604020202020204" pitchFamily="34" charset="0"/>
              <a:buChar char="•"/>
            </a:pPr>
            <a:r>
              <a:rPr lang="en-US" sz="2600" dirty="0"/>
              <a:t>“Are you thinking about suicide?” </a:t>
            </a:r>
          </a:p>
          <a:p>
            <a:pPr>
              <a:buNone/>
            </a:pPr>
            <a:endParaRPr lang="en-US" b="1" dirty="0"/>
          </a:p>
          <a:p>
            <a:pPr>
              <a:buNone/>
            </a:pPr>
            <a:r>
              <a:rPr lang="en-US" b="1" dirty="0"/>
              <a:t>Intellectual / Developmental:</a:t>
            </a:r>
            <a:endParaRPr lang="en-US" dirty="0"/>
          </a:p>
          <a:p>
            <a:pPr>
              <a:buFont typeface="Arial" panose="020B0604020202020204" pitchFamily="34" charset="0"/>
              <a:buChar char="•"/>
            </a:pPr>
            <a:r>
              <a:rPr lang="en-US" sz="2600" dirty="0"/>
              <a:t>“Are you thinking about hurting yourself on purpose?” </a:t>
            </a:r>
          </a:p>
          <a:p>
            <a:pPr>
              <a:buFont typeface="Arial" panose="020B0604020202020204" pitchFamily="34" charset="0"/>
              <a:buChar char="•"/>
            </a:pPr>
            <a:r>
              <a:rPr lang="en-US" sz="2600" dirty="0"/>
              <a:t>“Have you thought about trying to die?”</a:t>
            </a:r>
          </a:p>
        </p:txBody>
      </p:sp>
      <p:sp>
        <p:nvSpPr>
          <p:cNvPr id="5" name="Content Placeholder 4">
            <a:extLst>
              <a:ext uri="{FF2B5EF4-FFF2-40B4-BE49-F238E27FC236}">
                <a16:creationId xmlns:a16="http://schemas.microsoft.com/office/drawing/2014/main" id="{70C0E1F3-B88C-F09E-05AF-FFF08523B6A4}"/>
              </a:ext>
            </a:extLst>
          </p:cNvPr>
          <p:cNvSpPr>
            <a:spLocks noGrp="1"/>
          </p:cNvSpPr>
          <p:nvPr>
            <p:ph sz="half" idx="2"/>
          </p:nvPr>
        </p:nvSpPr>
        <p:spPr>
          <a:solidFill>
            <a:schemeClr val="accent1">
              <a:lumMod val="60000"/>
              <a:lumOff val="40000"/>
            </a:schemeClr>
          </a:solidFill>
        </p:spPr>
        <p:txBody>
          <a:bodyPr>
            <a:normAutofit fontScale="85000" lnSpcReduction="20000"/>
          </a:bodyPr>
          <a:lstStyle/>
          <a:p>
            <a:pPr>
              <a:buNone/>
            </a:pPr>
            <a:r>
              <a:rPr lang="en-US" b="1" dirty="0"/>
              <a:t>Autism:</a:t>
            </a:r>
            <a:endParaRPr lang="en-US" dirty="0"/>
          </a:p>
          <a:p>
            <a:pPr>
              <a:buFont typeface="Arial" panose="020B0604020202020204" pitchFamily="34" charset="0"/>
              <a:buChar char="•"/>
            </a:pPr>
            <a:r>
              <a:rPr lang="en-US" sz="2600" dirty="0"/>
              <a:t>Be literal </a:t>
            </a:r>
          </a:p>
          <a:p>
            <a:pPr>
              <a:buFont typeface="Arial" panose="020B0604020202020204" pitchFamily="34" charset="0"/>
              <a:buChar char="•"/>
            </a:pPr>
            <a:r>
              <a:rPr lang="en-US" sz="2600" dirty="0"/>
              <a:t>Avoid metaphors </a:t>
            </a:r>
          </a:p>
          <a:p>
            <a:pPr>
              <a:buNone/>
            </a:pPr>
            <a:endParaRPr lang="en-US" b="1" dirty="0"/>
          </a:p>
          <a:p>
            <a:pPr>
              <a:buNone/>
            </a:pPr>
            <a:r>
              <a:rPr lang="en-US" b="1" dirty="0"/>
              <a:t>Limited verbal:</a:t>
            </a:r>
            <a:endParaRPr lang="en-US" dirty="0"/>
          </a:p>
          <a:p>
            <a:pPr>
              <a:buFont typeface="Arial" panose="020B0604020202020204" pitchFamily="34" charset="0"/>
              <a:buChar char="•"/>
            </a:pPr>
            <a:r>
              <a:rPr lang="en-US" sz="2600" dirty="0"/>
              <a:t>Yes/No </a:t>
            </a:r>
          </a:p>
          <a:p>
            <a:pPr>
              <a:buFont typeface="Arial" panose="020B0604020202020204" pitchFamily="34" charset="0"/>
              <a:buChar char="•"/>
            </a:pPr>
            <a:r>
              <a:rPr lang="en-US" sz="2600" dirty="0"/>
              <a:t>AAC / visual supports</a:t>
            </a:r>
          </a:p>
          <a:p>
            <a:pPr>
              <a:buNone/>
            </a:pPr>
            <a:endParaRPr lang="en-US" b="1" dirty="0"/>
          </a:p>
          <a:p>
            <a:pPr>
              <a:buNone/>
            </a:pPr>
            <a:r>
              <a:rPr lang="en-US" b="1" dirty="0"/>
              <a:t>Burden:</a:t>
            </a:r>
            <a:endParaRPr lang="en-US" dirty="0"/>
          </a:p>
          <a:p>
            <a:pPr>
              <a:buFont typeface="Arial" panose="020B0604020202020204" pitchFamily="34" charset="0"/>
              <a:buChar char="•"/>
            </a:pPr>
            <a:r>
              <a:rPr lang="en-US" sz="2600" dirty="0"/>
              <a:t>“Sometimes when people feel like a burden, they think about suicide—has that happened for you?”</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723462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2418316-0125-15B5-3B8E-B56A0F16E467}"/>
              </a:ext>
            </a:extLst>
          </p:cNvPr>
          <p:cNvSpPr>
            <a:spLocks noGrp="1"/>
          </p:cNvSpPr>
          <p:nvPr>
            <p:ph type="title"/>
          </p:nvPr>
        </p:nvSpPr>
        <p:spPr>
          <a:xfrm>
            <a:off x="515125" y="1153572"/>
            <a:ext cx="2400300" cy="4461163"/>
          </a:xfrm>
        </p:spPr>
        <p:txBody>
          <a:bodyPr>
            <a:normAutofit/>
          </a:bodyPr>
          <a:lstStyle/>
          <a:p>
            <a:r>
              <a:rPr lang="en-US">
                <a:solidFill>
                  <a:srgbClr val="FFFFFF"/>
                </a:solidFill>
              </a:rPr>
              <a:t>If They Say Yes</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654C9870-5879-721A-9A3E-EA25D5998787}"/>
              </a:ext>
            </a:extLst>
          </p:cNvPr>
          <p:cNvSpPr>
            <a:spLocks noGrp="1"/>
          </p:cNvSpPr>
          <p:nvPr>
            <p:ph idx="1"/>
          </p:nvPr>
        </p:nvSpPr>
        <p:spPr>
          <a:xfrm>
            <a:off x="3335481" y="591344"/>
            <a:ext cx="5179868" cy="5585619"/>
          </a:xfrm>
        </p:spPr>
        <p:txBody>
          <a:bodyPr anchor="ctr">
            <a:normAutofit/>
          </a:bodyPr>
          <a:lstStyle/>
          <a:p>
            <a:pPr>
              <a:lnSpc>
                <a:spcPct val="90000"/>
              </a:lnSpc>
              <a:buFont typeface="+mj-lt"/>
              <a:buAutoNum type="arabicPeriod"/>
            </a:pPr>
            <a:r>
              <a:rPr lang="en-US" sz="3000"/>
              <a:t>Stay calm </a:t>
            </a:r>
          </a:p>
          <a:p>
            <a:pPr>
              <a:lnSpc>
                <a:spcPct val="90000"/>
              </a:lnSpc>
              <a:buFont typeface="+mj-lt"/>
              <a:buAutoNum type="arabicPeriod"/>
            </a:pPr>
            <a:r>
              <a:rPr lang="en-US" sz="3000"/>
              <a:t>Thank them for telling you </a:t>
            </a:r>
          </a:p>
          <a:p>
            <a:pPr>
              <a:lnSpc>
                <a:spcPct val="90000"/>
              </a:lnSpc>
              <a:buFont typeface="+mj-lt"/>
              <a:buAutoNum type="arabicPeriod"/>
            </a:pPr>
            <a:r>
              <a:rPr lang="en-US" sz="3000"/>
              <a:t>Do not leave them alone (if immediate concern) </a:t>
            </a:r>
          </a:p>
          <a:p>
            <a:pPr>
              <a:lnSpc>
                <a:spcPct val="90000"/>
              </a:lnSpc>
              <a:buFont typeface="+mj-lt"/>
              <a:buAutoNum type="arabicPeriod"/>
            </a:pPr>
            <a:r>
              <a:rPr lang="en-US" sz="3000"/>
              <a:t>Follow school protocol </a:t>
            </a:r>
          </a:p>
          <a:p>
            <a:pPr>
              <a:lnSpc>
                <a:spcPct val="90000"/>
              </a:lnSpc>
              <a:buFont typeface="+mj-lt"/>
              <a:buAutoNum type="arabicPeriod"/>
            </a:pPr>
            <a:r>
              <a:rPr lang="en-US" sz="3000"/>
              <a:t>Contact support team </a:t>
            </a:r>
          </a:p>
          <a:p>
            <a:pPr>
              <a:lnSpc>
                <a:spcPct val="90000"/>
              </a:lnSpc>
              <a:buFont typeface="+mj-lt"/>
              <a:buAutoNum type="arabicPeriod"/>
            </a:pPr>
            <a:r>
              <a:rPr lang="en-US" sz="3000"/>
              <a:t>Document </a:t>
            </a:r>
          </a:p>
          <a:p>
            <a:pPr>
              <a:lnSpc>
                <a:spcPct val="90000"/>
              </a:lnSpc>
              <a:buFont typeface="+mj-lt"/>
              <a:buAutoNum type="arabicPeriod"/>
            </a:pPr>
            <a:r>
              <a:rPr lang="en-US" sz="3000"/>
              <a:t>Use supervision </a:t>
            </a:r>
          </a:p>
          <a:p>
            <a:pPr>
              <a:lnSpc>
                <a:spcPct val="90000"/>
              </a:lnSpc>
              <a:buNone/>
            </a:pPr>
            <a:endParaRPr lang="en-US" sz="3000"/>
          </a:p>
          <a:p>
            <a:pPr>
              <a:lnSpc>
                <a:spcPct val="90000"/>
              </a:lnSpc>
              <a:buNone/>
            </a:pPr>
            <a:r>
              <a:rPr lang="en-US" sz="3000" b="1"/>
              <a:t>You are a connector—not the sole responder.</a:t>
            </a:r>
          </a:p>
          <a:p>
            <a:pPr>
              <a:lnSpc>
                <a:spcPct val="90000"/>
              </a:lnSpc>
            </a:pPr>
            <a:endParaRPr lang="en-US" sz="3000"/>
          </a:p>
        </p:txBody>
      </p:sp>
    </p:spTree>
    <p:extLst>
      <p:ext uri="{BB962C8B-B14F-4D97-AF65-F5344CB8AC3E}">
        <p14:creationId xmlns:p14="http://schemas.microsoft.com/office/powerpoint/2010/main" val="794944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5F9D96-D39F-BFFF-E723-D0F83E9EB539}"/>
              </a:ext>
            </a:extLst>
          </p:cNvPr>
          <p:cNvSpPr>
            <a:spLocks noGrp="1"/>
          </p:cNvSpPr>
          <p:nvPr>
            <p:ph type="title"/>
          </p:nvPr>
        </p:nvSpPr>
        <p:spPr>
          <a:xfrm>
            <a:off x="963930" y="705549"/>
            <a:ext cx="6056111" cy="987474"/>
          </a:xfrm>
        </p:spPr>
        <p:txBody>
          <a:bodyPr anchor="ctr">
            <a:normAutofit fontScale="90000"/>
          </a:bodyPr>
          <a:lstStyle/>
          <a:p>
            <a:r>
              <a:rPr lang="en-US" sz="6300" dirty="0"/>
              <a:t>When to Escalate</a:t>
            </a:r>
          </a:p>
        </p:txBody>
      </p:sp>
      <p:sp>
        <p:nvSpPr>
          <p:cNvPr id="3" name="Content Placeholder 2">
            <a:extLst>
              <a:ext uri="{FF2B5EF4-FFF2-40B4-BE49-F238E27FC236}">
                <a16:creationId xmlns:a16="http://schemas.microsoft.com/office/drawing/2014/main" id="{9ECADB8D-CC17-CA08-2C63-91FCF5572359}"/>
              </a:ext>
            </a:extLst>
          </p:cNvPr>
          <p:cNvSpPr>
            <a:spLocks noGrp="1"/>
          </p:cNvSpPr>
          <p:nvPr>
            <p:ph idx="1"/>
          </p:nvPr>
        </p:nvSpPr>
        <p:spPr>
          <a:xfrm>
            <a:off x="963930" y="1775296"/>
            <a:ext cx="6056111" cy="4899823"/>
          </a:xfrm>
        </p:spPr>
        <p:txBody>
          <a:bodyPr anchor="t">
            <a:normAutofit fontScale="92500" lnSpcReduction="10000"/>
          </a:bodyPr>
          <a:lstStyle/>
          <a:p>
            <a:pPr>
              <a:buNone/>
            </a:pPr>
            <a:r>
              <a:rPr lang="en-US" sz="2400" dirty="0"/>
              <a:t>Escalate immediately if a student reports or shows:</a:t>
            </a:r>
          </a:p>
          <a:p>
            <a:pPr>
              <a:buFont typeface="Arial" panose="020B0604020202020204" pitchFamily="34" charset="0"/>
              <a:buChar char="•"/>
            </a:pPr>
            <a:r>
              <a:rPr lang="en-US" sz="2400" dirty="0"/>
              <a:t>Plan- → “I know how I would do it”</a:t>
            </a:r>
          </a:p>
          <a:p>
            <a:pPr>
              <a:buFont typeface="Arial" panose="020B0604020202020204" pitchFamily="34" charset="0"/>
              <a:buChar char="•"/>
            </a:pPr>
            <a:r>
              <a:rPr lang="en-US" sz="2400" dirty="0"/>
              <a:t>Intent → “I want to die” or “I’m going to do it”</a:t>
            </a:r>
          </a:p>
          <a:p>
            <a:pPr>
              <a:buFont typeface="Arial" panose="020B0604020202020204" pitchFamily="34" charset="0"/>
              <a:buChar char="•"/>
            </a:pPr>
            <a:r>
              <a:rPr lang="en-US" sz="2400" dirty="0"/>
              <a:t>Access to means - → Pills, weapons, or other method available</a:t>
            </a:r>
          </a:p>
          <a:p>
            <a:pPr>
              <a:buFont typeface="Arial" panose="020B0604020202020204" pitchFamily="34" charset="0"/>
              <a:buChar char="•"/>
            </a:pPr>
            <a:r>
              <a:rPr lang="en-US" sz="2400" dirty="0"/>
              <a:t>Timeline → “Soon,” “today,” or a specific time</a:t>
            </a:r>
          </a:p>
          <a:p>
            <a:pPr>
              <a:buFont typeface="Arial" panose="020B0604020202020204" pitchFamily="34" charset="0"/>
              <a:buChar char="•"/>
            </a:pPr>
            <a:r>
              <a:rPr lang="en-US" sz="2400" dirty="0"/>
              <a:t>Prior attempts → Especially recent or increasing in severity</a:t>
            </a:r>
          </a:p>
          <a:p>
            <a:pPr>
              <a:buFont typeface="Arial" panose="020B0604020202020204" pitchFamily="34" charset="0"/>
              <a:buChar char="•"/>
            </a:pPr>
            <a:r>
              <a:rPr lang="en-US" sz="2400" dirty="0"/>
              <a:t>Sudden calm after distress → May indicate a decision has been made</a:t>
            </a:r>
          </a:p>
          <a:p>
            <a:pPr marL="0" indent="0">
              <a:buNone/>
            </a:pPr>
            <a:endParaRPr lang="en-US" sz="2400" dirty="0"/>
          </a:p>
          <a:p>
            <a:pPr algn="ctr">
              <a:buNone/>
            </a:pPr>
            <a:r>
              <a:rPr lang="en-US" sz="2400" dirty="0"/>
              <a:t>➡️ Do not leave the student alone—follow your school’s crisis protocol immediately</a:t>
            </a:r>
          </a:p>
          <a:p>
            <a:endParaRPr lang="en-US" sz="2100" dirty="0"/>
          </a:p>
        </p:txBody>
      </p:sp>
    </p:spTree>
    <p:extLst>
      <p:ext uri="{BB962C8B-B14F-4D97-AF65-F5344CB8AC3E}">
        <p14:creationId xmlns:p14="http://schemas.microsoft.com/office/powerpoint/2010/main" val="3803918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6AB6E-300A-EC7C-77AE-3EDD6309C97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B83FABC-D64D-9A03-D7A1-562D399345F1}"/>
              </a:ext>
            </a:extLst>
          </p:cNvPr>
          <p:cNvSpPr>
            <a:spLocks noGrp="1"/>
          </p:cNvSpPr>
          <p:nvPr>
            <p:ph type="title"/>
          </p:nvPr>
        </p:nvSpPr>
        <p:spPr>
          <a:xfrm>
            <a:off x="417634" y="2660955"/>
            <a:ext cx="2690447" cy="1011757"/>
          </a:xfrm>
        </p:spPr>
        <p:txBody>
          <a:bodyPr/>
          <a:lstStyle/>
          <a:p>
            <a:r>
              <a:rPr lang="en-US"/>
              <a:t>ND THRIVES Focus Area</a:t>
            </a:r>
          </a:p>
        </p:txBody>
      </p:sp>
      <p:pic>
        <p:nvPicPr>
          <p:cNvPr id="2" name="Picture 1" descr="A map of state with green and blue areas&#10;&#10;AI-generated content may be incorrect.">
            <a:extLst>
              <a:ext uri="{FF2B5EF4-FFF2-40B4-BE49-F238E27FC236}">
                <a16:creationId xmlns:a16="http://schemas.microsoft.com/office/drawing/2014/main" id="{FC80E0B5-1544-E9E6-A238-15A7FDD4E978}"/>
              </a:ext>
            </a:extLst>
          </p:cNvPr>
          <p:cNvPicPr>
            <a:picLocks noChangeAspect="1"/>
          </p:cNvPicPr>
          <p:nvPr/>
        </p:nvPicPr>
        <p:blipFill>
          <a:blip r:embed="rId2"/>
          <a:stretch>
            <a:fillRect/>
          </a:stretch>
        </p:blipFill>
        <p:spPr>
          <a:xfrm>
            <a:off x="3491238" y="858821"/>
            <a:ext cx="5502601" cy="4612818"/>
          </a:xfrm>
          <a:prstGeom prst="rect">
            <a:avLst/>
          </a:prstGeom>
        </p:spPr>
      </p:pic>
    </p:spTree>
    <p:extLst>
      <p:ext uri="{BB962C8B-B14F-4D97-AF65-F5344CB8AC3E}">
        <p14:creationId xmlns:p14="http://schemas.microsoft.com/office/powerpoint/2010/main" val="976892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6147C-5DF7-5438-B9CF-B939B573C71C}"/>
              </a:ext>
            </a:extLst>
          </p:cNvPr>
          <p:cNvSpPr>
            <a:spLocks noGrp="1"/>
          </p:cNvSpPr>
          <p:nvPr>
            <p:ph type="title"/>
          </p:nvPr>
        </p:nvSpPr>
        <p:spPr/>
        <p:txBody>
          <a:bodyPr>
            <a:normAutofit fontScale="90000"/>
          </a:bodyPr>
          <a:lstStyle/>
          <a:p>
            <a:r>
              <a:rPr lang="en-US" b="1"/>
              <a:t>Responding to Risk: </a:t>
            </a:r>
            <a:br>
              <a:rPr lang="en-US" b="1"/>
            </a:br>
            <a:r>
              <a:rPr lang="en-US" b="1"/>
              <a:t>Your Role as an Educator</a:t>
            </a:r>
            <a:endParaRPr lang="en-US" b="1" dirty="0"/>
          </a:p>
        </p:txBody>
      </p:sp>
      <p:sp>
        <p:nvSpPr>
          <p:cNvPr id="3" name="Content Placeholder 2">
            <a:extLst>
              <a:ext uri="{FF2B5EF4-FFF2-40B4-BE49-F238E27FC236}">
                <a16:creationId xmlns:a16="http://schemas.microsoft.com/office/drawing/2014/main" id="{A35C50EC-5509-6892-AAF4-07EB55998D43}"/>
              </a:ext>
            </a:extLst>
          </p:cNvPr>
          <p:cNvSpPr>
            <a:spLocks noGrp="1"/>
          </p:cNvSpPr>
          <p:nvPr>
            <p:ph idx="1"/>
          </p:nvPr>
        </p:nvSpPr>
        <p:spPr>
          <a:xfrm>
            <a:off x="457200" y="1600200"/>
            <a:ext cx="8488680" cy="5257800"/>
          </a:xfrm>
        </p:spPr>
        <p:txBody>
          <a:bodyPr>
            <a:normAutofit lnSpcReduction="10000"/>
          </a:bodyPr>
          <a:lstStyle/>
          <a:p>
            <a:pPr marL="0" indent="0" algn="ctr">
              <a:buNone/>
            </a:pPr>
            <a:r>
              <a:rPr lang="en-US" sz="2000"/>
              <a:t>You don’t need to diagnose — just connect and communicate.</a:t>
            </a:r>
          </a:p>
          <a:p>
            <a:pPr marL="0" indent="0">
              <a:buNone/>
            </a:pPr>
            <a:r>
              <a:rPr lang="en-US" sz="2000"/>
              <a:t>✅ Notice</a:t>
            </a:r>
          </a:p>
          <a:p>
            <a:r>
              <a:rPr lang="en-US" sz="2000"/>
              <a:t>Pay attention to changes from a student’s baseline</a:t>
            </a:r>
          </a:p>
          <a:p>
            <a:r>
              <a:rPr lang="en-US" sz="2000"/>
              <a:t>Trust your instincts — if something feels “off,” pause and look closer</a:t>
            </a:r>
          </a:p>
          <a:p>
            <a:r>
              <a:rPr lang="en-US" sz="2000"/>
              <a:t>Behaviors that look like refusal, withdrawal, or escalation may signal distress</a:t>
            </a:r>
          </a:p>
          <a:p>
            <a:pPr marL="0" indent="0" algn="ctr">
              <a:buNone/>
            </a:pPr>
            <a:r>
              <a:rPr lang="en-US" sz="2000" i="1">
                <a:solidFill>
                  <a:srgbClr val="7030A0"/>
                </a:solidFill>
                <a:highlight>
                  <a:srgbClr val="FFFF00"/>
                </a:highlight>
              </a:rPr>
              <a:t>Behavior is communication.” Your awareness can open the door to safety</a:t>
            </a:r>
            <a:r>
              <a:rPr lang="en-US" sz="2000" i="1">
                <a:solidFill>
                  <a:srgbClr val="7030A0"/>
                </a:solidFill>
              </a:rPr>
              <a:t>.</a:t>
            </a:r>
          </a:p>
          <a:p>
            <a:pPr marL="0" indent="0" algn="ctr">
              <a:buNone/>
            </a:pPr>
            <a:endParaRPr lang="en-US" sz="2000" i="1">
              <a:solidFill>
                <a:srgbClr val="7030A0"/>
              </a:solidFill>
            </a:endParaRPr>
          </a:p>
          <a:p>
            <a:pPr marL="0" indent="0">
              <a:buNone/>
            </a:pPr>
            <a:r>
              <a:rPr lang="en-US" sz="2000"/>
              <a:t>❤️ Connect</a:t>
            </a:r>
          </a:p>
          <a:p>
            <a:r>
              <a:rPr lang="en-US" sz="2000"/>
              <a:t>Approach with warmth, curiosity, and no judgment</a:t>
            </a:r>
          </a:p>
          <a:p>
            <a:r>
              <a:rPr lang="en-US" sz="2000"/>
              <a:t>Use simple, supportive questions:</a:t>
            </a:r>
          </a:p>
          <a:p>
            <a:pPr lvl="1"/>
            <a:r>
              <a:rPr lang="en-US" sz="1600"/>
              <a:t>“I’ve noticed you seem different lately — how are you feeling?”</a:t>
            </a:r>
          </a:p>
          <a:p>
            <a:pPr lvl="1"/>
            <a:r>
              <a:rPr lang="en-US" sz="1600"/>
              <a:t>“Is there anything that’s been hard for you?”</a:t>
            </a:r>
          </a:p>
          <a:p>
            <a:pPr marL="0" indent="0" algn="ctr">
              <a:buNone/>
            </a:pPr>
            <a:r>
              <a:rPr lang="en-US" sz="2000" i="1">
                <a:solidFill>
                  <a:srgbClr val="7030A0"/>
                </a:solidFill>
              </a:rPr>
              <a:t>Offer calm presence; students often respond to tone more than words</a:t>
            </a:r>
          </a:p>
          <a:p>
            <a:pPr marL="0" indent="0">
              <a:buNone/>
            </a:pPr>
            <a:endParaRPr lang="en-US" sz="2000" b="1"/>
          </a:p>
          <a:p>
            <a:pPr marL="0" indent="0">
              <a:buNone/>
            </a:pPr>
            <a:r>
              <a:rPr lang="en-US" sz="2000" b="1"/>
              <a:t>If you are concerned about suicide, ask directly using clear, simple language.</a:t>
            </a:r>
            <a:endParaRPr lang="en-US" sz="2000" i="1" dirty="0">
              <a:solidFill>
                <a:srgbClr val="7030A0"/>
              </a:solidFill>
            </a:endParaRPr>
          </a:p>
        </p:txBody>
      </p:sp>
    </p:spTree>
    <p:extLst>
      <p:ext uri="{BB962C8B-B14F-4D97-AF65-F5344CB8AC3E}">
        <p14:creationId xmlns:p14="http://schemas.microsoft.com/office/powerpoint/2010/main" val="2626340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lor Cover">
            <a:extLst>
              <a:ext uri="{FF2B5EF4-FFF2-40B4-BE49-F238E27FC236}">
                <a16:creationId xmlns:a16="http://schemas.microsoft.com/office/drawing/2014/main" id="{009115B9-5BFD-478D-9C87-29ADB3AF1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8D57F946-2E03-4DE1-91F8-25BEDC663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2"/>
            <a:ext cx="2601175" cy="6858000"/>
            <a:chOff x="651279" y="598259"/>
            <a:chExt cx="10889442" cy="5680742"/>
          </a:xfrm>
        </p:grpSpPr>
        <p:sp>
          <p:nvSpPr>
            <p:cNvPr id="13" name="Color">
              <a:extLst>
                <a:ext uri="{FF2B5EF4-FFF2-40B4-BE49-F238E27FC236}">
                  <a16:creationId xmlns:a16="http://schemas.microsoft.com/office/drawing/2014/main" id="{1598881B-E007-4AAF-BA50-0AD618219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87A6DD9E-16A5-46AE-A522-D46D6BEDF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26598CAC-33FD-4D89-BF57-BE2D3FEF681B}"/>
              </a:ext>
            </a:extLst>
          </p:cNvPr>
          <p:cNvSpPr>
            <a:spLocks noGrp="1"/>
          </p:cNvSpPr>
          <p:nvPr>
            <p:ph type="title"/>
          </p:nvPr>
        </p:nvSpPr>
        <p:spPr>
          <a:xfrm rot="16200000">
            <a:off x="-994410" y="1947672"/>
            <a:ext cx="4471416" cy="2788920"/>
          </a:xfrm>
        </p:spPr>
        <p:txBody>
          <a:bodyPr anchor="ctr">
            <a:normAutofit/>
          </a:bodyPr>
          <a:lstStyle/>
          <a:p>
            <a:pPr algn="l"/>
            <a:r>
              <a:rPr lang="en-US" sz="4200">
                <a:solidFill>
                  <a:schemeClr val="bg1"/>
                </a:solidFill>
              </a:rPr>
              <a:t>Responding to Risk</a:t>
            </a:r>
          </a:p>
        </p:txBody>
      </p:sp>
      <p:sp>
        <p:nvSpPr>
          <p:cNvPr id="3" name="Content Placeholder 2">
            <a:extLst>
              <a:ext uri="{FF2B5EF4-FFF2-40B4-BE49-F238E27FC236}">
                <a16:creationId xmlns:a16="http://schemas.microsoft.com/office/drawing/2014/main" id="{D8A64CD0-0DC8-425D-8B5F-BE03ED08C67F}"/>
              </a:ext>
            </a:extLst>
          </p:cNvPr>
          <p:cNvSpPr>
            <a:spLocks noGrp="1"/>
          </p:cNvSpPr>
          <p:nvPr>
            <p:ph idx="1"/>
          </p:nvPr>
        </p:nvSpPr>
        <p:spPr>
          <a:xfrm>
            <a:off x="2755482" y="0"/>
            <a:ext cx="6129438" cy="6857998"/>
          </a:xfrm>
        </p:spPr>
        <p:txBody>
          <a:bodyPr anchor="ctr">
            <a:normAutofit/>
          </a:bodyPr>
          <a:lstStyle/>
          <a:p>
            <a:pPr marL="0" indent="0">
              <a:buNone/>
            </a:pPr>
            <a:r>
              <a:rPr lang="en-US" sz="2000" dirty="0">
                <a:solidFill>
                  <a:schemeClr val="tx2"/>
                </a:solidFill>
              </a:rPr>
              <a:t>📎 Refer</a:t>
            </a:r>
          </a:p>
          <a:p>
            <a:r>
              <a:rPr lang="en-US" sz="2000" dirty="0">
                <a:solidFill>
                  <a:schemeClr val="tx2"/>
                </a:solidFill>
              </a:rPr>
              <a:t>Follow your school or district’s crisis protocol</a:t>
            </a:r>
          </a:p>
          <a:p>
            <a:r>
              <a:rPr lang="en-US" sz="2000" dirty="0">
                <a:solidFill>
                  <a:schemeClr val="tx2"/>
                </a:solidFill>
              </a:rPr>
              <a:t>Notify the counselor, school mental health team, or administrator</a:t>
            </a:r>
          </a:p>
          <a:p>
            <a:r>
              <a:rPr lang="en-US" sz="2000" dirty="0">
                <a:solidFill>
                  <a:schemeClr val="tx2"/>
                </a:solidFill>
              </a:rPr>
              <a:t>Do not leave the student alone if there is immediate concern</a:t>
            </a:r>
          </a:p>
          <a:p>
            <a:r>
              <a:rPr lang="en-US" sz="2000" dirty="0">
                <a:solidFill>
                  <a:schemeClr val="tx2"/>
                </a:solidFill>
              </a:rPr>
              <a:t>Document concerns as required</a:t>
            </a:r>
          </a:p>
          <a:p>
            <a:endParaRPr lang="en-US" sz="2000" dirty="0">
              <a:solidFill>
                <a:schemeClr val="tx2"/>
              </a:solidFill>
            </a:endParaRPr>
          </a:p>
          <a:p>
            <a:pPr marL="0" indent="0">
              <a:buNone/>
            </a:pPr>
            <a:r>
              <a:rPr lang="en-US" sz="2000" i="1" dirty="0">
                <a:solidFill>
                  <a:schemeClr val="tx2"/>
                </a:solidFill>
              </a:rPr>
              <a:t>Your job is to connect them to support, not carry it alone.</a:t>
            </a:r>
          </a:p>
          <a:p>
            <a:pPr marL="0" indent="0">
              <a:buNone/>
            </a:pPr>
            <a:endParaRPr lang="en-US" sz="2000" i="1" dirty="0">
              <a:solidFill>
                <a:schemeClr val="tx2"/>
              </a:solidFill>
            </a:endParaRPr>
          </a:p>
          <a:p>
            <a:pPr marL="0" indent="0">
              <a:buNone/>
            </a:pPr>
            <a:r>
              <a:rPr lang="en-US" sz="2000" dirty="0">
                <a:solidFill>
                  <a:schemeClr val="tx2"/>
                </a:solidFill>
              </a:rPr>
              <a:t>🤝 Support</a:t>
            </a:r>
          </a:p>
          <a:p>
            <a:r>
              <a:rPr lang="en-US" sz="2000" dirty="0">
                <a:solidFill>
                  <a:schemeClr val="tx2"/>
                </a:solidFill>
              </a:rPr>
              <a:t>Maintain connection after referral — even small check-ins matter</a:t>
            </a:r>
          </a:p>
          <a:p>
            <a:r>
              <a:rPr lang="en-US" sz="2000" dirty="0">
                <a:solidFill>
                  <a:schemeClr val="tx2"/>
                </a:solidFill>
              </a:rPr>
              <a:t>Reinforce belonging: “I’m glad you’re here. You belong with us.”</a:t>
            </a:r>
          </a:p>
          <a:p>
            <a:r>
              <a:rPr lang="en-US" sz="2000" dirty="0">
                <a:solidFill>
                  <a:schemeClr val="tx2"/>
                </a:solidFill>
              </a:rPr>
              <a:t>Celebrate strengths and coping skills</a:t>
            </a:r>
          </a:p>
          <a:p>
            <a:pPr marL="0" indent="0">
              <a:buNone/>
            </a:pPr>
            <a:r>
              <a:rPr lang="en-US" sz="2000" i="1" dirty="0">
                <a:solidFill>
                  <a:schemeClr val="tx2"/>
                </a:solidFill>
              </a:rPr>
              <a:t>Follow-through communicates care, stability, and safety.</a:t>
            </a:r>
          </a:p>
        </p:txBody>
      </p:sp>
    </p:spTree>
    <p:extLst>
      <p:ext uri="{BB962C8B-B14F-4D97-AF65-F5344CB8AC3E}">
        <p14:creationId xmlns:p14="http://schemas.microsoft.com/office/powerpoint/2010/main" val="4086192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3A1178F-FAE4-B20E-FD6A-AB5410336FA5}"/>
              </a:ext>
            </a:extLst>
          </p:cNvPr>
          <p:cNvSpPr>
            <a:spLocks noGrp="1"/>
          </p:cNvSpPr>
          <p:nvPr>
            <p:ph type="title"/>
          </p:nvPr>
        </p:nvSpPr>
        <p:spPr>
          <a:xfrm>
            <a:off x="191730" y="82909"/>
            <a:ext cx="8672052" cy="772498"/>
          </a:xfrm>
          <a:solidFill>
            <a:schemeClr val="accent2"/>
          </a:solidFill>
        </p:spPr>
        <p:txBody>
          <a:bodyPr>
            <a:normAutofit/>
          </a:bodyPr>
          <a:lstStyle/>
          <a:p>
            <a:r>
              <a:rPr lang="en-US" dirty="0">
                <a:solidFill>
                  <a:schemeClr val="bg1"/>
                </a:solidFill>
              </a:rPr>
              <a:t>What Protects</a:t>
            </a:r>
          </a:p>
        </p:txBody>
      </p:sp>
      <p:graphicFrame>
        <p:nvGraphicFramePr>
          <p:cNvPr id="9" name="Table 8">
            <a:extLst>
              <a:ext uri="{FF2B5EF4-FFF2-40B4-BE49-F238E27FC236}">
                <a16:creationId xmlns:a16="http://schemas.microsoft.com/office/drawing/2014/main" id="{BA7AF4D0-FFC8-BDA5-047B-27B3DB7D7973}"/>
              </a:ext>
            </a:extLst>
          </p:cNvPr>
          <p:cNvGraphicFramePr>
            <a:graphicFrameLocks noGrp="1"/>
          </p:cNvGraphicFramePr>
          <p:nvPr>
            <p:extLst>
              <p:ext uri="{D42A27DB-BD31-4B8C-83A1-F6EECF244321}">
                <p14:modId xmlns:p14="http://schemas.microsoft.com/office/powerpoint/2010/main" val="1951074216"/>
              </p:ext>
            </p:extLst>
          </p:nvPr>
        </p:nvGraphicFramePr>
        <p:xfrm>
          <a:off x="191730" y="855407"/>
          <a:ext cx="8672052" cy="5882591"/>
        </p:xfrm>
        <a:graphic>
          <a:graphicData uri="http://schemas.openxmlformats.org/drawingml/2006/table">
            <a:tbl>
              <a:tblPr firstRow="1" bandRow="1">
                <a:tableStyleId>{5940675A-B579-460E-94D1-54222C63F5DA}</a:tableStyleId>
              </a:tblPr>
              <a:tblGrid>
                <a:gridCol w="4055805">
                  <a:extLst>
                    <a:ext uri="{9D8B030D-6E8A-4147-A177-3AD203B41FA5}">
                      <a16:colId xmlns:a16="http://schemas.microsoft.com/office/drawing/2014/main" val="3832633006"/>
                    </a:ext>
                  </a:extLst>
                </a:gridCol>
                <a:gridCol w="4616247">
                  <a:extLst>
                    <a:ext uri="{9D8B030D-6E8A-4147-A177-3AD203B41FA5}">
                      <a16:colId xmlns:a16="http://schemas.microsoft.com/office/drawing/2014/main" val="2805365294"/>
                    </a:ext>
                  </a:extLst>
                </a:gridCol>
              </a:tblGrid>
              <a:tr h="2842555">
                <a:tc>
                  <a:txBody>
                    <a:bodyPr/>
                    <a:lstStyle/>
                    <a:p>
                      <a:r>
                        <a:rPr lang="en-US" sz="1800" dirty="0"/>
                        <a:t>💖 </a:t>
                      </a:r>
                      <a:r>
                        <a:rPr lang="en-US" sz="1800" b="1" dirty="0"/>
                        <a:t>Connection &amp; Belonging</a:t>
                      </a:r>
                    </a:p>
                    <a:p>
                      <a:pPr marL="285750" indent="-285750">
                        <a:buFont typeface="Arial" panose="020B0604020202020204" pitchFamily="34" charset="0"/>
                        <a:buChar char="•"/>
                      </a:pPr>
                      <a:r>
                        <a:rPr lang="en-US" sz="1800" b="0" dirty="0"/>
                        <a:t>Positive peer and educator relationships</a:t>
                      </a:r>
                    </a:p>
                    <a:p>
                      <a:pPr marL="285750" indent="-285750">
                        <a:buFont typeface="Arial" panose="020B0604020202020204" pitchFamily="34" charset="0"/>
                        <a:buChar char="•"/>
                      </a:pPr>
                      <a:r>
                        <a:rPr lang="en-US" sz="1800" b="0" dirty="0"/>
                        <a:t>Feeling included and valued in the classroom community</a:t>
                      </a:r>
                    </a:p>
                    <a:p>
                      <a:pPr marL="285750" indent="-285750">
                        <a:buFont typeface="Arial" panose="020B0604020202020204" pitchFamily="34" charset="0"/>
                        <a:buChar char="•"/>
                      </a:pPr>
                      <a:r>
                        <a:rPr lang="en-US" sz="1800" b="0" dirty="0"/>
                        <a:t>Supportive family or caregiver engagement</a:t>
                      </a:r>
                    </a:p>
                    <a:p>
                      <a:pPr marL="0" indent="0">
                        <a:buFont typeface="Arial" panose="020B0604020202020204" pitchFamily="34" charset="0"/>
                        <a:buNone/>
                      </a:pPr>
                      <a:endParaRPr lang="en-US" sz="1800" b="0" dirty="0"/>
                    </a:p>
                    <a:p>
                      <a:pPr marL="0" indent="0">
                        <a:buFont typeface="Arial" panose="020B0604020202020204" pitchFamily="34" charset="0"/>
                        <a:buNone/>
                      </a:pPr>
                      <a:r>
                        <a:rPr lang="en-US" sz="1600" b="0" dirty="0"/>
                        <a:t>Belonging is the foundation of safety — when students feel seen, heard, and valued, they are more likely to reach out for help.</a:t>
                      </a:r>
                    </a:p>
                  </a:txBody>
                  <a:tcPr/>
                </a:tc>
                <a:tc>
                  <a:txBody>
                    <a:bodyPr/>
                    <a:lstStyle/>
                    <a:p>
                      <a:r>
                        <a:rPr lang="en-US" sz="1800" dirty="0"/>
                        <a:t>🌱 </a:t>
                      </a:r>
                      <a:r>
                        <a:rPr lang="en-US" sz="1800" b="1" dirty="0"/>
                        <a:t>Cultural &amp; Community Strengths</a:t>
                      </a:r>
                    </a:p>
                    <a:p>
                      <a:pPr marL="285750" indent="-285750">
                        <a:buFont typeface="Arial" panose="020B0604020202020204" pitchFamily="34" charset="0"/>
                        <a:buChar char="•"/>
                      </a:pPr>
                      <a:r>
                        <a:rPr lang="en-US" sz="1800" dirty="0"/>
                        <a:t>Participation in cultural or spiritual practices</a:t>
                      </a:r>
                    </a:p>
                    <a:p>
                      <a:pPr marL="285750" indent="-285750">
                        <a:buFont typeface="Arial" panose="020B0604020202020204" pitchFamily="34" charset="0"/>
                        <a:buChar char="•"/>
                      </a:pPr>
                      <a:r>
                        <a:rPr lang="en-US" sz="1800" dirty="0"/>
                        <a:t>Access to Elders, mentors, or supportive community programs</a:t>
                      </a:r>
                    </a:p>
                    <a:p>
                      <a:pPr marL="285750" indent="-285750">
                        <a:buFont typeface="Arial" panose="020B0604020202020204" pitchFamily="34" charset="0"/>
                        <a:buChar char="•"/>
                      </a:pPr>
                      <a:r>
                        <a:rPr lang="en-US" sz="1800" dirty="0"/>
                        <a:t>Opportunities to contribute and lead within their community using their strength.</a:t>
                      </a:r>
                    </a:p>
                    <a:p>
                      <a:pPr marL="0" indent="0">
                        <a:buFont typeface="Arial" panose="020B0604020202020204" pitchFamily="34" charset="0"/>
                        <a:buNone/>
                      </a:pPr>
                      <a:endParaRPr lang="en-US" dirty="0"/>
                    </a:p>
                    <a:p>
                      <a:pPr marL="0" indent="0">
                        <a:buFont typeface="Arial" panose="020B0604020202020204" pitchFamily="34" charset="0"/>
                        <a:buNone/>
                      </a:pPr>
                      <a:r>
                        <a:rPr lang="en-US" sz="1600" dirty="0"/>
                        <a:t>Affirming cultural identity fosters pride, belonging, and purpose — all powerful protectors against suicide risk.</a:t>
                      </a:r>
                    </a:p>
                  </a:txBody>
                  <a:tcPr/>
                </a:tc>
                <a:extLst>
                  <a:ext uri="{0D108BD9-81ED-4DB2-BD59-A6C34878D82A}">
                    <a16:rowId xmlns:a16="http://schemas.microsoft.com/office/drawing/2014/main" val="3911188168"/>
                  </a:ext>
                </a:extLst>
              </a:tr>
              <a:tr h="2865071">
                <a:tc>
                  <a:txBody>
                    <a:bodyPr/>
                    <a:lstStyle/>
                    <a:p>
                      <a:r>
                        <a:rPr lang="en-US" sz="1800"/>
                        <a:t>🧠 </a:t>
                      </a:r>
                      <a:r>
                        <a:rPr lang="en-US" sz="1800" b="1"/>
                        <a:t>Coping &amp; Problem-Solving Skills</a:t>
                      </a:r>
                    </a:p>
                    <a:p>
                      <a:pPr marL="285750" indent="-285750">
                        <a:buFont typeface="Arial" panose="020B0604020202020204" pitchFamily="34" charset="0"/>
                        <a:buChar char="•"/>
                      </a:pPr>
                      <a:r>
                        <a:rPr lang="en-US" sz="1800"/>
                        <a:t>Explicitly teaching emotional regulation and coping strategies</a:t>
                      </a:r>
                    </a:p>
                    <a:p>
                      <a:pPr marL="285750" indent="-285750">
                        <a:buFont typeface="Arial" panose="020B0604020202020204" pitchFamily="34" charset="0"/>
                        <a:buChar char="•"/>
                      </a:pPr>
                      <a:r>
                        <a:rPr lang="en-US" sz="1800"/>
                        <a:t>Encouraging self-advocacy and use of communication supports</a:t>
                      </a:r>
                    </a:p>
                    <a:p>
                      <a:pPr marL="0" indent="0">
                        <a:buFont typeface="Arial" panose="020B0604020202020204" pitchFamily="34" charset="0"/>
                        <a:buNone/>
                      </a:pPr>
                      <a:endParaRPr lang="en-US" sz="1800"/>
                    </a:p>
                    <a:p>
                      <a:pPr marL="0" indent="0">
                        <a:buFont typeface="Arial" panose="020B0604020202020204" pitchFamily="34" charset="0"/>
                        <a:buNone/>
                      </a:pPr>
                      <a:r>
                        <a:rPr lang="en-US" sz="1600"/>
                        <a:t>When students learn to express feelings, solve problems, and ask for help, they build confidence and resilience that protect against crisis.</a:t>
                      </a:r>
                      <a:endParaRPr lang="en-US" sz="1600" dirty="0"/>
                    </a:p>
                  </a:txBody>
                  <a:tcPr/>
                </a:tc>
                <a:tc>
                  <a:txBody>
                    <a:bodyPr/>
                    <a:lstStyle/>
                    <a:p>
                      <a:r>
                        <a:rPr lang="en-US" sz="1800" dirty="0"/>
                        <a:t>💪 </a:t>
                      </a:r>
                      <a:r>
                        <a:rPr lang="en-US" sz="1800" b="1" dirty="0"/>
                        <a:t>Consistent Support Systems</a:t>
                      </a:r>
                      <a:endParaRPr lang="en-US" sz="1800" dirty="0"/>
                    </a:p>
                    <a:p>
                      <a:pPr marL="285750" indent="-285750">
                        <a:buFont typeface="Arial" panose="020B0604020202020204" pitchFamily="34" charset="0"/>
                        <a:buChar char="•"/>
                      </a:pPr>
                      <a:r>
                        <a:rPr lang="en-US" sz="1800" dirty="0"/>
                        <a:t>Predictable routines and trusted adults</a:t>
                      </a:r>
                    </a:p>
                    <a:p>
                      <a:pPr marL="285750" indent="-285750">
                        <a:buFont typeface="Arial" panose="020B0604020202020204" pitchFamily="34" charset="0"/>
                        <a:buChar char="•"/>
                      </a:pPr>
                      <a:r>
                        <a:rPr lang="en-US" sz="1800" dirty="0"/>
                        <a:t>Early intervention and accessible school-based services</a:t>
                      </a:r>
                    </a:p>
                    <a:p>
                      <a:pPr marL="285750" indent="-285750">
                        <a:buFont typeface="Arial" panose="020B0604020202020204" pitchFamily="34" charset="0"/>
                        <a:buChar char="•"/>
                      </a:pPr>
                      <a:r>
                        <a:rPr lang="en-US" sz="1800" dirty="0"/>
                        <a:t>Collaboration among trusted adults and professionals, counselors, and families</a:t>
                      </a:r>
                    </a:p>
                    <a:p>
                      <a:pPr marL="0" indent="0">
                        <a:buFont typeface="Arial" panose="020B0604020202020204" pitchFamily="34" charset="0"/>
                        <a:buNone/>
                      </a:pPr>
                      <a:endParaRPr lang="en-US" dirty="0"/>
                    </a:p>
                    <a:p>
                      <a:pPr marL="0" indent="0">
                        <a:buFont typeface="Arial" panose="020B0604020202020204" pitchFamily="34" charset="0"/>
                        <a:buNone/>
                      </a:pPr>
                      <a:r>
                        <a:rPr lang="en-US" sz="1600" dirty="0"/>
                        <a:t>When students know who is in their circle of care and what to expect, they feel safer, more connected, and more capable of reaching out for help.</a:t>
                      </a:r>
                    </a:p>
                  </a:txBody>
                  <a:tcPr/>
                </a:tc>
                <a:extLst>
                  <a:ext uri="{0D108BD9-81ED-4DB2-BD59-A6C34878D82A}">
                    <a16:rowId xmlns:a16="http://schemas.microsoft.com/office/drawing/2014/main" val="814156471"/>
                  </a:ext>
                </a:extLst>
              </a:tr>
            </a:tbl>
          </a:graphicData>
        </a:graphic>
      </p:graphicFrame>
    </p:spTree>
    <p:extLst>
      <p:ext uri="{BB962C8B-B14F-4D97-AF65-F5344CB8AC3E}">
        <p14:creationId xmlns:p14="http://schemas.microsoft.com/office/powerpoint/2010/main" val="3481908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1DB82B-0FBC-8B41-F981-B797F5955A6C}"/>
              </a:ext>
            </a:extLst>
          </p:cNvPr>
          <p:cNvSpPr>
            <a:spLocks noGrp="1"/>
          </p:cNvSpPr>
          <p:nvPr>
            <p:ph type="title"/>
          </p:nvPr>
        </p:nvSpPr>
        <p:spPr/>
        <p:txBody>
          <a:bodyPr>
            <a:normAutofit fontScale="90000"/>
          </a:bodyPr>
          <a:lstStyle/>
          <a:p>
            <a:r>
              <a:rPr lang="en-US" dirty="0"/>
              <a:t>How You Build </a:t>
            </a:r>
            <a:br>
              <a:rPr lang="en-US" dirty="0"/>
            </a:br>
            <a:r>
              <a:rPr lang="en-US" dirty="0"/>
              <a:t>Protective Environments</a:t>
            </a:r>
          </a:p>
        </p:txBody>
      </p:sp>
      <p:graphicFrame>
        <p:nvGraphicFramePr>
          <p:cNvPr id="6" name="Content Placeholder 3">
            <a:extLst>
              <a:ext uri="{FF2B5EF4-FFF2-40B4-BE49-F238E27FC236}">
                <a16:creationId xmlns:a16="http://schemas.microsoft.com/office/drawing/2014/main" id="{6F395135-AA9D-68AE-3C4E-5E628B1C70FB}"/>
              </a:ext>
            </a:extLst>
          </p:cNvPr>
          <p:cNvGraphicFramePr>
            <a:graphicFrameLocks noGrp="1"/>
          </p:cNvGraphicFramePr>
          <p:nvPr>
            <p:ph idx="1"/>
          </p:nvPr>
        </p:nvGraphicFramePr>
        <p:xfrm>
          <a:off x="457200" y="1600200"/>
          <a:ext cx="8519160" cy="4983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6703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5BA9C0-5D99-B649-901E-B101EF3F34D1}"/>
              </a:ext>
            </a:extLst>
          </p:cNvPr>
          <p:cNvSpPr>
            <a:spLocks noGrp="1"/>
          </p:cNvSpPr>
          <p:nvPr>
            <p:ph type="title"/>
          </p:nvPr>
        </p:nvSpPr>
        <p:spPr>
          <a:xfrm>
            <a:off x="515125" y="1153572"/>
            <a:ext cx="2400300" cy="4461163"/>
          </a:xfrm>
        </p:spPr>
        <p:txBody>
          <a:bodyPr>
            <a:normAutofit/>
          </a:bodyPr>
          <a:lstStyle/>
          <a:p>
            <a:r>
              <a:rPr lang="en-US" sz="4100">
                <a:solidFill>
                  <a:srgbClr val="FFFFFF"/>
                </a:solidFill>
              </a:rPr>
              <a:t>Case Reflection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06988FF-AFD1-7F0B-76F5-E715555F41A2}"/>
              </a:ext>
            </a:extLst>
          </p:cNvPr>
          <p:cNvSpPr>
            <a:spLocks noGrp="1"/>
          </p:cNvSpPr>
          <p:nvPr>
            <p:ph idx="1"/>
          </p:nvPr>
        </p:nvSpPr>
        <p:spPr>
          <a:xfrm>
            <a:off x="3335481" y="591344"/>
            <a:ext cx="5179868" cy="5585619"/>
          </a:xfrm>
        </p:spPr>
        <p:txBody>
          <a:bodyPr anchor="ctr">
            <a:normAutofit/>
          </a:bodyPr>
          <a:lstStyle/>
          <a:p>
            <a:r>
              <a:rPr lang="en-US" b="1" dirty="0"/>
              <a:t>Scenario:</a:t>
            </a:r>
            <a:br>
              <a:rPr lang="en-US" dirty="0"/>
            </a:br>
            <a:r>
              <a:rPr lang="en-US" dirty="0"/>
              <a:t>A 5th-grade student with autism begins refusing to use their communication device and isolates at recess.</a:t>
            </a:r>
          </a:p>
        </p:txBody>
      </p:sp>
    </p:spTree>
    <p:extLst>
      <p:ext uri="{BB962C8B-B14F-4D97-AF65-F5344CB8AC3E}">
        <p14:creationId xmlns:p14="http://schemas.microsoft.com/office/powerpoint/2010/main" val="2308646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 name="Title 1">
            <a:extLst>
              <a:ext uri="{FF2B5EF4-FFF2-40B4-BE49-F238E27FC236}">
                <a16:creationId xmlns:a16="http://schemas.microsoft.com/office/drawing/2014/main" id="{1EABC3F7-9791-9BB0-2D45-B173A15F27CF}"/>
              </a:ext>
            </a:extLst>
          </p:cNvPr>
          <p:cNvSpPr>
            <a:spLocks noGrp="1"/>
          </p:cNvSpPr>
          <p:nvPr>
            <p:ph type="title"/>
          </p:nvPr>
        </p:nvSpPr>
        <p:spPr>
          <a:xfrm>
            <a:off x="603504" y="457200"/>
            <a:ext cx="7934706" cy="1188720"/>
          </a:xfrm>
        </p:spPr>
        <p:txBody>
          <a:bodyPr>
            <a:normAutofit/>
          </a:bodyPr>
          <a:lstStyle/>
          <a:p>
            <a:r>
              <a:rPr kumimoji="0" lang="en-US" sz="3500" b="1" i="0" u="none" strike="noStrike" kern="1200" cap="none" spc="0" normalizeH="0" baseline="0" noProof="0" dirty="0">
                <a:ln>
                  <a:noFill/>
                </a:ln>
                <a:solidFill>
                  <a:schemeClr val="tx2"/>
                </a:solidFill>
                <a:effectLst/>
                <a:uLnTx/>
                <a:uFillTx/>
                <a:latin typeface="Calibri"/>
                <a:ea typeface="+mn-ea"/>
                <a:cs typeface="+mn-cs"/>
              </a:rPr>
              <a:t>Referral and Support Pathways</a:t>
            </a:r>
            <a:endParaRPr lang="en-US" sz="3500" dirty="0">
              <a:solidFill>
                <a:schemeClr val="tx2"/>
              </a:solidFill>
            </a:endParaRPr>
          </a:p>
        </p:txBody>
      </p:sp>
      <p:grpSp>
        <p:nvGrpSpPr>
          <p:cNvPr id="13" name="Group 12">
            <a:extLst>
              <a:ext uri="{FF2B5EF4-FFF2-40B4-BE49-F238E27FC236}">
                <a16:creationId xmlns:a16="http://schemas.microsoft.com/office/drawing/2014/main" id="{76566969-F813-4CC5-B3E9-363D85B55C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660949" y="-5116"/>
            <a:ext cx="2488985" cy="2490264"/>
            <a:chOff x="-305" y="-1"/>
            <a:chExt cx="3832880" cy="2876136"/>
          </a:xfrm>
        </p:grpSpPr>
        <p:sp>
          <p:nvSpPr>
            <p:cNvPr id="14" name="Freeform: Shape 13">
              <a:extLst>
                <a:ext uri="{FF2B5EF4-FFF2-40B4-BE49-F238E27FC236}">
                  <a16:creationId xmlns:a16="http://schemas.microsoft.com/office/drawing/2014/main" id="{AF8CF66C-45E2-456B-92B0-9E97A331D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65D590E-D70D-4D25-B853-D5208F2AA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6231501E-3F84-4705-A001-13995FA68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52617E4-47FD-4C38-8F70-93BF9B125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0217D733-97B6-4C43-AF0C-5E3CB0EA13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07887"/>
            <a:ext cx="1954321" cy="2252847"/>
            <a:chOff x="-305" y="-4155"/>
            <a:chExt cx="2514948" cy="2174333"/>
          </a:xfrm>
        </p:grpSpPr>
        <p:sp>
          <p:nvSpPr>
            <p:cNvPr id="20" name="Freeform: Shape 19">
              <a:extLst>
                <a:ext uri="{FF2B5EF4-FFF2-40B4-BE49-F238E27FC236}">
                  <a16:creationId xmlns:a16="http://schemas.microsoft.com/office/drawing/2014/main" id="{FD288266-7E76-4D4A-BAAC-E233FA013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697F88A-8624-4BA2-AF06-E6C3A52F0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8CA77163-C052-481C-9DCF-68C23ACAB3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dirty="0"/>
            </a:p>
          </p:txBody>
        </p:sp>
        <p:sp>
          <p:nvSpPr>
            <p:cNvPr id="23" name="Freeform: Shape 22">
              <a:extLst>
                <a:ext uri="{FF2B5EF4-FFF2-40B4-BE49-F238E27FC236}">
                  <a16:creationId xmlns:a16="http://schemas.microsoft.com/office/drawing/2014/main" id="{02B425B5-0A0E-4B85-B718-E5DA73431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5" name="Content Placeholder 2">
            <a:extLst>
              <a:ext uri="{FF2B5EF4-FFF2-40B4-BE49-F238E27FC236}">
                <a16:creationId xmlns:a16="http://schemas.microsoft.com/office/drawing/2014/main" id="{9EDB3939-BD8D-D299-FE66-4D2BD8E7B49B}"/>
              </a:ext>
            </a:extLst>
          </p:cNvPr>
          <p:cNvGraphicFramePr>
            <a:graphicFrameLocks noGrp="1"/>
          </p:cNvGraphicFramePr>
          <p:nvPr>
            <p:ph idx="1"/>
            <p:extLst>
              <p:ext uri="{D42A27DB-BD31-4B8C-83A1-F6EECF244321}">
                <p14:modId xmlns:p14="http://schemas.microsoft.com/office/powerpoint/2010/main" val="2660673498"/>
              </p:ext>
            </p:extLst>
          </p:nvPr>
        </p:nvGraphicFramePr>
        <p:xfrm>
          <a:off x="486224" y="1110255"/>
          <a:ext cx="8657303" cy="3650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F773C7D7-C5A1-6EC1-DB4B-7651BCBFC0E5}"/>
              </a:ext>
            </a:extLst>
          </p:cNvPr>
          <p:cNvSpPr txBox="1"/>
          <p:nvPr/>
        </p:nvSpPr>
        <p:spPr>
          <a:xfrm>
            <a:off x="714233" y="4777433"/>
            <a:ext cx="8201283" cy="954107"/>
          </a:xfrm>
          <a:prstGeom prst="rect">
            <a:avLst/>
          </a:prstGeom>
          <a:noFill/>
        </p:spPr>
        <p:txBody>
          <a:bodyPr wrap="square" rtlCol="0">
            <a:spAutoFit/>
          </a:bodyPr>
          <a:lstStyle/>
          <a:p>
            <a:r>
              <a:rPr lang="en-US" sz="2800" b="1" dirty="0"/>
              <a:t>This is where your responsibility transitions—you are not carrying this alone.</a:t>
            </a:r>
          </a:p>
        </p:txBody>
      </p:sp>
    </p:spTree>
    <p:extLst>
      <p:ext uri="{BB962C8B-B14F-4D97-AF65-F5344CB8AC3E}">
        <p14:creationId xmlns:p14="http://schemas.microsoft.com/office/powerpoint/2010/main" val="3049933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852F1E-3C1C-4540-D95A-AC60064CA431}"/>
              </a:ext>
            </a:extLst>
          </p:cNvPr>
          <p:cNvSpPr>
            <a:spLocks noGrp="1"/>
          </p:cNvSpPr>
          <p:nvPr>
            <p:ph type="title"/>
          </p:nvPr>
        </p:nvSpPr>
        <p:spPr/>
        <p:txBody>
          <a:bodyPr/>
          <a:lstStyle/>
          <a:p>
            <a:r>
              <a:rPr lang="en-US"/>
              <a:t>Crisis Support</a:t>
            </a:r>
            <a:endParaRPr lang="en-US" dirty="0"/>
          </a:p>
        </p:txBody>
      </p:sp>
      <p:graphicFrame>
        <p:nvGraphicFramePr>
          <p:cNvPr id="7" name="TextBox 2">
            <a:extLst>
              <a:ext uri="{FF2B5EF4-FFF2-40B4-BE49-F238E27FC236}">
                <a16:creationId xmlns:a16="http://schemas.microsoft.com/office/drawing/2014/main" id="{17F4C14C-112C-5080-4111-450F2760D6AC}"/>
              </a:ext>
            </a:extLst>
          </p:cNvPr>
          <p:cNvGraphicFramePr/>
          <p:nvPr/>
        </p:nvGraphicFramePr>
        <p:xfrm>
          <a:off x="685800" y="1600200"/>
          <a:ext cx="7794523" cy="3898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05186E-0B1D-AC2F-8551-67A6427FC040}"/>
              </a:ext>
            </a:extLst>
          </p:cNvPr>
          <p:cNvSpPr>
            <a:spLocks noGrp="1"/>
          </p:cNvSpPr>
          <p:nvPr>
            <p:ph type="title"/>
          </p:nvPr>
        </p:nvSpPr>
        <p:spPr>
          <a:xfrm>
            <a:off x="783771" y="1336329"/>
            <a:ext cx="2919549" cy="4382588"/>
          </a:xfrm>
        </p:spPr>
        <p:txBody>
          <a:bodyPr anchor="ctr">
            <a:normAutofit/>
          </a:bodyPr>
          <a:lstStyle/>
          <a:p>
            <a:r>
              <a:rPr lang="en-US" sz="4700" b="1" dirty="0"/>
              <a:t>Key Takeaways</a:t>
            </a:r>
            <a:endParaRPr lang="en-US" sz="4700" dirty="0"/>
          </a:p>
        </p:txBody>
      </p:sp>
      <p:grpSp>
        <p:nvGrpSpPr>
          <p:cNvPr id="18" name="Group 17">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3163461"/>
            <a:ext cx="548639"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982976"/>
            <a:ext cx="4507025"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BA0F114-5429-5D38-CC18-554576A023ED}"/>
              </a:ext>
            </a:extLst>
          </p:cNvPr>
          <p:cNvSpPr>
            <a:spLocks noGrp="1"/>
          </p:cNvSpPr>
          <p:nvPr>
            <p:ph idx="1"/>
          </p:nvPr>
        </p:nvSpPr>
        <p:spPr>
          <a:xfrm>
            <a:off x="4572000" y="1336329"/>
            <a:ext cx="3945636" cy="4382588"/>
          </a:xfrm>
        </p:spPr>
        <p:txBody>
          <a:bodyPr anchor="ctr">
            <a:normAutofit/>
          </a:bodyPr>
          <a:lstStyle/>
          <a:p>
            <a:pPr marL="0" indent="0">
              <a:buNone/>
            </a:pPr>
            <a:r>
              <a:rPr lang="en-US" sz="2800" dirty="0"/>
              <a:t>✅ Risk looks different — learn each student’s baseline.</a:t>
            </a:r>
            <a:br>
              <a:rPr lang="en-US" sz="2800" dirty="0"/>
            </a:br>
            <a:r>
              <a:rPr lang="en-US" sz="2800" dirty="0"/>
              <a:t>✅ Strengths matter — relationships protect.</a:t>
            </a:r>
            <a:br>
              <a:rPr lang="en-US" sz="2800" dirty="0"/>
            </a:br>
            <a:r>
              <a:rPr lang="en-US" sz="2800" dirty="0"/>
              <a:t>✅ You are a connector, not a clinician.</a:t>
            </a:r>
            <a:br>
              <a:rPr lang="en-US" sz="2800" dirty="0"/>
            </a:br>
            <a:r>
              <a:rPr lang="en-US" sz="2800" dirty="0"/>
              <a:t>✅ Always take concerns seriously and refer.</a:t>
            </a:r>
          </a:p>
          <a:p>
            <a:endParaRPr lang="en-US" sz="1700" dirty="0"/>
          </a:p>
        </p:txBody>
      </p:sp>
      <p:sp>
        <p:nvSpPr>
          <p:cNvPr id="4" name="TextBox 3">
            <a:extLst>
              <a:ext uri="{FF2B5EF4-FFF2-40B4-BE49-F238E27FC236}">
                <a16:creationId xmlns:a16="http://schemas.microsoft.com/office/drawing/2014/main" id="{4D6B37BD-D9B1-AD62-A0F2-E39F883AF34F}"/>
              </a:ext>
            </a:extLst>
          </p:cNvPr>
          <p:cNvSpPr txBox="1"/>
          <p:nvPr/>
        </p:nvSpPr>
        <p:spPr>
          <a:xfrm>
            <a:off x="146889" y="5625967"/>
            <a:ext cx="8477602" cy="461665"/>
          </a:xfrm>
          <a:prstGeom prst="rect">
            <a:avLst/>
          </a:prstGeom>
          <a:noFill/>
        </p:spPr>
        <p:txBody>
          <a:bodyPr wrap="square" rtlCol="0">
            <a:spAutoFit/>
          </a:bodyPr>
          <a:lstStyle/>
          <a:p>
            <a:r>
              <a:rPr lang="en-US" sz="2400" b="1" dirty="0"/>
              <a:t>➡️ </a:t>
            </a:r>
            <a:r>
              <a:rPr lang="en-US" sz="2400" b="1" i="1" dirty="0"/>
              <a:t>What you notice and how you respond can change outcomes</a:t>
            </a:r>
            <a:endParaRPr lang="en-US" sz="2400" b="1" dirty="0"/>
          </a:p>
        </p:txBody>
      </p:sp>
    </p:spTree>
    <p:extLst>
      <p:ext uri="{BB962C8B-B14F-4D97-AF65-F5344CB8AC3E}">
        <p14:creationId xmlns:p14="http://schemas.microsoft.com/office/powerpoint/2010/main" val="3751033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F3B818-9263-CA12-4787-65CCF1234917}"/>
              </a:ext>
            </a:extLst>
          </p:cNvPr>
          <p:cNvSpPr>
            <a:spLocks noGrp="1"/>
          </p:cNvSpPr>
          <p:nvPr>
            <p:ph type="title"/>
          </p:nvPr>
        </p:nvSpPr>
        <p:spPr/>
        <p:txBody>
          <a:bodyPr/>
          <a:lstStyle/>
          <a:p>
            <a:r>
              <a:rPr lang="en-US" dirty="0"/>
              <a:t>Disclaimer &amp; Funding</a:t>
            </a:r>
          </a:p>
        </p:txBody>
      </p:sp>
      <p:sp>
        <p:nvSpPr>
          <p:cNvPr id="3" name="TextBox 2">
            <a:extLst>
              <a:ext uri="{FF2B5EF4-FFF2-40B4-BE49-F238E27FC236}">
                <a16:creationId xmlns:a16="http://schemas.microsoft.com/office/drawing/2014/main" id="{99EDDE14-8929-F900-D2AB-36D2A34BC33C}"/>
              </a:ext>
            </a:extLst>
          </p:cNvPr>
          <p:cNvSpPr txBox="1"/>
          <p:nvPr/>
        </p:nvSpPr>
        <p:spPr>
          <a:xfrm>
            <a:off x="815686" y="1478443"/>
            <a:ext cx="7699664" cy="4401205"/>
          </a:xfrm>
          <a:prstGeom prst="rect">
            <a:avLst/>
          </a:prstGeom>
          <a:noFill/>
        </p:spPr>
        <p:txBody>
          <a:bodyPr wrap="square">
            <a:spAutoFit/>
          </a:bodyPr>
          <a:lstStyle/>
          <a:p>
            <a:pPr defTabSz="685800"/>
            <a:r>
              <a:rPr lang="en-US" sz="2000" dirty="0">
                <a:solidFill>
                  <a:prstClr val="black"/>
                </a:solidFill>
                <a:latin typeface="Aptos" panose="020B0004020202020204"/>
              </a:rPr>
              <a:t>This presentation was developed under the ND THRIVES Garrett Lee Smith (GLS) grant, supported by the Substance Abuse and Mental Health Services Administration (SAMHSA), U.S. Department of Health and Human Services (HHS), Grant No. SM-22-003.</a:t>
            </a:r>
          </a:p>
          <a:p>
            <a:pPr defTabSz="685800"/>
            <a:endParaRPr lang="en-US" sz="2000" dirty="0">
              <a:solidFill>
                <a:prstClr val="black"/>
              </a:solidFill>
              <a:latin typeface="Aptos" panose="020B0004020202020204"/>
            </a:endParaRPr>
          </a:p>
          <a:p>
            <a:pPr defTabSz="685800"/>
            <a:r>
              <a:rPr lang="en-US" sz="2000" dirty="0">
                <a:solidFill>
                  <a:prstClr val="black"/>
                </a:solidFill>
                <a:latin typeface="Aptos" panose="020B0004020202020204"/>
              </a:rPr>
              <a:t>The views expressed are those of the presenter and do not necessarily reflect the official policies or positions of SAMHSA or HHS. No official endorsement by SAMHSA or HHS is intended or implied.</a:t>
            </a:r>
          </a:p>
          <a:p>
            <a:pPr defTabSz="685800"/>
            <a:endParaRPr lang="en-US" sz="2000" dirty="0">
              <a:solidFill>
                <a:prstClr val="black"/>
              </a:solidFill>
              <a:latin typeface="Aptos" panose="020B0004020202020204"/>
            </a:endParaRPr>
          </a:p>
          <a:p>
            <a:pPr defTabSz="685800"/>
            <a:r>
              <a:rPr lang="en-US" sz="2000" dirty="0">
                <a:solidFill>
                  <a:prstClr val="black"/>
                </a:solidFill>
                <a:latin typeface="Aptos" panose="020B0004020202020204"/>
              </a:rPr>
              <a:t>Materials are in the public domain unless otherwise noted and may be reproduced with appropriate citation. Distribution for a fee requires written permission from ND THRIVES. For additional information, contact lavonne.fox@und.edu</a:t>
            </a:r>
          </a:p>
        </p:txBody>
      </p:sp>
    </p:spTree>
    <p:extLst>
      <p:ext uri="{BB962C8B-B14F-4D97-AF65-F5344CB8AC3E}">
        <p14:creationId xmlns:p14="http://schemas.microsoft.com/office/powerpoint/2010/main" val="311573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292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mnt/data/NDTHRIVES_Superintendents/slide-8.png"/>
          <p:cNvPicPr>
            <a:picLocks noChangeAspect="1"/>
          </p:cNvPicPr>
          <p:nvPr/>
        </p:nvPicPr>
        <p:blipFill>
          <a:blip r:embed="rId3"/>
          <a:stretch>
            <a:fillRect/>
          </a:stretch>
        </p:blipFill>
        <p:spPr>
          <a:xfrm>
            <a:off x="1" y="857250"/>
            <a:ext cx="9143771" cy="51435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B53D8445-0F35-24D9-A1E2-5D3F68C8915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2CEC71E-013B-F773-E498-8F3715384B98}"/>
              </a:ext>
            </a:extLst>
          </p:cNvPr>
          <p:cNvSpPr>
            <a:spLocks noGrp="1"/>
          </p:cNvSpPr>
          <p:nvPr>
            <p:ph type="ctrTitle"/>
          </p:nvPr>
        </p:nvSpPr>
        <p:spPr/>
        <p:txBody>
          <a:bodyPr/>
          <a:lstStyle/>
          <a:p>
            <a:r>
              <a:rPr lang="en-US" dirty="0"/>
              <a:t>Thank You </a:t>
            </a:r>
          </a:p>
        </p:txBody>
      </p:sp>
    </p:spTree>
    <p:extLst>
      <p:ext uri="{BB962C8B-B14F-4D97-AF65-F5344CB8AC3E}">
        <p14:creationId xmlns:p14="http://schemas.microsoft.com/office/powerpoint/2010/main" val="1282309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0E7374-D6E3-FD91-9132-F9DC4EC2CE46}"/>
              </a:ext>
            </a:extLst>
          </p:cNvPr>
          <p:cNvSpPr>
            <a:spLocks noGrp="1"/>
          </p:cNvSpPr>
          <p:nvPr>
            <p:ph type="title"/>
          </p:nvPr>
        </p:nvSpPr>
        <p:spPr>
          <a:xfrm>
            <a:off x="439858" y="1683756"/>
            <a:ext cx="2336449" cy="2396359"/>
          </a:xfrm>
        </p:spPr>
        <p:txBody>
          <a:bodyPr anchor="b">
            <a:normAutofit/>
          </a:bodyPr>
          <a:lstStyle/>
          <a:p>
            <a:pPr algn="r"/>
            <a:r>
              <a:rPr lang="en-US" sz="3500" dirty="0">
                <a:solidFill>
                  <a:srgbClr val="FFFFFF"/>
                </a:solidFill>
              </a:rPr>
              <a:t>Learning Objectives</a:t>
            </a:r>
          </a:p>
        </p:txBody>
      </p:sp>
      <p:graphicFrame>
        <p:nvGraphicFramePr>
          <p:cNvPr id="5" name="Content Placeholder 2">
            <a:extLst>
              <a:ext uri="{FF2B5EF4-FFF2-40B4-BE49-F238E27FC236}">
                <a16:creationId xmlns:a16="http://schemas.microsoft.com/office/drawing/2014/main" id="{54277975-D6E5-D1E0-66BA-A1DE3FBFE143}"/>
              </a:ext>
            </a:extLst>
          </p:cNvPr>
          <p:cNvGraphicFramePr>
            <a:graphicFrameLocks noGrp="1"/>
          </p:cNvGraphicFramePr>
          <p:nvPr>
            <p:ph idx="1"/>
            <p:extLst>
              <p:ext uri="{D42A27DB-BD31-4B8C-83A1-F6EECF244321}">
                <p14:modId xmlns:p14="http://schemas.microsoft.com/office/powerpoint/2010/main" val="389346619"/>
              </p:ext>
            </p:extLst>
          </p:nvPr>
        </p:nvGraphicFramePr>
        <p:xfrm>
          <a:off x="3678789" y="280219"/>
          <a:ext cx="5000124" cy="5924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7509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2C50D8-7686-CBB1-D56E-7FD330249896}"/>
              </a:ext>
            </a:extLst>
          </p:cNvPr>
          <p:cNvSpPr>
            <a:spLocks noGrp="1"/>
          </p:cNvSpPr>
          <p:nvPr>
            <p:ph type="title"/>
          </p:nvPr>
        </p:nvSpPr>
        <p:spPr>
          <a:xfrm>
            <a:off x="5648707" y="365125"/>
            <a:ext cx="2866642" cy="1899912"/>
          </a:xfrm>
        </p:spPr>
        <p:txBody>
          <a:bodyPr vert="horz" lIns="91440" tIns="45720" rIns="91440" bIns="45720" rtlCol="0" anchor="ctr">
            <a:normAutofit/>
          </a:bodyPr>
          <a:lstStyle/>
          <a:p>
            <a:pPr algn="l" defTabSz="914400">
              <a:lnSpc>
                <a:spcPct val="90000"/>
              </a:lnSpc>
            </a:pPr>
            <a:r>
              <a:rPr lang="en-US" sz="3500" dirty="0"/>
              <a:t>Why this Training Matters</a:t>
            </a:r>
          </a:p>
        </p:txBody>
      </p:sp>
      <p:pic>
        <p:nvPicPr>
          <p:cNvPr id="4" name="Content Placeholder 3">
            <a:extLst>
              <a:ext uri="{FF2B5EF4-FFF2-40B4-BE49-F238E27FC236}">
                <a16:creationId xmlns:a16="http://schemas.microsoft.com/office/drawing/2014/main" id="{194CBCB3-B586-6834-EA9C-109EB7E0EAB6}"/>
              </a:ext>
            </a:extLst>
          </p:cNvPr>
          <p:cNvPicPr>
            <a:picLocks noGrp="1" noChangeAspect="1"/>
          </p:cNvPicPr>
          <p:nvPr>
            <p:ph idx="1"/>
          </p:nvPr>
        </p:nvPicPr>
        <p:blipFill>
          <a:blip r:embed="rId3"/>
          <a:srcRect l="25304" r="23302" b="-1"/>
          <a:stretch>
            <a:fillRect/>
          </a:stretch>
        </p:blipFill>
        <p:spPr>
          <a:xfrm>
            <a:off x="20" y="10"/>
            <a:ext cx="5202273" cy="6857990"/>
          </a:xfrm>
          <a:prstGeom prst="rect">
            <a:avLst/>
          </a:prstGeom>
        </p:spPr>
      </p:pic>
      <p:sp>
        <p:nvSpPr>
          <p:cNvPr id="6" name="TextBox 5">
            <a:extLst>
              <a:ext uri="{FF2B5EF4-FFF2-40B4-BE49-F238E27FC236}">
                <a16:creationId xmlns:a16="http://schemas.microsoft.com/office/drawing/2014/main" id="{C051467E-E60E-CD2A-F6AE-5C6C24A6CD91}"/>
              </a:ext>
            </a:extLst>
          </p:cNvPr>
          <p:cNvSpPr txBox="1"/>
          <p:nvPr/>
        </p:nvSpPr>
        <p:spPr>
          <a:xfrm>
            <a:off x="5648706" y="2434201"/>
            <a:ext cx="3347809" cy="3742762"/>
          </a:xfrm>
          <a:prstGeom prst="rect">
            <a:avLst/>
          </a:prstGeom>
        </p:spPr>
        <p:txBody>
          <a:bodyPr vert="horz" lIns="91440" tIns="45720" rIns="91440" bIns="45720" rtlCol="0">
            <a:noAutofit/>
          </a:bodyPr>
          <a:lstStyle/>
          <a:p>
            <a:pPr marL="280988"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effectLst/>
                <a:uLnTx/>
                <a:uFillTx/>
              </a:rPr>
              <a:t>Students with disabilities are </a:t>
            </a:r>
            <a:r>
              <a:rPr kumimoji="0" lang="en-US" sz="2000" b="1" i="0" u="none" strike="noStrike" cap="none" spc="0" normalizeH="0" baseline="0" noProof="0" dirty="0">
                <a:ln>
                  <a:noFill/>
                </a:ln>
                <a:effectLst/>
                <a:uLnTx/>
                <a:uFillTx/>
              </a:rPr>
              <a:t>not immune to suicide risk</a:t>
            </a:r>
            <a:r>
              <a:rPr kumimoji="0" lang="en-US" sz="2000" b="0" i="0" u="none" strike="noStrike" cap="none" spc="0" normalizeH="0" baseline="0" noProof="0" dirty="0">
                <a:ln>
                  <a:noFill/>
                </a:ln>
                <a:effectLst/>
                <a:uLnTx/>
                <a:uFillTx/>
              </a:rPr>
              <a:t>.</a:t>
            </a:r>
          </a:p>
          <a:p>
            <a:pPr marL="280988"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effectLst/>
                <a:uLnTx/>
                <a:uFillTx/>
              </a:rPr>
              <a:t>Risk </a:t>
            </a:r>
            <a:r>
              <a:rPr lang="en-US" sz="2000" dirty="0"/>
              <a:t>is often</a:t>
            </a:r>
            <a:r>
              <a:rPr kumimoji="0" lang="en-US" sz="2000" b="0" i="0" u="none" strike="noStrike" cap="none" spc="0" normalizeH="0" baseline="0" noProof="0" dirty="0">
                <a:ln>
                  <a:noFill/>
                </a:ln>
                <a:effectLst/>
                <a:uLnTx/>
                <a:uFillTx/>
              </a:rPr>
              <a:t> </a:t>
            </a:r>
            <a:r>
              <a:rPr kumimoji="0" lang="en-US" sz="2000" b="1" i="0" u="none" strike="noStrike" cap="none" spc="0" normalizeH="0" baseline="0" noProof="0" dirty="0">
                <a:ln>
                  <a:noFill/>
                </a:ln>
                <a:effectLst/>
                <a:uLnTx/>
                <a:uFillTx/>
              </a:rPr>
              <a:t>overlooked</a:t>
            </a:r>
            <a:r>
              <a:rPr kumimoji="0" lang="en-US" sz="2000" b="0" i="0" u="none" strike="noStrike" cap="none" spc="0" normalizeH="0" baseline="0" noProof="0" dirty="0">
                <a:ln>
                  <a:noFill/>
                </a:ln>
                <a:effectLst/>
                <a:uLnTx/>
                <a:uFillTx/>
              </a:rPr>
              <a:t> or </a:t>
            </a:r>
            <a:r>
              <a:rPr lang="en-US" sz="2000" dirty="0"/>
              <a:t>misinterpreted.</a:t>
            </a:r>
            <a:endParaRPr kumimoji="0" lang="en-US" sz="2000" b="0" i="0" u="none" strike="noStrike" cap="none" spc="0" normalizeH="0" baseline="0" noProof="0" dirty="0">
              <a:ln>
                <a:noFill/>
              </a:ln>
              <a:effectLst/>
              <a:uLnTx/>
              <a:uFillTx/>
            </a:endParaRPr>
          </a:p>
          <a:p>
            <a:pPr marL="280988"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effectLst/>
                <a:uLnTx/>
                <a:uFillTx/>
              </a:rPr>
              <a:t>Trusted adults and professionals</a:t>
            </a:r>
            <a:r>
              <a:rPr lang="en-US" sz="2000" dirty="0"/>
              <a:t> are often the first to notice changes</a:t>
            </a:r>
            <a:r>
              <a:rPr kumimoji="0" lang="en-US" sz="2000" b="0" i="0" u="none" strike="noStrike" cap="none" spc="0" normalizeH="0" baseline="0" noProof="0" dirty="0">
                <a:ln>
                  <a:noFill/>
                </a:ln>
                <a:effectLst/>
                <a:uLnTx/>
                <a:uFillTx/>
              </a:rPr>
              <a:t>.</a:t>
            </a:r>
          </a:p>
          <a:p>
            <a:pPr marL="280988" marR="0" lvl="0" indent="-228600" defTabSz="914400" fontAlgn="auto">
              <a:lnSpc>
                <a:spcPct val="90000"/>
              </a:lnSpc>
              <a:spcBef>
                <a:spcPts val="0"/>
              </a:spcBef>
              <a:spcAft>
                <a:spcPts val="600"/>
              </a:spcAft>
              <a:buClrTx/>
              <a:buSzTx/>
              <a:buFont typeface="Arial" panose="020B0604020202020204" pitchFamily="34" charset="0"/>
              <a:buChar char="•"/>
              <a:tabLst/>
              <a:defRPr/>
            </a:pPr>
            <a:r>
              <a:rPr lang="en-US" sz="2000" dirty="0"/>
              <a:t>Early connection builds </a:t>
            </a:r>
            <a:r>
              <a:rPr lang="en-US" sz="2000" b="1" dirty="0"/>
              <a:t>safety, belonging, and resilience.</a:t>
            </a:r>
          </a:p>
        </p:txBody>
      </p:sp>
    </p:spTree>
    <p:extLst>
      <p:ext uri="{BB962C8B-B14F-4D97-AF65-F5344CB8AC3E}">
        <p14:creationId xmlns:p14="http://schemas.microsoft.com/office/powerpoint/2010/main" val="1480109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17021BE-8E48-96DE-37BF-16A69B3CB4BB}"/>
              </a:ext>
            </a:extLst>
          </p:cNvPr>
          <p:cNvSpPr>
            <a:spLocks noGrp="1"/>
          </p:cNvSpPr>
          <p:nvPr>
            <p:ph type="title"/>
          </p:nvPr>
        </p:nvSpPr>
        <p:spPr>
          <a:xfrm>
            <a:off x="628650" y="365125"/>
            <a:ext cx="3938487" cy="978207"/>
          </a:xfrm>
        </p:spPr>
        <p:txBody>
          <a:bodyPr>
            <a:normAutofit fontScale="90000"/>
          </a:bodyPr>
          <a:lstStyle/>
          <a:p>
            <a:pPr>
              <a:lnSpc>
                <a:spcPct val="90000"/>
              </a:lnSpc>
            </a:pPr>
            <a:r>
              <a:rPr lang="en-US" sz="3400" dirty="0"/>
              <a:t>Why Your Role Matters</a:t>
            </a:r>
          </a:p>
        </p:txBody>
      </p:sp>
      <p:sp>
        <p:nvSpPr>
          <p:cNvPr id="3" name="Content Placeholder 2">
            <a:extLst>
              <a:ext uri="{FF2B5EF4-FFF2-40B4-BE49-F238E27FC236}">
                <a16:creationId xmlns:a16="http://schemas.microsoft.com/office/drawing/2014/main" id="{E01C00D7-2C8D-DE8D-67B7-6F424BA2A98E}"/>
              </a:ext>
            </a:extLst>
          </p:cNvPr>
          <p:cNvSpPr>
            <a:spLocks noGrp="1"/>
          </p:cNvSpPr>
          <p:nvPr>
            <p:ph idx="1"/>
          </p:nvPr>
        </p:nvSpPr>
        <p:spPr>
          <a:xfrm>
            <a:off x="676173" y="1343332"/>
            <a:ext cx="3995738" cy="5149543"/>
          </a:xfrm>
        </p:spPr>
        <p:txBody>
          <a:bodyPr>
            <a:noAutofit/>
          </a:bodyPr>
          <a:lstStyle/>
          <a:p>
            <a:r>
              <a:rPr lang="en-US" sz="2400" dirty="0"/>
              <a:t>Trusted adults and professionals are the first line of defense. </a:t>
            </a:r>
          </a:p>
          <a:p>
            <a:r>
              <a:rPr lang="en-US" sz="2400" dirty="0"/>
              <a:t>Early recognition saves lives. </a:t>
            </a:r>
          </a:p>
          <a:p>
            <a:r>
              <a:rPr lang="en-US" sz="2400" dirty="0"/>
              <a:t>Disabilities can mask distress. </a:t>
            </a:r>
          </a:p>
          <a:p>
            <a:r>
              <a:rPr lang="en-US" sz="2400" dirty="0"/>
              <a:t>Every connection matters.</a:t>
            </a:r>
          </a:p>
          <a:p>
            <a:pPr marL="0" indent="0">
              <a:buNone/>
            </a:pPr>
            <a:endParaRPr lang="en-US" sz="2400" dirty="0"/>
          </a:p>
          <a:p>
            <a:pPr marL="0" indent="0">
              <a:buNone/>
            </a:pPr>
            <a:r>
              <a:rPr lang="en-US" sz="2400" dirty="0"/>
              <a:t>Connection is protection</a:t>
            </a:r>
          </a:p>
        </p:txBody>
      </p:sp>
      <p:pic>
        <p:nvPicPr>
          <p:cNvPr id="5" name="Picture 4" descr="A light bulb with a filament&#10;&#10;Description automatically generated">
            <a:extLst>
              <a:ext uri="{FF2B5EF4-FFF2-40B4-BE49-F238E27FC236}">
                <a16:creationId xmlns:a16="http://schemas.microsoft.com/office/drawing/2014/main" id="{C279EBAD-51EA-8FD0-7A65-C4D85C164177}"/>
              </a:ext>
            </a:extLst>
          </p:cNvPr>
          <p:cNvPicPr>
            <a:picLocks noChangeAspect="1"/>
          </p:cNvPicPr>
          <p:nvPr/>
        </p:nvPicPr>
        <p:blipFill>
          <a:blip r:embed="rId3">
            <a:extLst>
              <a:ext uri="{837473B0-CC2E-450A-ABE3-18F120FF3D39}">
                <a1611:picAttrSrcUrl xmlns:a1611="http://schemas.microsoft.com/office/drawing/2016/11/main" r:id="rId4"/>
              </a:ext>
            </a:extLst>
          </a:blip>
          <a:srcRect l="17035" r="17755"/>
          <a:stretch>
            <a:fillRect/>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072248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CA4740-41D7-D2B1-93C6-EC6E9363EFF2}"/>
              </a:ext>
            </a:extLst>
          </p:cNvPr>
          <p:cNvSpPr>
            <a:spLocks noGrp="1"/>
          </p:cNvSpPr>
          <p:nvPr>
            <p:ph type="title"/>
          </p:nvPr>
        </p:nvSpPr>
        <p:spPr>
          <a:xfrm>
            <a:off x="628650" y="365125"/>
            <a:ext cx="7886700" cy="1325563"/>
          </a:xfrm>
        </p:spPr>
        <p:txBody>
          <a:bodyPr>
            <a:normAutofit/>
          </a:bodyPr>
          <a:lstStyle/>
          <a:p>
            <a:r>
              <a:rPr lang="en-US" sz="4700"/>
              <a:t>Your Ethical Role</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865313"/>
            <a:ext cx="7818120" cy="18288"/>
          </a:xfrm>
          <a:custGeom>
            <a:avLst/>
            <a:gdLst>
              <a:gd name="csX0" fmla="*/ 0 w 7818120"/>
              <a:gd name="csY0" fmla="*/ 0 h 18288"/>
              <a:gd name="csX1" fmla="*/ 416966 w 7818120"/>
              <a:gd name="csY1" fmla="*/ 0 h 18288"/>
              <a:gd name="csX2" fmla="*/ 1146658 w 7818120"/>
              <a:gd name="csY2" fmla="*/ 0 h 18288"/>
              <a:gd name="csX3" fmla="*/ 1563624 w 7818120"/>
              <a:gd name="csY3" fmla="*/ 0 h 18288"/>
              <a:gd name="csX4" fmla="*/ 2136953 w 7818120"/>
              <a:gd name="csY4" fmla="*/ 0 h 18288"/>
              <a:gd name="csX5" fmla="*/ 2944825 w 7818120"/>
              <a:gd name="csY5" fmla="*/ 0 h 18288"/>
              <a:gd name="csX6" fmla="*/ 3596335 w 7818120"/>
              <a:gd name="csY6" fmla="*/ 0 h 18288"/>
              <a:gd name="csX7" fmla="*/ 4326026 w 7818120"/>
              <a:gd name="csY7" fmla="*/ 0 h 18288"/>
              <a:gd name="csX8" fmla="*/ 4899355 w 7818120"/>
              <a:gd name="csY8" fmla="*/ 0 h 18288"/>
              <a:gd name="csX9" fmla="*/ 5550865 w 7818120"/>
              <a:gd name="csY9" fmla="*/ 0 h 18288"/>
              <a:gd name="csX10" fmla="*/ 6358738 w 7818120"/>
              <a:gd name="csY10" fmla="*/ 0 h 18288"/>
              <a:gd name="csX11" fmla="*/ 6853885 w 7818120"/>
              <a:gd name="csY11" fmla="*/ 0 h 18288"/>
              <a:gd name="csX12" fmla="*/ 7818120 w 7818120"/>
              <a:gd name="csY12" fmla="*/ 0 h 18288"/>
              <a:gd name="csX13" fmla="*/ 7818120 w 7818120"/>
              <a:gd name="csY13" fmla="*/ 18288 h 18288"/>
              <a:gd name="csX14" fmla="*/ 7244791 w 7818120"/>
              <a:gd name="csY14" fmla="*/ 18288 h 18288"/>
              <a:gd name="csX15" fmla="*/ 6827825 w 7818120"/>
              <a:gd name="csY15" fmla="*/ 18288 h 18288"/>
              <a:gd name="csX16" fmla="*/ 6176315 w 7818120"/>
              <a:gd name="csY16" fmla="*/ 18288 h 18288"/>
              <a:gd name="csX17" fmla="*/ 5681167 w 7818120"/>
              <a:gd name="csY17" fmla="*/ 18288 h 18288"/>
              <a:gd name="csX18" fmla="*/ 5029657 w 7818120"/>
              <a:gd name="csY18" fmla="*/ 18288 h 18288"/>
              <a:gd name="csX19" fmla="*/ 4378147 w 7818120"/>
              <a:gd name="csY19" fmla="*/ 18288 h 18288"/>
              <a:gd name="csX20" fmla="*/ 3726637 w 7818120"/>
              <a:gd name="csY20" fmla="*/ 18288 h 18288"/>
              <a:gd name="csX21" fmla="*/ 3075127 w 7818120"/>
              <a:gd name="csY21" fmla="*/ 18288 h 18288"/>
              <a:gd name="csX22" fmla="*/ 2501798 w 7818120"/>
              <a:gd name="csY22" fmla="*/ 18288 h 18288"/>
              <a:gd name="csX23" fmla="*/ 1772107 w 7818120"/>
              <a:gd name="csY23" fmla="*/ 18288 h 18288"/>
              <a:gd name="csX24" fmla="*/ 1120597 w 7818120"/>
              <a:gd name="csY24" fmla="*/ 18288 h 18288"/>
              <a:gd name="csX25" fmla="*/ 0 w 7818120"/>
              <a:gd name="csY25" fmla="*/ 18288 h 18288"/>
              <a:gd name="csX26" fmla="*/ 0 w 7818120"/>
              <a:gd name="csY2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3F8AC5E-55FD-9135-FE7A-BD1491EF0BA1}"/>
              </a:ext>
            </a:extLst>
          </p:cNvPr>
          <p:cNvGraphicFramePr>
            <a:graphicFrameLocks noGrp="1"/>
          </p:cNvGraphicFramePr>
          <p:nvPr>
            <p:ph idx="1"/>
            <p:extLst>
              <p:ext uri="{D42A27DB-BD31-4B8C-83A1-F6EECF244321}">
                <p14:modId xmlns:p14="http://schemas.microsoft.com/office/powerpoint/2010/main" val="61652436"/>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2198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92CF6C-F0AA-EEFD-DB19-4EFF7461C58D}"/>
              </a:ext>
            </a:extLst>
          </p:cNvPr>
          <p:cNvSpPr>
            <a:spLocks noGrp="1"/>
          </p:cNvSpPr>
          <p:nvPr>
            <p:ph type="title"/>
          </p:nvPr>
        </p:nvSpPr>
        <p:spPr>
          <a:xfrm>
            <a:off x="630936" y="334644"/>
            <a:ext cx="7882128" cy="466180"/>
          </a:xfrm>
        </p:spPr>
        <p:txBody>
          <a:bodyPr anchor="ctr">
            <a:normAutofit fontScale="90000"/>
          </a:bodyPr>
          <a:lstStyle/>
          <a:p>
            <a:r>
              <a:rPr lang="en-US" sz="3500" dirty="0"/>
              <a:t>Common Myths About Suicide &amp; Disability</a:t>
            </a:r>
          </a:p>
        </p:txBody>
      </p:sp>
      <p:sp>
        <p:nvSpPr>
          <p:cNvPr id="14" name="Rectangle 1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079" y="0"/>
            <a:ext cx="7879842"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1512994"/>
            <a:ext cx="787984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7" name="Content Placeholder 6">
            <a:extLst>
              <a:ext uri="{FF2B5EF4-FFF2-40B4-BE49-F238E27FC236}">
                <a16:creationId xmlns:a16="http://schemas.microsoft.com/office/drawing/2014/main" id="{178BD6DC-FCFB-9894-EE07-43D97516BDA9}"/>
              </a:ext>
            </a:extLst>
          </p:cNvPr>
          <p:cNvGraphicFramePr>
            <a:graphicFrameLocks noGrp="1"/>
          </p:cNvGraphicFramePr>
          <p:nvPr>
            <p:ph idx="1"/>
            <p:extLst>
              <p:ext uri="{D42A27DB-BD31-4B8C-83A1-F6EECF244321}">
                <p14:modId xmlns:p14="http://schemas.microsoft.com/office/powerpoint/2010/main" val="2333985409"/>
              </p:ext>
            </p:extLst>
          </p:nvPr>
        </p:nvGraphicFramePr>
        <p:xfrm>
          <a:off x="1158240" y="1069457"/>
          <a:ext cx="6812280" cy="4612014"/>
        </p:xfrm>
        <a:graphic>
          <a:graphicData uri="http://schemas.openxmlformats.org/drawingml/2006/table">
            <a:tbl>
              <a:tblPr firstRow="1" firstCol="1" bandRow="1">
                <a:tableStyleId>{72833802-FEF1-4C79-8D5D-14CF1EAF98D9}</a:tableStyleId>
              </a:tblPr>
              <a:tblGrid>
                <a:gridCol w="3406140">
                  <a:extLst>
                    <a:ext uri="{9D8B030D-6E8A-4147-A177-3AD203B41FA5}">
                      <a16:colId xmlns:a16="http://schemas.microsoft.com/office/drawing/2014/main" val="3060627344"/>
                    </a:ext>
                  </a:extLst>
                </a:gridCol>
                <a:gridCol w="3406140">
                  <a:extLst>
                    <a:ext uri="{9D8B030D-6E8A-4147-A177-3AD203B41FA5}">
                      <a16:colId xmlns:a16="http://schemas.microsoft.com/office/drawing/2014/main" val="3563123578"/>
                    </a:ext>
                  </a:extLst>
                </a:gridCol>
              </a:tblGrid>
              <a:tr h="569474">
                <a:tc>
                  <a:txBody>
                    <a:bodyPr/>
                    <a:lstStyle/>
                    <a:p>
                      <a:pPr marL="0" marR="0" algn="ctr">
                        <a:lnSpc>
                          <a:spcPct val="100000"/>
                        </a:lnSpc>
                        <a:spcBef>
                          <a:spcPts val="0"/>
                        </a:spcBef>
                        <a:spcAft>
                          <a:spcPts val="0"/>
                        </a:spcAft>
                      </a:pPr>
                      <a:r>
                        <a:rPr lang="en-US" sz="3200" b="1" kern="0" dirty="0">
                          <a:effectLst/>
                        </a:rPr>
                        <a:t>Myth</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921" marR="7921" marT="7921" marB="79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3200" b="1" kern="100" dirty="0">
                          <a:effectLst/>
                        </a:rPr>
                        <a:t>Reality</a:t>
                      </a: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7921" marR="7921" marT="7921" marB="79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7287913"/>
                  </a:ext>
                </a:extLst>
              </a:tr>
              <a:tr h="1412042">
                <a:tc>
                  <a:txBody>
                    <a:bodyPr/>
                    <a:lstStyle/>
                    <a:p>
                      <a:pPr marL="0" marR="0" algn="ctr">
                        <a:lnSpc>
                          <a:spcPct val="100000"/>
                        </a:lnSpc>
                        <a:spcBef>
                          <a:spcPts val="0"/>
                        </a:spcBef>
                        <a:spcAft>
                          <a:spcPts val="0"/>
                        </a:spcAft>
                      </a:pPr>
                      <a:r>
                        <a:rPr lang="en-US" sz="2000" b="0" kern="0" dirty="0">
                          <a:effectLst/>
                        </a:rPr>
                        <a:t>Students with disabilities don’t understand suicide.</a:t>
                      </a:r>
                      <a:endParaRPr lang="en-US" sz="2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7921" marR="7921" marT="7921" marB="79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0" kern="100" dirty="0">
                          <a:effectLst/>
                        </a:rPr>
                        <a:t>Many understand distress, death &amp; hopelessness -</a:t>
                      </a:r>
                      <a:endParaRPr lang="en-US" sz="2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7921" marR="7921" marT="7921" marB="79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5952642"/>
                  </a:ext>
                </a:extLst>
              </a:tr>
              <a:tr h="1010636">
                <a:tc>
                  <a:txBody>
                    <a:bodyPr/>
                    <a:lstStyle/>
                    <a:p>
                      <a:pPr marL="0" marR="0" algn="ctr">
                        <a:lnSpc>
                          <a:spcPct val="100000"/>
                        </a:lnSpc>
                        <a:spcBef>
                          <a:spcPts val="0"/>
                        </a:spcBef>
                        <a:spcAft>
                          <a:spcPts val="0"/>
                        </a:spcAft>
                      </a:pPr>
                      <a:r>
                        <a:rPr lang="en-US" sz="2000" b="0" kern="100" dirty="0">
                          <a:effectLst/>
                        </a:rPr>
                        <a:t>Suicide prevention is the counselor’s job.</a:t>
                      </a:r>
                      <a:endParaRPr lang="en-US" sz="2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7921" marR="7921" marT="7921" marB="79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0" kern="100" dirty="0">
                          <a:effectLst/>
                        </a:rPr>
                        <a:t>Trusted adults are often the first to notice and connect.</a:t>
                      </a:r>
                      <a:endParaRPr lang="en-US" sz="2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7921" marR="7921" marT="7921" marB="79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7018752"/>
                  </a:ext>
                </a:extLst>
              </a:tr>
              <a:tr h="809931">
                <a:tc>
                  <a:txBody>
                    <a:bodyPr/>
                    <a:lstStyle/>
                    <a:p>
                      <a:pPr marL="0" marR="0" algn="ctr">
                        <a:lnSpc>
                          <a:spcPct val="100000"/>
                        </a:lnSpc>
                        <a:spcBef>
                          <a:spcPts val="0"/>
                        </a:spcBef>
                        <a:spcAft>
                          <a:spcPts val="0"/>
                        </a:spcAft>
                      </a:pPr>
                      <a:r>
                        <a:rPr lang="en-US" sz="2000" b="0" kern="0" dirty="0">
                          <a:effectLst/>
                        </a:rPr>
                        <a:t>This is just behavior or </a:t>
                      </a:r>
                    </a:p>
                    <a:p>
                      <a:pPr marL="0" marR="0" algn="ctr">
                        <a:lnSpc>
                          <a:spcPct val="100000"/>
                        </a:lnSpc>
                        <a:spcBef>
                          <a:spcPts val="0"/>
                        </a:spcBef>
                        <a:spcAft>
                          <a:spcPts val="0"/>
                        </a:spcAft>
                      </a:pPr>
                      <a:r>
                        <a:rPr lang="en-US" sz="2000" b="0" kern="0" dirty="0">
                          <a:effectLst/>
                        </a:rPr>
                        <a:t>acting out.</a:t>
                      </a:r>
                      <a:endParaRPr lang="en-US" sz="2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7921" marR="7921" marT="7921" marB="79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0" kern="100" dirty="0">
                          <a:effectLst/>
                        </a:rPr>
                        <a:t>Behavior is often communication of distress</a:t>
                      </a:r>
                      <a:endParaRPr lang="en-US" sz="2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7921" marR="7921" marT="7921" marB="79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4658115"/>
                  </a:ext>
                </a:extLst>
              </a:tr>
              <a:tr h="809931">
                <a:tc>
                  <a:txBody>
                    <a:bodyPr/>
                    <a:lstStyle/>
                    <a:p>
                      <a:pPr marL="0" marR="0" algn="ctr">
                        <a:lnSpc>
                          <a:spcPct val="100000"/>
                        </a:lnSpc>
                        <a:spcBef>
                          <a:spcPts val="0"/>
                        </a:spcBef>
                        <a:spcAft>
                          <a:spcPts val="0"/>
                        </a:spcAft>
                      </a:pPr>
                      <a:r>
                        <a:rPr lang="en-US" sz="2000" b="0" kern="0" dirty="0">
                          <a:effectLst/>
                        </a:rPr>
                        <a:t>If we talk about suicide, it will put the idea in their head.</a:t>
                      </a:r>
                      <a:endParaRPr lang="en-US" sz="2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7921" marR="7921" marT="7921" marB="79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0" kern="100" dirty="0">
                          <a:effectLst/>
                        </a:rPr>
                        <a:t>Asking directly reduces risk and opens the door to support</a:t>
                      </a:r>
                      <a:endParaRPr lang="en-US" sz="2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7921" marR="7921" marT="7921" marB="79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0033642"/>
                  </a:ext>
                </a:extLst>
              </a:tr>
            </a:tbl>
          </a:graphicData>
        </a:graphic>
      </p:graphicFrame>
      <p:sp>
        <p:nvSpPr>
          <p:cNvPr id="3" name="TextBox 2">
            <a:extLst>
              <a:ext uri="{FF2B5EF4-FFF2-40B4-BE49-F238E27FC236}">
                <a16:creationId xmlns:a16="http://schemas.microsoft.com/office/drawing/2014/main" id="{E08728CC-2F0A-843B-EDBB-B001551403F8}"/>
              </a:ext>
            </a:extLst>
          </p:cNvPr>
          <p:cNvSpPr txBox="1"/>
          <p:nvPr/>
        </p:nvSpPr>
        <p:spPr>
          <a:xfrm>
            <a:off x="441960" y="5950104"/>
            <a:ext cx="8291322" cy="461665"/>
          </a:xfrm>
          <a:prstGeom prst="rect">
            <a:avLst/>
          </a:prstGeom>
          <a:noFill/>
        </p:spPr>
        <p:txBody>
          <a:bodyPr wrap="square" rtlCol="0">
            <a:spAutoFit/>
          </a:bodyPr>
          <a:lstStyle/>
          <a:p>
            <a:r>
              <a:rPr lang="en-US" sz="2400" b="1" dirty="0"/>
              <a:t>➡️ </a:t>
            </a:r>
            <a:r>
              <a:rPr lang="en-US" sz="2400" b="1" i="1" dirty="0"/>
              <a:t>Taking students seriously and asking directly can save lives</a:t>
            </a:r>
            <a:endParaRPr lang="en-US" sz="2400" b="1" dirty="0"/>
          </a:p>
        </p:txBody>
      </p:sp>
    </p:spTree>
    <p:extLst>
      <p:ext uri="{BB962C8B-B14F-4D97-AF65-F5344CB8AC3E}">
        <p14:creationId xmlns:p14="http://schemas.microsoft.com/office/powerpoint/2010/main" val="3391415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lor Cover">
            <a:extLst>
              <a:ext uri="{FF2B5EF4-FFF2-40B4-BE49-F238E27FC236}">
                <a16:creationId xmlns:a16="http://schemas.microsoft.com/office/drawing/2014/main" id="{009115B9-5BFD-478D-9C87-29ADB3AF1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8D57F946-2E03-4DE1-91F8-25BEDC663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2"/>
            <a:ext cx="2601175" cy="6858000"/>
            <a:chOff x="651279" y="598259"/>
            <a:chExt cx="10889442" cy="5680742"/>
          </a:xfrm>
        </p:grpSpPr>
        <p:sp>
          <p:nvSpPr>
            <p:cNvPr id="13" name="Color">
              <a:extLst>
                <a:ext uri="{FF2B5EF4-FFF2-40B4-BE49-F238E27FC236}">
                  <a16:creationId xmlns:a16="http://schemas.microsoft.com/office/drawing/2014/main" id="{1598881B-E007-4AAF-BA50-0AD618219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87A6DD9E-16A5-46AE-A522-D46D6BEDF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28F8CD51-705D-0AB7-7002-3BDEE6DE1697}"/>
              </a:ext>
            </a:extLst>
          </p:cNvPr>
          <p:cNvSpPr>
            <a:spLocks noGrp="1"/>
          </p:cNvSpPr>
          <p:nvPr>
            <p:ph type="title"/>
          </p:nvPr>
        </p:nvSpPr>
        <p:spPr>
          <a:xfrm rot="16200000">
            <a:off x="-1474470" y="1987095"/>
            <a:ext cx="5431536" cy="2788920"/>
          </a:xfrm>
        </p:spPr>
        <p:txBody>
          <a:bodyPr anchor="ctr">
            <a:normAutofit/>
          </a:bodyPr>
          <a:lstStyle/>
          <a:p>
            <a:pPr algn="l"/>
            <a:r>
              <a:rPr lang="en-US" sz="4200" dirty="0">
                <a:solidFill>
                  <a:schemeClr val="bg1"/>
                </a:solidFill>
              </a:rPr>
              <a:t>What the Data Tells Us</a:t>
            </a:r>
          </a:p>
        </p:txBody>
      </p:sp>
      <p:sp>
        <p:nvSpPr>
          <p:cNvPr id="3" name="Content Placeholder 2">
            <a:extLst>
              <a:ext uri="{FF2B5EF4-FFF2-40B4-BE49-F238E27FC236}">
                <a16:creationId xmlns:a16="http://schemas.microsoft.com/office/drawing/2014/main" id="{69EAEEC0-F184-892E-37CC-33883D15BD21}"/>
              </a:ext>
            </a:extLst>
          </p:cNvPr>
          <p:cNvSpPr>
            <a:spLocks noGrp="1"/>
          </p:cNvSpPr>
          <p:nvPr>
            <p:ph idx="1"/>
          </p:nvPr>
        </p:nvSpPr>
        <p:spPr>
          <a:xfrm>
            <a:off x="3053300" y="259080"/>
            <a:ext cx="5923059" cy="6431280"/>
          </a:xfrm>
        </p:spPr>
        <p:txBody>
          <a:bodyPr anchor="ctr">
            <a:normAutofit/>
          </a:bodyPr>
          <a:lstStyle/>
          <a:p>
            <a:pPr>
              <a:buNone/>
            </a:pPr>
            <a:r>
              <a:rPr lang="en-US" sz="2400" dirty="0">
                <a:solidFill>
                  <a:schemeClr val="tx2"/>
                </a:solidFill>
              </a:rPr>
              <a:t>📊 </a:t>
            </a:r>
            <a:r>
              <a:rPr lang="en-US" sz="2400" b="1" dirty="0">
                <a:solidFill>
                  <a:schemeClr val="tx2"/>
                </a:solidFill>
              </a:rPr>
              <a:t>Students with disabilities are at significantly higher risk</a:t>
            </a:r>
            <a:endParaRPr lang="en-US" sz="2400" dirty="0">
              <a:solidFill>
                <a:schemeClr val="tx2"/>
              </a:solidFill>
            </a:endParaRPr>
          </a:p>
          <a:p>
            <a:pPr marL="974725">
              <a:buFont typeface="Arial" panose="020B0604020202020204" pitchFamily="34" charset="0"/>
              <a:buChar char="•"/>
            </a:pPr>
            <a:r>
              <a:rPr lang="en-US" sz="2400" b="1" dirty="0">
                <a:solidFill>
                  <a:schemeClr val="tx2"/>
                </a:solidFill>
              </a:rPr>
              <a:t>3–9x higher rates</a:t>
            </a:r>
            <a:r>
              <a:rPr lang="en-US" sz="2400" dirty="0">
                <a:solidFill>
                  <a:schemeClr val="tx2"/>
                </a:solidFill>
              </a:rPr>
              <a:t> of suicide attempts compared to peers </a:t>
            </a:r>
          </a:p>
          <a:p>
            <a:pPr marL="974725">
              <a:buFont typeface="Arial" panose="020B0604020202020204" pitchFamily="34" charset="0"/>
              <a:buChar char="•"/>
            </a:pPr>
            <a:r>
              <a:rPr lang="en-US" sz="2400" b="1" dirty="0">
                <a:solidFill>
                  <a:schemeClr val="tx2"/>
                </a:solidFill>
              </a:rPr>
              <a:t>Up to 40%+</a:t>
            </a:r>
            <a:r>
              <a:rPr lang="en-US" sz="2400" dirty="0">
                <a:solidFill>
                  <a:schemeClr val="tx2"/>
                </a:solidFill>
              </a:rPr>
              <a:t> of youth with intellectual/developmental disabilities report suicidality </a:t>
            </a:r>
          </a:p>
          <a:p>
            <a:pPr marL="974725">
              <a:buFont typeface="Arial" panose="020B0604020202020204" pitchFamily="34" charset="0"/>
              <a:buChar char="•"/>
            </a:pPr>
            <a:r>
              <a:rPr lang="en-US" sz="2400" b="1" dirty="0">
                <a:solidFill>
                  <a:schemeClr val="tx2"/>
                </a:solidFill>
              </a:rPr>
              <a:t>Early risk can appear in childhood</a:t>
            </a:r>
            <a:r>
              <a:rPr lang="en-US" sz="2400" dirty="0">
                <a:solidFill>
                  <a:schemeClr val="tx2"/>
                </a:solidFill>
              </a:rPr>
              <a:t>, including in autism </a:t>
            </a:r>
          </a:p>
          <a:p>
            <a:pPr marL="974725">
              <a:buFont typeface="Arial" panose="020B0604020202020204" pitchFamily="34" charset="0"/>
              <a:buChar char="•"/>
            </a:pPr>
            <a:r>
              <a:rPr lang="en-US" sz="2400" b="1" dirty="0">
                <a:solidFill>
                  <a:schemeClr val="tx2"/>
                </a:solidFill>
              </a:rPr>
              <a:t>Risk increases with complexity</a:t>
            </a:r>
            <a:r>
              <a:rPr lang="en-US" sz="2400" dirty="0">
                <a:solidFill>
                  <a:schemeClr val="tx2"/>
                </a:solidFill>
              </a:rPr>
              <a:t> (communication, cognitive, medical needs)</a:t>
            </a:r>
          </a:p>
          <a:p>
            <a:pPr marL="0" indent="0">
              <a:buNone/>
            </a:pPr>
            <a:endParaRPr lang="en-US" sz="2400" dirty="0">
              <a:solidFill>
                <a:schemeClr val="tx2"/>
              </a:solidFill>
            </a:endParaRPr>
          </a:p>
          <a:p>
            <a:pPr marL="0" indent="0">
              <a:buNone/>
            </a:pPr>
            <a:r>
              <a:rPr lang="en-US" sz="2400" dirty="0">
                <a:solidFill>
                  <a:schemeClr val="tx2"/>
                </a:solidFill>
              </a:rPr>
              <a:t>➡️ </a:t>
            </a:r>
            <a:r>
              <a:rPr lang="en-US" sz="2400" i="1" dirty="0">
                <a:solidFill>
                  <a:schemeClr val="tx2"/>
                </a:solidFill>
              </a:rPr>
              <a:t>Disability does not protect against suicide risk—it can increase vulnerability</a:t>
            </a:r>
            <a:endParaRPr lang="en-US" sz="2400" dirty="0">
              <a:solidFill>
                <a:schemeClr val="tx2"/>
              </a:solidFill>
            </a:endParaRPr>
          </a:p>
          <a:p>
            <a:endParaRPr lang="en-US" sz="1600" dirty="0">
              <a:solidFill>
                <a:schemeClr val="tx2"/>
              </a:solidFill>
            </a:endParaRPr>
          </a:p>
        </p:txBody>
      </p:sp>
    </p:spTree>
    <p:extLst>
      <p:ext uri="{BB962C8B-B14F-4D97-AF65-F5344CB8AC3E}">
        <p14:creationId xmlns:p14="http://schemas.microsoft.com/office/powerpoint/2010/main" val="139264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7ACC40827C2648A2B8ED9289928F8E" ma:contentTypeVersion="14" ma:contentTypeDescription="Create a new document." ma:contentTypeScope="" ma:versionID="b22370e5787ae711b6c88efa25f0d449">
  <xsd:schema xmlns:xsd="http://www.w3.org/2001/XMLSchema" xmlns:xs="http://www.w3.org/2001/XMLSchema" xmlns:p="http://schemas.microsoft.com/office/2006/metadata/properties" xmlns:ns2="81429b0d-1d42-4917-a46b-7e7d019350f8" xmlns:ns3="57f7a888-3d28-4425-a43d-d603a88319b4" targetNamespace="http://schemas.microsoft.com/office/2006/metadata/properties" ma:root="true" ma:fieldsID="ccc319273d68f9c826d7c13036535cb6" ns2:_="" ns3:_="">
    <xsd:import namespace="81429b0d-1d42-4917-a46b-7e7d019350f8"/>
    <xsd:import namespace="57f7a888-3d28-4425-a43d-d603a88319b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ServiceSearchProperties"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429b0d-1d42-4917-a46b-7e7d019350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1286ec34-a2ae-4ac6-b6b4-0b3167cce8d0"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f7a888-3d28-4425-a43d-d603a88319b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1429b0d-1d42-4917-a46b-7e7d019350f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B4C0CE7-4C58-4B9F-8087-963D415570F3}"/>
</file>

<file path=customXml/itemProps2.xml><?xml version="1.0" encoding="utf-8"?>
<ds:datastoreItem xmlns:ds="http://schemas.openxmlformats.org/officeDocument/2006/customXml" ds:itemID="{D6B8ACF3-CCB8-4F85-9AF2-B9872CF4331F}"/>
</file>

<file path=customXml/itemProps3.xml><?xml version="1.0" encoding="utf-8"?>
<ds:datastoreItem xmlns:ds="http://schemas.openxmlformats.org/officeDocument/2006/customXml" ds:itemID="{E21C8E9F-9992-461B-B129-118952E726CC}"/>
</file>

<file path=docMetadata/LabelInfo.xml><?xml version="1.0" encoding="utf-8"?>
<clbl:labelList xmlns:clbl="http://schemas.microsoft.com/office/2020/mipLabelMetadata">
  <clbl:label id="{080ca090-da8c-4360-a3bc-148c3bd51ef5}" enabled="1" method="Standard" siteId="{ec37a091-b9a6-47e5-98d0-903d4a419203}" contentBits="0" removed="0"/>
</clbl:labelList>
</file>

<file path=docProps/app.xml><?xml version="1.0" encoding="utf-8"?>
<Properties xmlns="http://schemas.openxmlformats.org/officeDocument/2006/extended-properties" xmlns:vt="http://schemas.openxmlformats.org/officeDocument/2006/docPropsVTypes">
  <TotalTime>8711</TotalTime>
  <Words>1908</Words>
  <Application>Microsoft Office PowerPoint</Application>
  <PresentationFormat>On-screen Show (4:3)</PresentationFormat>
  <Paragraphs>277</Paragraphs>
  <Slides>30</Slides>
  <Notes>26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Aptos</vt:lpstr>
      <vt:lpstr>Aptos Display</vt:lpstr>
      <vt:lpstr>Arial</vt:lpstr>
      <vt:lpstr>Calibri</vt:lpstr>
      <vt:lpstr>Office Theme</vt:lpstr>
      <vt:lpstr>1_office theme</vt:lpstr>
      <vt:lpstr>Beyond Risk: A Practical Guide to Ethical, Disability-Informed Suicide Prevention</vt:lpstr>
      <vt:lpstr>ND THRIVES Focus Area</vt:lpstr>
      <vt:lpstr>PowerPoint Presentation</vt:lpstr>
      <vt:lpstr>Learning Objectives</vt:lpstr>
      <vt:lpstr>Why this Training Matters</vt:lpstr>
      <vt:lpstr>Why Your Role Matters</vt:lpstr>
      <vt:lpstr>Your Ethical Role</vt:lpstr>
      <vt:lpstr>Common Myths About Suicide &amp; Disability</vt:lpstr>
      <vt:lpstr>What the Data Tells Us</vt:lpstr>
      <vt:lpstr>Context Matters:  How Risk May Present Differently </vt:lpstr>
      <vt:lpstr>Common Risk Factors</vt:lpstr>
      <vt:lpstr>Communication &amp; Engagement Changes: Warning Signs</vt:lpstr>
      <vt:lpstr>Physical, Emotional &amp;  Nonverbal Signs of Distress</vt:lpstr>
      <vt:lpstr>When Do You Ask About Suicide</vt:lpstr>
      <vt:lpstr>Asking Does NOT Increase Risk</vt:lpstr>
      <vt:lpstr>It’s Not About Functional Level</vt:lpstr>
      <vt:lpstr>How To Ask (Adapted Language)</vt:lpstr>
      <vt:lpstr>If They Say Yes</vt:lpstr>
      <vt:lpstr>When to Escalate</vt:lpstr>
      <vt:lpstr>Responding to Risk:  Your Role as an Educator</vt:lpstr>
      <vt:lpstr>Responding to Risk</vt:lpstr>
      <vt:lpstr>What Protects</vt:lpstr>
      <vt:lpstr>How You Build  Protective Environments</vt:lpstr>
      <vt:lpstr>Case Reflection</vt:lpstr>
      <vt:lpstr>Referral and Support Pathways</vt:lpstr>
      <vt:lpstr>Crisis Support</vt:lpstr>
      <vt:lpstr>Key Takeaways</vt:lpstr>
      <vt:lpstr>Disclaimer &amp; Funding</vt:lpstr>
      <vt:lpstr>PowerPoint Presentation</vt:lpstr>
      <vt:lpstr>Thank You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Recognizing Risk and Building Strength</dc:title>
  <dc:subject/>
  <dc:creator>Fox, Lavonne</dc:creator>
  <cp:keywords/>
  <dc:description>generated using python-pptx</dc:description>
  <cp:lastModifiedBy>Fox, Lavonne</cp:lastModifiedBy>
  <cp:revision>20</cp:revision>
  <dcterms:created xsi:type="dcterms:W3CDTF">2013-01-27T09:14:16Z</dcterms:created>
  <dcterms:modified xsi:type="dcterms:W3CDTF">2026-04-06T18:38:20Z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0x010100917ACC40827C2648A2B8ED9289928F8E</vt:lpwstr>
  </property>
</Properties>
</file>