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256" r:id="rId2"/>
    <p:sldId id="257" r:id="rId3"/>
    <p:sldId id="344" r:id="rId4"/>
    <p:sldId id="345" r:id="rId5"/>
    <p:sldId id="348" r:id="rId6"/>
    <p:sldId id="346" r:id="rId7"/>
    <p:sldId id="347" r:id="rId8"/>
    <p:sldId id="268" r:id="rId9"/>
    <p:sldId id="349" r:id="rId10"/>
    <p:sldId id="267" r:id="rId11"/>
    <p:sldId id="264" r:id="rId12"/>
    <p:sldId id="266" r:id="rId13"/>
    <p:sldId id="258" r:id="rId14"/>
    <p:sldId id="312" r:id="rId15"/>
    <p:sldId id="353" r:id="rId16"/>
    <p:sldId id="313" r:id="rId17"/>
    <p:sldId id="314" r:id="rId18"/>
    <p:sldId id="315" r:id="rId19"/>
    <p:sldId id="282" r:id="rId20"/>
    <p:sldId id="316" r:id="rId21"/>
    <p:sldId id="318" r:id="rId22"/>
    <p:sldId id="319" r:id="rId23"/>
    <p:sldId id="320" r:id="rId24"/>
    <p:sldId id="342" r:id="rId25"/>
    <p:sldId id="554" r:id="rId26"/>
    <p:sldId id="290" r:id="rId27"/>
    <p:sldId id="275" r:id="rId28"/>
    <p:sldId id="358" r:id="rId29"/>
    <p:sldId id="303" r:id="rId30"/>
    <p:sldId id="304" r:id="rId31"/>
    <p:sldId id="305" r:id="rId32"/>
    <p:sldId id="306" r:id="rId33"/>
    <p:sldId id="308" r:id="rId34"/>
    <p:sldId id="350" r:id="rId35"/>
    <p:sldId id="321" r:id="rId36"/>
    <p:sldId id="307" r:id="rId37"/>
    <p:sldId id="323" r:id="rId38"/>
    <p:sldId id="322" r:id="rId39"/>
    <p:sldId id="359" r:id="rId40"/>
    <p:sldId id="260" r:id="rId41"/>
    <p:sldId id="325" r:id="rId42"/>
    <p:sldId id="324" r:id="rId43"/>
    <p:sldId id="291" r:id="rId44"/>
    <p:sldId id="261" r:id="rId45"/>
    <p:sldId id="262" r:id="rId46"/>
    <p:sldId id="270" r:id="rId47"/>
    <p:sldId id="271" r:id="rId48"/>
    <p:sldId id="351" r:id="rId49"/>
    <p:sldId id="272" r:id="rId50"/>
    <p:sldId id="355" r:id="rId51"/>
    <p:sldId id="356" r:id="rId52"/>
    <p:sldId id="357" r:id="rId53"/>
    <p:sldId id="273" r:id="rId54"/>
    <p:sldId id="326" r:id="rId55"/>
    <p:sldId id="298" r:id="rId56"/>
    <p:sldId id="354" r:id="rId57"/>
    <p:sldId id="274" r:id="rId58"/>
    <p:sldId id="294" r:id="rId59"/>
    <p:sldId id="295" r:id="rId60"/>
    <p:sldId id="329" r:id="rId61"/>
    <p:sldId id="330" r:id="rId62"/>
    <p:sldId id="297" r:id="rId63"/>
    <p:sldId id="299" r:id="rId64"/>
    <p:sldId id="300" r:id="rId65"/>
    <p:sldId id="328" r:id="rId66"/>
    <p:sldId id="331" r:id="rId67"/>
    <p:sldId id="327" r:id="rId68"/>
    <p:sldId id="277" r:id="rId69"/>
    <p:sldId id="279" r:id="rId70"/>
    <p:sldId id="352" r:id="rId7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849" autoAdjust="0"/>
  </p:normalViewPr>
  <p:slideViewPr>
    <p:cSldViewPr snapToGrid="0">
      <p:cViewPr varScale="1">
        <p:scale>
          <a:sx n="117" d="100"/>
          <a:sy n="117" d="100"/>
        </p:scale>
        <p:origin x="318" y="96"/>
      </p:cViewPr>
      <p:guideLst/>
    </p:cSldViewPr>
  </p:slideViewPr>
  <p:outlineViewPr>
    <p:cViewPr>
      <p:scale>
        <a:sx n="33" d="100"/>
        <a:sy n="33" d="100"/>
      </p:scale>
      <p:origin x="0" y="-4692"/>
    </p:cViewPr>
  </p:outlineViewPr>
  <p:notesTextViewPr>
    <p:cViewPr>
      <p:scale>
        <a:sx n="1" d="1"/>
        <a:sy n="1" d="1"/>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F169F-D5C9-4C7E-B2EA-310D917D38C7}"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B183FFF7-B7AC-4ED2-811D-DDF6143254DF}">
      <dgm:prSet/>
      <dgm:spPr/>
      <dgm:t>
        <a:bodyPr/>
        <a:lstStyle/>
        <a:p>
          <a:endParaRPr lang="en-US" dirty="0"/>
        </a:p>
      </dgm:t>
    </dgm:pt>
    <dgm:pt modelId="{2657312B-2458-4833-AFB9-4A2E2725E8F6}" type="parTrans" cxnId="{255A48D6-CA2C-4C7C-A02F-68ECDC76D0A4}">
      <dgm:prSet/>
      <dgm:spPr/>
      <dgm:t>
        <a:bodyPr/>
        <a:lstStyle/>
        <a:p>
          <a:endParaRPr lang="en-US"/>
        </a:p>
      </dgm:t>
    </dgm:pt>
    <dgm:pt modelId="{0E87C35F-1128-40AF-A6AB-6AFF67118AEF}" type="sibTrans" cxnId="{255A48D6-CA2C-4C7C-A02F-68ECDC76D0A4}">
      <dgm:prSet/>
      <dgm:spPr/>
      <dgm:t>
        <a:bodyPr/>
        <a:lstStyle/>
        <a:p>
          <a:endParaRPr lang="en-US"/>
        </a:p>
      </dgm:t>
    </dgm:pt>
    <dgm:pt modelId="{CA595EB9-89CF-4185-83C8-F153CCBCEFD9}">
      <dgm:prSet/>
      <dgm:spPr/>
      <dgm:t>
        <a:bodyPr/>
        <a:lstStyle/>
        <a:p>
          <a:r>
            <a:rPr lang="en-US" dirty="0"/>
            <a:t>Personal outcomes</a:t>
          </a:r>
        </a:p>
      </dgm:t>
    </dgm:pt>
    <dgm:pt modelId="{55079F83-87FF-4C43-9E59-D03CFB314DC3}" type="parTrans" cxnId="{F87A9BF2-9746-416A-B751-CEB972406689}">
      <dgm:prSet/>
      <dgm:spPr/>
      <dgm:t>
        <a:bodyPr/>
        <a:lstStyle/>
        <a:p>
          <a:endParaRPr lang="en-US"/>
        </a:p>
      </dgm:t>
    </dgm:pt>
    <dgm:pt modelId="{9A800B76-3819-4C40-A7FA-EDE4838A55BC}" type="sibTrans" cxnId="{F87A9BF2-9746-416A-B751-CEB972406689}">
      <dgm:prSet/>
      <dgm:spPr/>
      <dgm:t>
        <a:bodyPr/>
        <a:lstStyle/>
        <a:p>
          <a:endParaRPr lang="en-US"/>
        </a:p>
      </dgm:t>
    </dgm:pt>
    <dgm:pt modelId="{2EA31346-3565-4D7C-9F19-590220E98A15}">
      <dgm:prSet/>
      <dgm:spPr/>
      <dgm:t>
        <a:bodyPr/>
        <a:lstStyle/>
        <a:p>
          <a:r>
            <a:rPr lang="en-US" dirty="0"/>
            <a:t>Goals</a:t>
          </a:r>
        </a:p>
      </dgm:t>
    </dgm:pt>
    <dgm:pt modelId="{CE3722F9-E742-496A-A6D3-7FB30E3D90D6}" type="parTrans" cxnId="{56FCD6F2-3EE3-4C53-912B-FABB7D8E135B}">
      <dgm:prSet/>
      <dgm:spPr/>
      <dgm:t>
        <a:bodyPr/>
        <a:lstStyle/>
        <a:p>
          <a:endParaRPr lang="en-US"/>
        </a:p>
      </dgm:t>
    </dgm:pt>
    <dgm:pt modelId="{B9692672-8343-41D3-9497-67E21E8B67D2}" type="sibTrans" cxnId="{56FCD6F2-3EE3-4C53-912B-FABB7D8E135B}">
      <dgm:prSet/>
      <dgm:spPr/>
      <dgm:t>
        <a:bodyPr/>
        <a:lstStyle/>
        <a:p>
          <a:endParaRPr lang="en-US"/>
        </a:p>
      </dgm:t>
    </dgm:pt>
    <dgm:pt modelId="{44F8DFB6-ACD4-4E48-9CE8-BCF3D1484352}">
      <dgm:prSet/>
      <dgm:spPr/>
      <dgm:t>
        <a:bodyPr/>
        <a:lstStyle/>
        <a:p>
          <a:r>
            <a:rPr lang="en-US" dirty="0"/>
            <a:t>Learning</a:t>
          </a:r>
        </a:p>
      </dgm:t>
    </dgm:pt>
    <dgm:pt modelId="{D4F5517A-E620-4D68-9773-1DC5E15D33AB}" type="parTrans" cxnId="{8843B91F-8371-4F0A-B4DC-A709545E364F}">
      <dgm:prSet/>
      <dgm:spPr/>
      <dgm:t>
        <a:bodyPr/>
        <a:lstStyle/>
        <a:p>
          <a:endParaRPr lang="en-US"/>
        </a:p>
      </dgm:t>
    </dgm:pt>
    <dgm:pt modelId="{2E1A9B1E-E87B-4AAF-8AD3-07966A5F47DB}" type="sibTrans" cxnId="{8843B91F-8371-4F0A-B4DC-A709545E364F}">
      <dgm:prSet/>
      <dgm:spPr/>
      <dgm:t>
        <a:bodyPr/>
        <a:lstStyle/>
        <a:p>
          <a:endParaRPr lang="en-US"/>
        </a:p>
      </dgm:t>
    </dgm:pt>
    <dgm:pt modelId="{44803AE5-5154-4BF2-AE17-EE511E8EFD41}">
      <dgm:prSet/>
      <dgm:spPr/>
      <dgm:t>
        <a:bodyPr/>
        <a:lstStyle/>
        <a:p>
          <a:r>
            <a:rPr lang="en-US" dirty="0"/>
            <a:t>Prompts</a:t>
          </a:r>
        </a:p>
      </dgm:t>
    </dgm:pt>
    <dgm:pt modelId="{7E9A4C7F-22F2-4143-AA14-774A542EB5F5}" type="parTrans" cxnId="{77AB2A29-E95E-44EB-AA2B-7A9F1CA00FB3}">
      <dgm:prSet/>
      <dgm:spPr/>
      <dgm:t>
        <a:bodyPr/>
        <a:lstStyle/>
        <a:p>
          <a:endParaRPr lang="en-US"/>
        </a:p>
      </dgm:t>
    </dgm:pt>
    <dgm:pt modelId="{10CD2883-3E6D-4C69-9505-92804D4C0169}" type="sibTrans" cxnId="{77AB2A29-E95E-44EB-AA2B-7A9F1CA00FB3}">
      <dgm:prSet/>
      <dgm:spPr/>
      <dgm:t>
        <a:bodyPr/>
        <a:lstStyle/>
        <a:p>
          <a:endParaRPr lang="en-US"/>
        </a:p>
      </dgm:t>
    </dgm:pt>
    <dgm:pt modelId="{54AA8EFA-7AAE-4EFB-9AE1-7D1E41405173}">
      <dgm:prSet/>
      <dgm:spPr/>
      <dgm:t>
        <a:bodyPr/>
        <a:lstStyle/>
        <a:p>
          <a:r>
            <a:rPr lang="en-US" dirty="0"/>
            <a:t>Reinforcers</a:t>
          </a:r>
        </a:p>
      </dgm:t>
    </dgm:pt>
    <dgm:pt modelId="{3CF9DDF3-A8A8-4ED7-9467-EDAA1BCEDB79}" type="parTrans" cxnId="{7A1EB812-BC27-4598-9C19-EC071DCF0B87}">
      <dgm:prSet/>
      <dgm:spPr/>
      <dgm:t>
        <a:bodyPr/>
        <a:lstStyle/>
        <a:p>
          <a:endParaRPr lang="en-US"/>
        </a:p>
      </dgm:t>
    </dgm:pt>
    <dgm:pt modelId="{6C96916F-67D3-4F1D-BE24-8479B806B1AA}" type="sibTrans" cxnId="{7A1EB812-BC27-4598-9C19-EC071DCF0B87}">
      <dgm:prSet/>
      <dgm:spPr/>
      <dgm:t>
        <a:bodyPr/>
        <a:lstStyle/>
        <a:p>
          <a:endParaRPr lang="en-US"/>
        </a:p>
      </dgm:t>
    </dgm:pt>
    <dgm:pt modelId="{DBEBA5A2-F3AE-4C67-BAA8-2833104BDA6B}">
      <dgm:prSet/>
      <dgm:spPr/>
      <dgm:t>
        <a:bodyPr/>
        <a:lstStyle/>
        <a:p>
          <a:r>
            <a:rPr lang="en-US" dirty="0"/>
            <a:t>Active Support </a:t>
          </a:r>
        </a:p>
      </dgm:t>
    </dgm:pt>
    <dgm:pt modelId="{B0B5AB65-6A99-40FF-B826-A4DA67D9FD63}" type="parTrans" cxnId="{95FC32DF-7FE1-4D07-8735-26D761C4A9E8}">
      <dgm:prSet/>
      <dgm:spPr/>
      <dgm:t>
        <a:bodyPr/>
        <a:lstStyle/>
        <a:p>
          <a:endParaRPr lang="en-US"/>
        </a:p>
      </dgm:t>
    </dgm:pt>
    <dgm:pt modelId="{7BCC8FB8-9E33-464B-9B79-C3F80A0D1455}" type="sibTrans" cxnId="{95FC32DF-7FE1-4D07-8735-26D761C4A9E8}">
      <dgm:prSet/>
      <dgm:spPr/>
      <dgm:t>
        <a:bodyPr/>
        <a:lstStyle/>
        <a:p>
          <a:endParaRPr lang="en-US"/>
        </a:p>
      </dgm:t>
    </dgm:pt>
    <dgm:pt modelId="{9EFACA0F-3A0C-4D3B-8EB8-515FD8DFC733}" type="pres">
      <dgm:prSet presAssocID="{0D5F169F-D5C9-4C7E-B2EA-310D917D38C7}" presName="vert0" presStyleCnt="0">
        <dgm:presLayoutVars>
          <dgm:dir/>
          <dgm:animOne val="branch"/>
          <dgm:animLvl val="lvl"/>
        </dgm:presLayoutVars>
      </dgm:prSet>
      <dgm:spPr/>
    </dgm:pt>
    <dgm:pt modelId="{630E2414-D962-47C5-9050-0DFB7986AD46}" type="pres">
      <dgm:prSet presAssocID="{B183FFF7-B7AC-4ED2-811D-DDF6143254DF}" presName="thickLine" presStyleLbl="alignNode1" presStyleIdx="0" presStyleCnt="1"/>
      <dgm:spPr/>
    </dgm:pt>
    <dgm:pt modelId="{4AA543EF-2488-4719-A8E0-36316175CA2D}" type="pres">
      <dgm:prSet presAssocID="{B183FFF7-B7AC-4ED2-811D-DDF6143254DF}" presName="horz1" presStyleCnt="0"/>
      <dgm:spPr/>
    </dgm:pt>
    <dgm:pt modelId="{B442D8B0-7B44-40D8-8177-2C6527EC0F05}" type="pres">
      <dgm:prSet presAssocID="{B183FFF7-B7AC-4ED2-811D-DDF6143254DF}" presName="tx1" presStyleLbl="revTx" presStyleIdx="0" presStyleCnt="7"/>
      <dgm:spPr/>
    </dgm:pt>
    <dgm:pt modelId="{53016606-31A8-4950-B6A1-4FCCF54A6A5A}" type="pres">
      <dgm:prSet presAssocID="{B183FFF7-B7AC-4ED2-811D-DDF6143254DF}" presName="vert1" presStyleCnt="0"/>
      <dgm:spPr/>
    </dgm:pt>
    <dgm:pt modelId="{8EBE30AC-0B7E-456D-9FAC-E87383D461BA}" type="pres">
      <dgm:prSet presAssocID="{CA595EB9-89CF-4185-83C8-F153CCBCEFD9}" presName="vertSpace2a" presStyleCnt="0"/>
      <dgm:spPr/>
    </dgm:pt>
    <dgm:pt modelId="{26524E40-C48B-4C0B-8686-5FC38E1ED461}" type="pres">
      <dgm:prSet presAssocID="{CA595EB9-89CF-4185-83C8-F153CCBCEFD9}" presName="horz2" presStyleCnt="0"/>
      <dgm:spPr/>
    </dgm:pt>
    <dgm:pt modelId="{E8FCE02D-27C6-414F-B9C8-A71DC6E2A451}" type="pres">
      <dgm:prSet presAssocID="{CA595EB9-89CF-4185-83C8-F153CCBCEFD9}" presName="horzSpace2" presStyleCnt="0"/>
      <dgm:spPr/>
    </dgm:pt>
    <dgm:pt modelId="{B90F79E6-DA97-4054-B1F1-5920329EFC78}" type="pres">
      <dgm:prSet presAssocID="{CA595EB9-89CF-4185-83C8-F153CCBCEFD9}" presName="tx2" presStyleLbl="revTx" presStyleIdx="1" presStyleCnt="7"/>
      <dgm:spPr/>
    </dgm:pt>
    <dgm:pt modelId="{ED4197A0-8006-482D-9B4D-E8C22E9A9BF4}" type="pres">
      <dgm:prSet presAssocID="{CA595EB9-89CF-4185-83C8-F153CCBCEFD9}" presName="vert2" presStyleCnt="0"/>
      <dgm:spPr/>
    </dgm:pt>
    <dgm:pt modelId="{CB68CA85-DFC1-4B56-B3B3-E3B364A008FE}" type="pres">
      <dgm:prSet presAssocID="{CA595EB9-89CF-4185-83C8-F153CCBCEFD9}" presName="thinLine2b" presStyleLbl="callout" presStyleIdx="0" presStyleCnt="6"/>
      <dgm:spPr/>
    </dgm:pt>
    <dgm:pt modelId="{EF7C4731-CFAC-46F3-86A0-0D4A05D39CB6}" type="pres">
      <dgm:prSet presAssocID="{CA595EB9-89CF-4185-83C8-F153CCBCEFD9}" presName="vertSpace2b" presStyleCnt="0"/>
      <dgm:spPr/>
    </dgm:pt>
    <dgm:pt modelId="{68687555-CDE3-442A-AABF-ED3EE3A93F4C}" type="pres">
      <dgm:prSet presAssocID="{2EA31346-3565-4D7C-9F19-590220E98A15}" presName="horz2" presStyleCnt="0"/>
      <dgm:spPr/>
    </dgm:pt>
    <dgm:pt modelId="{1C42BE94-AA95-4A35-95FE-54626EA862C5}" type="pres">
      <dgm:prSet presAssocID="{2EA31346-3565-4D7C-9F19-590220E98A15}" presName="horzSpace2" presStyleCnt="0"/>
      <dgm:spPr/>
    </dgm:pt>
    <dgm:pt modelId="{7E94C0D3-6776-4D51-BBE7-BE4E9A84D611}" type="pres">
      <dgm:prSet presAssocID="{2EA31346-3565-4D7C-9F19-590220E98A15}" presName="tx2" presStyleLbl="revTx" presStyleIdx="2" presStyleCnt="7"/>
      <dgm:spPr/>
    </dgm:pt>
    <dgm:pt modelId="{AC5C4774-8753-4CF5-9AC8-248847DF43A0}" type="pres">
      <dgm:prSet presAssocID="{2EA31346-3565-4D7C-9F19-590220E98A15}" presName="vert2" presStyleCnt="0"/>
      <dgm:spPr/>
    </dgm:pt>
    <dgm:pt modelId="{405195A7-7A61-4CDC-BF38-EBA35014EF63}" type="pres">
      <dgm:prSet presAssocID="{2EA31346-3565-4D7C-9F19-590220E98A15}" presName="thinLine2b" presStyleLbl="callout" presStyleIdx="1" presStyleCnt="6"/>
      <dgm:spPr/>
    </dgm:pt>
    <dgm:pt modelId="{26E9603C-6511-4895-B5F3-C578386E024E}" type="pres">
      <dgm:prSet presAssocID="{2EA31346-3565-4D7C-9F19-590220E98A15}" presName="vertSpace2b" presStyleCnt="0"/>
      <dgm:spPr/>
    </dgm:pt>
    <dgm:pt modelId="{C893145D-902D-40DE-9ACC-6EFC87160483}" type="pres">
      <dgm:prSet presAssocID="{44F8DFB6-ACD4-4E48-9CE8-BCF3D1484352}" presName="horz2" presStyleCnt="0"/>
      <dgm:spPr/>
    </dgm:pt>
    <dgm:pt modelId="{E7074B08-EF37-4938-9F2D-07AFCFF1ABE1}" type="pres">
      <dgm:prSet presAssocID="{44F8DFB6-ACD4-4E48-9CE8-BCF3D1484352}" presName="horzSpace2" presStyleCnt="0"/>
      <dgm:spPr/>
    </dgm:pt>
    <dgm:pt modelId="{4C2FFA1A-119F-47FA-8311-59E324144326}" type="pres">
      <dgm:prSet presAssocID="{44F8DFB6-ACD4-4E48-9CE8-BCF3D1484352}" presName="tx2" presStyleLbl="revTx" presStyleIdx="3" presStyleCnt="7"/>
      <dgm:spPr/>
    </dgm:pt>
    <dgm:pt modelId="{FF44F508-221E-4B17-87EB-788ED8796AB8}" type="pres">
      <dgm:prSet presAssocID="{44F8DFB6-ACD4-4E48-9CE8-BCF3D1484352}" presName="vert2" presStyleCnt="0"/>
      <dgm:spPr/>
    </dgm:pt>
    <dgm:pt modelId="{09CA5CF0-22EE-4F95-957D-B6F8319311BF}" type="pres">
      <dgm:prSet presAssocID="{44F8DFB6-ACD4-4E48-9CE8-BCF3D1484352}" presName="thinLine2b" presStyleLbl="callout" presStyleIdx="2" presStyleCnt="6"/>
      <dgm:spPr/>
    </dgm:pt>
    <dgm:pt modelId="{AFEF6237-54C9-43A0-83C5-8F4F2D078394}" type="pres">
      <dgm:prSet presAssocID="{44F8DFB6-ACD4-4E48-9CE8-BCF3D1484352}" presName="vertSpace2b" presStyleCnt="0"/>
      <dgm:spPr/>
    </dgm:pt>
    <dgm:pt modelId="{A1EAE394-D0FD-4F21-B1A7-563EFB585F1E}" type="pres">
      <dgm:prSet presAssocID="{44803AE5-5154-4BF2-AE17-EE511E8EFD41}" presName="horz2" presStyleCnt="0"/>
      <dgm:spPr/>
    </dgm:pt>
    <dgm:pt modelId="{1EF09FB6-139F-48F0-94F9-B91E251BF0D9}" type="pres">
      <dgm:prSet presAssocID="{44803AE5-5154-4BF2-AE17-EE511E8EFD41}" presName="horzSpace2" presStyleCnt="0"/>
      <dgm:spPr/>
    </dgm:pt>
    <dgm:pt modelId="{58C9E72E-881F-4ABD-B331-FD087CF656B0}" type="pres">
      <dgm:prSet presAssocID="{44803AE5-5154-4BF2-AE17-EE511E8EFD41}" presName="tx2" presStyleLbl="revTx" presStyleIdx="4" presStyleCnt="7"/>
      <dgm:spPr/>
    </dgm:pt>
    <dgm:pt modelId="{2C5A04D0-B30B-46F4-90DE-5BAFF5F57AE4}" type="pres">
      <dgm:prSet presAssocID="{44803AE5-5154-4BF2-AE17-EE511E8EFD41}" presName="vert2" presStyleCnt="0"/>
      <dgm:spPr/>
    </dgm:pt>
    <dgm:pt modelId="{A4B30DD0-207F-4B73-B37D-4C07E0830CB5}" type="pres">
      <dgm:prSet presAssocID="{44803AE5-5154-4BF2-AE17-EE511E8EFD41}" presName="thinLine2b" presStyleLbl="callout" presStyleIdx="3" presStyleCnt="6"/>
      <dgm:spPr/>
    </dgm:pt>
    <dgm:pt modelId="{34F95FF5-5B8F-43A3-A2B9-0659040FC449}" type="pres">
      <dgm:prSet presAssocID="{44803AE5-5154-4BF2-AE17-EE511E8EFD41}" presName="vertSpace2b" presStyleCnt="0"/>
      <dgm:spPr/>
    </dgm:pt>
    <dgm:pt modelId="{15CFB0E5-E77A-47FE-81FE-09875E0EEAF4}" type="pres">
      <dgm:prSet presAssocID="{54AA8EFA-7AAE-4EFB-9AE1-7D1E41405173}" presName="horz2" presStyleCnt="0"/>
      <dgm:spPr/>
    </dgm:pt>
    <dgm:pt modelId="{47551B08-8D59-4BF0-9053-20B9421ABF54}" type="pres">
      <dgm:prSet presAssocID="{54AA8EFA-7AAE-4EFB-9AE1-7D1E41405173}" presName="horzSpace2" presStyleCnt="0"/>
      <dgm:spPr/>
    </dgm:pt>
    <dgm:pt modelId="{5825AEA7-0710-46FF-9087-E00C2B965ACE}" type="pres">
      <dgm:prSet presAssocID="{54AA8EFA-7AAE-4EFB-9AE1-7D1E41405173}" presName="tx2" presStyleLbl="revTx" presStyleIdx="5" presStyleCnt="7"/>
      <dgm:spPr/>
    </dgm:pt>
    <dgm:pt modelId="{A8FB476B-69A8-436B-90E5-5AD434B16B28}" type="pres">
      <dgm:prSet presAssocID="{54AA8EFA-7AAE-4EFB-9AE1-7D1E41405173}" presName="vert2" presStyleCnt="0"/>
      <dgm:spPr/>
    </dgm:pt>
    <dgm:pt modelId="{74848F2D-B1C3-4E8E-9BAB-5CA24B0FBAB8}" type="pres">
      <dgm:prSet presAssocID="{54AA8EFA-7AAE-4EFB-9AE1-7D1E41405173}" presName="thinLine2b" presStyleLbl="callout" presStyleIdx="4" presStyleCnt="6"/>
      <dgm:spPr/>
    </dgm:pt>
    <dgm:pt modelId="{5FDE2D35-2BF6-4452-950D-10826B39DABF}" type="pres">
      <dgm:prSet presAssocID="{54AA8EFA-7AAE-4EFB-9AE1-7D1E41405173}" presName="vertSpace2b" presStyleCnt="0"/>
      <dgm:spPr/>
    </dgm:pt>
    <dgm:pt modelId="{E0C34387-0893-4D3E-AFD8-06F3DDC6BDF0}" type="pres">
      <dgm:prSet presAssocID="{DBEBA5A2-F3AE-4C67-BAA8-2833104BDA6B}" presName="horz2" presStyleCnt="0"/>
      <dgm:spPr/>
    </dgm:pt>
    <dgm:pt modelId="{DB5D3955-B4E8-469A-A117-36CA4F275EF9}" type="pres">
      <dgm:prSet presAssocID="{DBEBA5A2-F3AE-4C67-BAA8-2833104BDA6B}" presName="horzSpace2" presStyleCnt="0"/>
      <dgm:spPr/>
    </dgm:pt>
    <dgm:pt modelId="{844CF13F-E975-4F56-9D28-EBC666A59AC7}" type="pres">
      <dgm:prSet presAssocID="{DBEBA5A2-F3AE-4C67-BAA8-2833104BDA6B}" presName="tx2" presStyleLbl="revTx" presStyleIdx="6" presStyleCnt="7"/>
      <dgm:spPr/>
    </dgm:pt>
    <dgm:pt modelId="{E1BEA10F-0FAA-431E-83B4-D141AD62840D}" type="pres">
      <dgm:prSet presAssocID="{DBEBA5A2-F3AE-4C67-BAA8-2833104BDA6B}" presName="vert2" presStyleCnt="0"/>
      <dgm:spPr/>
    </dgm:pt>
    <dgm:pt modelId="{4FFE361D-1A07-4E45-B7E8-F9633E5F018F}" type="pres">
      <dgm:prSet presAssocID="{DBEBA5A2-F3AE-4C67-BAA8-2833104BDA6B}" presName="thinLine2b" presStyleLbl="callout" presStyleIdx="5" presStyleCnt="6"/>
      <dgm:spPr/>
    </dgm:pt>
    <dgm:pt modelId="{810CF75D-F703-4D83-B6F4-8825B731B36F}" type="pres">
      <dgm:prSet presAssocID="{DBEBA5A2-F3AE-4C67-BAA8-2833104BDA6B}" presName="vertSpace2b" presStyleCnt="0"/>
      <dgm:spPr/>
    </dgm:pt>
  </dgm:ptLst>
  <dgm:cxnLst>
    <dgm:cxn modelId="{7A1EB812-BC27-4598-9C19-EC071DCF0B87}" srcId="{B183FFF7-B7AC-4ED2-811D-DDF6143254DF}" destId="{54AA8EFA-7AAE-4EFB-9AE1-7D1E41405173}" srcOrd="4" destOrd="0" parTransId="{3CF9DDF3-A8A8-4ED7-9467-EDAA1BCEDB79}" sibTransId="{6C96916F-67D3-4F1D-BE24-8479B806B1AA}"/>
    <dgm:cxn modelId="{8843B91F-8371-4F0A-B4DC-A709545E364F}" srcId="{B183FFF7-B7AC-4ED2-811D-DDF6143254DF}" destId="{44F8DFB6-ACD4-4E48-9CE8-BCF3D1484352}" srcOrd="2" destOrd="0" parTransId="{D4F5517A-E620-4D68-9773-1DC5E15D33AB}" sibTransId="{2E1A9B1E-E87B-4AAF-8AD3-07966A5F47DB}"/>
    <dgm:cxn modelId="{77AB2A29-E95E-44EB-AA2B-7A9F1CA00FB3}" srcId="{B183FFF7-B7AC-4ED2-811D-DDF6143254DF}" destId="{44803AE5-5154-4BF2-AE17-EE511E8EFD41}" srcOrd="3" destOrd="0" parTransId="{7E9A4C7F-22F2-4143-AA14-774A542EB5F5}" sibTransId="{10CD2883-3E6D-4C69-9505-92804D4C0169}"/>
    <dgm:cxn modelId="{D3E9E52F-245C-4A88-88EC-32767B16E186}" type="presOf" srcId="{44F8DFB6-ACD4-4E48-9CE8-BCF3D1484352}" destId="{4C2FFA1A-119F-47FA-8311-59E324144326}" srcOrd="0" destOrd="0" presId="urn:microsoft.com/office/officeart/2008/layout/LinedList"/>
    <dgm:cxn modelId="{A1F21C64-A3E4-4AFA-816D-B49B6A205FBB}" type="presOf" srcId="{CA595EB9-89CF-4185-83C8-F153CCBCEFD9}" destId="{B90F79E6-DA97-4054-B1F1-5920329EFC78}" srcOrd="0" destOrd="0" presId="urn:microsoft.com/office/officeart/2008/layout/LinedList"/>
    <dgm:cxn modelId="{222D104A-4A8A-4876-B071-E6B1E778B106}" type="presOf" srcId="{0D5F169F-D5C9-4C7E-B2EA-310D917D38C7}" destId="{9EFACA0F-3A0C-4D3B-8EB8-515FD8DFC733}" srcOrd="0" destOrd="0" presId="urn:microsoft.com/office/officeart/2008/layout/LinedList"/>
    <dgm:cxn modelId="{772C8379-C57C-4512-BE99-E791779BBEAA}" type="presOf" srcId="{DBEBA5A2-F3AE-4C67-BAA8-2833104BDA6B}" destId="{844CF13F-E975-4F56-9D28-EBC666A59AC7}" srcOrd="0" destOrd="0" presId="urn:microsoft.com/office/officeart/2008/layout/LinedList"/>
    <dgm:cxn modelId="{D5F99F7C-31EE-49C5-B81F-25424B1EE0EA}" type="presOf" srcId="{2EA31346-3565-4D7C-9F19-590220E98A15}" destId="{7E94C0D3-6776-4D51-BBE7-BE4E9A84D611}" srcOrd="0" destOrd="0" presId="urn:microsoft.com/office/officeart/2008/layout/LinedList"/>
    <dgm:cxn modelId="{7410B597-21E9-4A88-B17E-0D35DEBF3584}" type="presOf" srcId="{B183FFF7-B7AC-4ED2-811D-DDF6143254DF}" destId="{B442D8B0-7B44-40D8-8177-2C6527EC0F05}" srcOrd="0" destOrd="0" presId="urn:microsoft.com/office/officeart/2008/layout/LinedList"/>
    <dgm:cxn modelId="{82DFB19F-2A3F-43F0-93FE-CED090545355}" type="presOf" srcId="{54AA8EFA-7AAE-4EFB-9AE1-7D1E41405173}" destId="{5825AEA7-0710-46FF-9087-E00C2B965ACE}" srcOrd="0" destOrd="0" presId="urn:microsoft.com/office/officeart/2008/layout/LinedList"/>
    <dgm:cxn modelId="{668ECBB1-C98D-436E-81CB-546B2B401A71}" type="presOf" srcId="{44803AE5-5154-4BF2-AE17-EE511E8EFD41}" destId="{58C9E72E-881F-4ABD-B331-FD087CF656B0}" srcOrd="0" destOrd="0" presId="urn:microsoft.com/office/officeart/2008/layout/LinedList"/>
    <dgm:cxn modelId="{255A48D6-CA2C-4C7C-A02F-68ECDC76D0A4}" srcId="{0D5F169F-D5C9-4C7E-B2EA-310D917D38C7}" destId="{B183FFF7-B7AC-4ED2-811D-DDF6143254DF}" srcOrd="0" destOrd="0" parTransId="{2657312B-2458-4833-AFB9-4A2E2725E8F6}" sibTransId="{0E87C35F-1128-40AF-A6AB-6AFF67118AEF}"/>
    <dgm:cxn modelId="{95FC32DF-7FE1-4D07-8735-26D761C4A9E8}" srcId="{B183FFF7-B7AC-4ED2-811D-DDF6143254DF}" destId="{DBEBA5A2-F3AE-4C67-BAA8-2833104BDA6B}" srcOrd="5" destOrd="0" parTransId="{B0B5AB65-6A99-40FF-B826-A4DA67D9FD63}" sibTransId="{7BCC8FB8-9E33-464B-9B79-C3F80A0D1455}"/>
    <dgm:cxn modelId="{F87A9BF2-9746-416A-B751-CEB972406689}" srcId="{B183FFF7-B7AC-4ED2-811D-DDF6143254DF}" destId="{CA595EB9-89CF-4185-83C8-F153CCBCEFD9}" srcOrd="0" destOrd="0" parTransId="{55079F83-87FF-4C43-9E59-D03CFB314DC3}" sibTransId="{9A800B76-3819-4C40-A7FA-EDE4838A55BC}"/>
    <dgm:cxn modelId="{56FCD6F2-3EE3-4C53-912B-FABB7D8E135B}" srcId="{B183FFF7-B7AC-4ED2-811D-DDF6143254DF}" destId="{2EA31346-3565-4D7C-9F19-590220E98A15}" srcOrd="1" destOrd="0" parTransId="{CE3722F9-E742-496A-A6D3-7FB30E3D90D6}" sibTransId="{B9692672-8343-41D3-9497-67E21E8B67D2}"/>
    <dgm:cxn modelId="{5FEA25EA-246F-4B26-9BEA-67360562A043}" type="presParOf" srcId="{9EFACA0F-3A0C-4D3B-8EB8-515FD8DFC733}" destId="{630E2414-D962-47C5-9050-0DFB7986AD46}" srcOrd="0" destOrd="0" presId="urn:microsoft.com/office/officeart/2008/layout/LinedList"/>
    <dgm:cxn modelId="{6A6E540F-3BD5-41B1-8147-7C7B3DC870D6}" type="presParOf" srcId="{9EFACA0F-3A0C-4D3B-8EB8-515FD8DFC733}" destId="{4AA543EF-2488-4719-A8E0-36316175CA2D}" srcOrd="1" destOrd="0" presId="urn:microsoft.com/office/officeart/2008/layout/LinedList"/>
    <dgm:cxn modelId="{285E587F-0EC1-4744-BDFD-0660D28F53A4}" type="presParOf" srcId="{4AA543EF-2488-4719-A8E0-36316175CA2D}" destId="{B442D8B0-7B44-40D8-8177-2C6527EC0F05}" srcOrd="0" destOrd="0" presId="urn:microsoft.com/office/officeart/2008/layout/LinedList"/>
    <dgm:cxn modelId="{D93915BF-0955-474F-AD20-BEF43BF2F698}" type="presParOf" srcId="{4AA543EF-2488-4719-A8E0-36316175CA2D}" destId="{53016606-31A8-4950-B6A1-4FCCF54A6A5A}" srcOrd="1" destOrd="0" presId="urn:microsoft.com/office/officeart/2008/layout/LinedList"/>
    <dgm:cxn modelId="{40CFE605-12E6-4D63-833F-8BAAA6DE6C72}" type="presParOf" srcId="{53016606-31A8-4950-B6A1-4FCCF54A6A5A}" destId="{8EBE30AC-0B7E-456D-9FAC-E87383D461BA}" srcOrd="0" destOrd="0" presId="urn:microsoft.com/office/officeart/2008/layout/LinedList"/>
    <dgm:cxn modelId="{5386B12E-E5DF-4F48-85B3-E37216ADF9E1}" type="presParOf" srcId="{53016606-31A8-4950-B6A1-4FCCF54A6A5A}" destId="{26524E40-C48B-4C0B-8686-5FC38E1ED461}" srcOrd="1" destOrd="0" presId="urn:microsoft.com/office/officeart/2008/layout/LinedList"/>
    <dgm:cxn modelId="{A30E3407-057A-43AC-AA0E-AD9F73433994}" type="presParOf" srcId="{26524E40-C48B-4C0B-8686-5FC38E1ED461}" destId="{E8FCE02D-27C6-414F-B9C8-A71DC6E2A451}" srcOrd="0" destOrd="0" presId="urn:microsoft.com/office/officeart/2008/layout/LinedList"/>
    <dgm:cxn modelId="{73E18941-858D-49C0-A7ED-BB7603CB12FC}" type="presParOf" srcId="{26524E40-C48B-4C0B-8686-5FC38E1ED461}" destId="{B90F79E6-DA97-4054-B1F1-5920329EFC78}" srcOrd="1" destOrd="0" presId="urn:microsoft.com/office/officeart/2008/layout/LinedList"/>
    <dgm:cxn modelId="{B6B1197B-88A7-4144-A970-377464CDBD85}" type="presParOf" srcId="{26524E40-C48B-4C0B-8686-5FC38E1ED461}" destId="{ED4197A0-8006-482D-9B4D-E8C22E9A9BF4}" srcOrd="2" destOrd="0" presId="urn:microsoft.com/office/officeart/2008/layout/LinedList"/>
    <dgm:cxn modelId="{B49555B0-A40D-4CEE-A802-702F64A7ADAE}" type="presParOf" srcId="{53016606-31A8-4950-B6A1-4FCCF54A6A5A}" destId="{CB68CA85-DFC1-4B56-B3B3-E3B364A008FE}" srcOrd="2" destOrd="0" presId="urn:microsoft.com/office/officeart/2008/layout/LinedList"/>
    <dgm:cxn modelId="{C632097C-19EE-44BC-AE40-20C7F0AA0B66}" type="presParOf" srcId="{53016606-31A8-4950-B6A1-4FCCF54A6A5A}" destId="{EF7C4731-CFAC-46F3-86A0-0D4A05D39CB6}" srcOrd="3" destOrd="0" presId="urn:microsoft.com/office/officeart/2008/layout/LinedList"/>
    <dgm:cxn modelId="{5C773E24-8E7F-4EB3-8590-351880DB1161}" type="presParOf" srcId="{53016606-31A8-4950-B6A1-4FCCF54A6A5A}" destId="{68687555-CDE3-442A-AABF-ED3EE3A93F4C}" srcOrd="4" destOrd="0" presId="urn:microsoft.com/office/officeart/2008/layout/LinedList"/>
    <dgm:cxn modelId="{FAE89F2A-AFF3-4739-B7B4-8C0950A65A40}" type="presParOf" srcId="{68687555-CDE3-442A-AABF-ED3EE3A93F4C}" destId="{1C42BE94-AA95-4A35-95FE-54626EA862C5}" srcOrd="0" destOrd="0" presId="urn:microsoft.com/office/officeart/2008/layout/LinedList"/>
    <dgm:cxn modelId="{F5EB6C69-793F-45A8-8D51-20D53A1EDD85}" type="presParOf" srcId="{68687555-CDE3-442A-AABF-ED3EE3A93F4C}" destId="{7E94C0D3-6776-4D51-BBE7-BE4E9A84D611}" srcOrd="1" destOrd="0" presId="urn:microsoft.com/office/officeart/2008/layout/LinedList"/>
    <dgm:cxn modelId="{3A90FCA8-9370-4EF4-A279-A16C5113C0BA}" type="presParOf" srcId="{68687555-CDE3-442A-AABF-ED3EE3A93F4C}" destId="{AC5C4774-8753-4CF5-9AC8-248847DF43A0}" srcOrd="2" destOrd="0" presId="urn:microsoft.com/office/officeart/2008/layout/LinedList"/>
    <dgm:cxn modelId="{9761794A-2E01-4D71-B017-39FAB61540D1}" type="presParOf" srcId="{53016606-31A8-4950-B6A1-4FCCF54A6A5A}" destId="{405195A7-7A61-4CDC-BF38-EBA35014EF63}" srcOrd="5" destOrd="0" presId="urn:microsoft.com/office/officeart/2008/layout/LinedList"/>
    <dgm:cxn modelId="{6F8237CE-2BB3-4F08-A3FB-15B43FEFF86B}" type="presParOf" srcId="{53016606-31A8-4950-B6A1-4FCCF54A6A5A}" destId="{26E9603C-6511-4895-B5F3-C578386E024E}" srcOrd="6" destOrd="0" presId="urn:microsoft.com/office/officeart/2008/layout/LinedList"/>
    <dgm:cxn modelId="{F8323478-7023-4637-94F5-160C44AF0D39}" type="presParOf" srcId="{53016606-31A8-4950-B6A1-4FCCF54A6A5A}" destId="{C893145D-902D-40DE-9ACC-6EFC87160483}" srcOrd="7" destOrd="0" presId="urn:microsoft.com/office/officeart/2008/layout/LinedList"/>
    <dgm:cxn modelId="{999638C2-F340-4057-B7BA-CDE0D151DB9D}" type="presParOf" srcId="{C893145D-902D-40DE-9ACC-6EFC87160483}" destId="{E7074B08-EF37-4938-9F2D-07AFCFF1ABE1}" srcOrd="0" destOrd="0" presId="urn:microsoft.com/office/officeart/2008/layout/LinedList"/>
    <dgm:cxn modelId="{DCBF1E0B-3D64-47B7-8F99-F11378B9C15F}" type="presParOf" srcId="{C893145D-902D-40DE-9ACC-6EFC87160483}" destId="{4C2FFA1A-119F-47FA-8311-59E324144326}" srcOrd="1" destOrd="0" presId="urn:microsoft.com/office/officeart/2008/layout/LinedList"/>
    <dgm:cxn modelId="{97B517E2-AEBB-4447-BC16-1300017B6BA5}" type="presParOf" srcId="{C893145D-902D-40DE-9ACC-6EFC87160483}" destId="{FF44F508-221E-4B17-87EB-788ED8796AB8}" srcOrd="2" destOrd="0" presId="urn:microsoft.com/office/officeart/2008/layout/LinedList"/>
    <dgm:cxn modelId="{B5651A2A-352A-46D0-9432-D0A07C841267}" type="presParOf" srcId="{53016606-31A8-4950-B6A1-4FCCF54A6A5A}" destId="{09CA5CF0-22EE-4F95-957D-B6F8319311BF}" srcOrd="8" destOrd="0" presId="urn:microsoft.com/office/officeart/2008/layout/LinedList"/>
    <dgm:cxn modelId="{2B18397A-95C5-4685-B1D2-6727B325CC55}" type="presParOf" srcId="{53016606-31A8-4950-B6A1-4FCCF54A6A5A}" destId="{AFEF6237-54C9-43A0-83C5-8F4F2D078394}" srcOrd="9" destOrd="0" presId="urn:microsoft.com/office/officeart/2008/layout/LinedList"/>
    <dgm:cxn modelId="{08C3CEB5-4582-486F-BBF3-4D369E2D2769}" type="presParOf" srcId="{53016606-31A8-4950-B6A1-4FCCF54A6A5A}" destId="{A1EAE394-D0FD-4F21-B1A7-563EFB585F1E}" srcOrd="10" destOrd="0" presId="urn:microsoft.com/office/officeart/2008/layout/LinedList"/>
    <dgm:cxn modelId="{465B6EED-3411-4AC2-B789-D69DC28A5A8A}" type="presParOf" srcId="{A1EAE394-D0FD-4F21-B1A7-563EFB585F1E}" destId="{1EF09FB6-139F-48F0-94F9-B91E251BF0D9}" srcOrd="0" destOrd="0" presId="urn:microsoft.com/office/officeart/2008/layout/LinedList"/>
    <dgm:cxn modelId="{59E2CA44-241F-4F50-8FD1-1615F0868B96}" type="presParOf" srcId="{A1EAE394-D0FD-4F21-B1A7-563EFB585F1E}" destId="{58C9E72E-881F-4ABD-B331-FD087CF656B0}" srcOrd="1" destOrd="0" presId="urn:microsoft.com/office/officeart/2008/layout/LinedList"/>
    <dgm:cxn modelId="{8A059C35-BE98-4C17-B131-037291D043FC}" type="presParOf" srcId="{A1EAE394-D0FD-4F21-B1A7-563EFB585F1E}" destId="{2C5A04D0-B30B-46F4-90DE-5BAFF5F57AE4}" srcOrd="2" destOrd="0" presId="urn:microsoft.com/office/officeart/2008/layout/LinedList"/>
    <dgm:cxn modelId="{12F1EF31-DB33-42C3-9CD8-5FF1810D1EB3}" type="presParOf" srcId="{53016606-31A8-4950-B6A1-4FCCF54A6A5A}" destId="{A4B30DD0-207F-4B73-B37D-4C07E0830CB5}" srcOrd="11" destOrd="0" presId="urn:microsoft.com/office/officeart/2008/layout/LinedList"/>
    <dgm:cxn modelId="{78993EB8-679D-4751-9CC9-82A67395D223}" type="presParOf" srcId="{53016606-31A8-4950-B6A1-4FCCF54A6A5A}" destId="{34F95FF5-5B8F-43A3-A2B9-0659040FC449}" srcOrd="12" destOrd="0" presId="urn:microsoft.com/office/officeart/2008/layout/LinedList"/>
    <dgm:cxn modelId="{5F0BAA73-22A0-4F7A-BFC6-D1DFDC4DEB52}" type="presParOf" srcId="{53016606-31A8-4950-B6A1-4FCCF54A6A5A}" destId="{15CFB0E5-E77A-47FE-81FE-09875E0EEAF4}" srcOrd="13" destOrd="0" presId="urn:microsoft.com/office/officeart/2008/layout/LinedList"/>
    <dgm:cxn modelId="{88C4D71B-D617-43CD-9BEE-7CEF2EAF2744}" type="presParOf" srcId="{15CFB0E5-E77A-47FE-81FE-09875E0EEAF4}" destId="{47551B08-8D59-4BF0-9053-20B9421ABF54}" srcOrd="0" destOrd="0" presId="urn:microsoft.com/office/officeart/2008/layout/LinedList"/>
    <dgm:cxn modelId="{06DFC527-58BC-4EAA-B1B6-117229E130CE}" type="presParOf" srcId="{15CFB0E5-E77A-47FE-81FE-09875E0EEAF4}" destId="{5825AEA7-0710-46FF-9087-E00C2B965ACE}" srcOrd="1" destOrd="0" presId="urn:microsoft.com/office/officeart/2008/layout/LinedList"/>
    <dgm:cxn modelId="{67AD6DFC-C77F-4D50-9A38-A49DBFF7DF96}" type="presParOf" srcId="{15CFB0E5-E77A-47FE-81FE-09875E0EEAF4}" destId="{A8FB476B-69A8-436B-90E5-5AD434B16B28}" srcOrd="2" destOrd="0" presId="urn:microsoft.com/office/officeart/2008/layout/LinedList"/>
    <dgm:cxn modelId="{0456009C-B11F-4546-91F2-0E8DE8BC2E4A}" type="presParOf" srcId="{53016606-31A8-4950-B6A1-4FCCF54A6A5A}" destId="{74848F2D-B1C3-4E8E-9BAB-5CA24B0FBAB8}" srcOrd="14" destOrd="0" presId="urn:microsoft.com/office/officeart/2008/layout/LinedList"/>
    <dgm:cxn modelId="{82C2CF7E-DD56-4D50-9D7A-5773DBAA86CF}" type="presParOf" srcId="{53016606-31A8-4950-B6A1-4FCCF54A6A5A}" destId="{5FDE2D35-2BF6-4452-950D-10826B39DABF}" srcOrd="15" destOrd="0" presId="urn:microsoft.com/office/officeart/2008/layout/LinedList"/>
    <dgm:cxn modelId="{BCBC478F-04D8-4361-8337-0A4D40298D51}" type="presParOf" srcId="{53016606-31A8-4950-B6A1-4FCCF54A6A5A}" destId="{E0C34387-0893-4D3E-AFD8-06F3DDC6BDF0}" srcOrd="16" destOrd="0" presId="urn:microsoft.com/office/officeart/2008/layout/LinedList"/>
    <dgm:cxn modelId="{7DC9C4DC-44D9-4E8D-80C7-0048C2A8BE96}" type="presParOf" srcId="{E0C34387-0893-4D3E-AFD8-06F3DDC6BDF0}" destId="{DB5D3955-B4E8-469A-A117-36CA4F275EF9}" srcOrd="0" destOrd="0" presId="urn:microsoft.com/office/officeart/2008/layout/LinedList"/>
    <dgm:cxn modelId="{CDB60063-58B2-49F9-863F-E7CC610C3DF2}" type="presParOf" srcId="{E0C34387-0893-4D3E-AFD8-06F3DDC6BDF0}" destId="{844CF13F-E975-4F56-9D28-EBC666A59AC7}" srcOrd="1" destOrd="0" presId="urn:microsoft.com/office/officeart/2008/layout/LinedList"/>
    <dgm:cxn modelId="{FA5B3179-76EA-49EA-A281-CEE2954C9206}" type="presParOf" srcId="{E0C34387-0893-4D3E-AFD8-06F3DDC6BDF0}" destId="{E1BEA10F-0FAA-431E-83B4-D141AD62840D}" srcOrd="2" destOrd="0" presId="urn:microsoft.com/office/officeart/2008/layout/LinedList"/>
    <dgm:cxn modelId="{58333185-484F-47D9-9187-C90BAB3B2128}" type="presParOf" srcId="{53016606-31A8-4950-B6A1-4FCCF54A6A5A}" destId="{4FFE361D-1A07-4E45-B7E8-F9633E5F018F}" srcOrd="17" destOrd="0" presId="urn:microsoft.com/office/officeart/2008/layout/LinedList"/>
    <dgm:cxn modelId="{62D60266-8C2F-4413-96E3-96F3F9E6EE29}" type="presParOf" srcId="{53016606-31A8-4950-B6A1-4FCCF54A6A5A}" destId="{810CF75D-F703-4D83-B6F4-8825B731B36F}"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591A71-B373-46CE-B392-778BB81C47C4}" type="doc">
      <dgm:prSet loTypeId="urn:microsoft.com/office/officeart/2005/8/layout/process5" loCatId="process" qsTypeId="urn:microsoft.com/office/officeart/2005/8/quickstyle/simple2" qsCatId="simple" csTypeId="urn:microsoft.com/office/officeart/2005/8/colors/accent2_2" csCatId="accent2" phldr="1"/>
      <dgm:spPr/>
      <dgm:t>
        <a:bodyPr/>
        <a:lstStyle/>
        <a:p>
          <a:endParaRPr lang="en-US"/>
        </a:p>
      </dgm:t>
    </dgm:pt>
    <dgm:pt modelId="{905AD061-7E5D-49C3-9DA3-459D9C8CA20C}">
      <dgm:prSet custT="1"/>
      <dgm:spPr/>
      <dgm:t>
        <a:bodyPr/>
        <a:lstStyle/>
        <a:p>
          <a:r>
            <a:rPr lang="en-US" sz="3200" dirty="0">
              <a:solidFill>
                <a:schemeClr val="accent1">
                  <a:lumMod val="50000"/>
                </a:schemeClr>
              </a:solidFill>
            </a:rPr>
            <a:t>When deciding which kind of prompt to use:</a:t>
          </a:r>
        </a:p>
      </dgm:t>
    </dgm:pt>
    <dgm:pt modelId="{34C0DE09-A1D8-4BFF-8A6C-A4F3535C7420}" type="sibTrans" cxnId="{C7709634-1279-42B0-9BAF-BF106EC16B26}">
      <dgm:prSet/>
      <dgm:spPr/>
      <dgm:t>
        <a:bodyPr/>
        <a:lstStyle/>
        <a:p>
          <a:endParaRPr lang="en-US"/>
        </a:p>
      </dgm:t>
    </dgm:pt>
    <dgm:pt modelId="{50888203-44EA-46DF-ADB4-F1D60FF1AF89}" type="parTrans" cxnId="{C7709634-1279-42B0-9BAF-BF106EC16B26}">
      <dgm:prSet/>
      <dgm:spPr/>
      <dgm:t>
        <a:bodyPr/>
        <a:lstStyle/>
        <a:p>
          <a:endParaRPr lang="en-US"/>
        </a:p>
      </dgm:t>
    </dgm:pt>
    <dgm:pt modelId="{FCF5BC17-7B60-4E24-94CE-5F35A77D69ED}">
      <dgm:prSet/>
      <dgm:spPr/>
      <dgm:t>
        <a:bodyPr/>
        <a:lstStyle/>
        <a:p>
          <a:r>
            <a:rPr lang="en-US" sz="2900" b="1" u="sng" dirty="0">
              <a:solidFill>
                <a:schemeClr val="tx1"/>
              </a:solidFill>
            </a:rPr>
            <a:t>Wait</a:t>
          </a:r>
          <a:r>
            <a:rPr lang="en-US" sz="2900" dirty="0">
              <a:solidFill>
                <a:schemeClr val="accent1">
                  <a:lumMod val="50000"/>
                </a:schemeClr>
              </a:solidFill>
            </a:rPr>
            <a:t> to see if the person will need a prompt </a:t>
          </a:r>
        </a:p>
      </dgm:t>
    </dgm:pt>
    <dgm:pt modelId="{17C01D99-4872-4243-9E2C-9B58B452229A}" type="sibTrans" cxnId="{810F272F-51C8-428B-B8D4-338921FABEAB}">
      <dgm:prSet/>
      <dgm:spPr/>
      <dgm:t>
        <a:bodyPr/>
        <a:lstStyle/>
        <a:p>
          <a:endParaRPr lang="en-US"/>
        </a:p>
      </dgm:t>
    </dgm:pt>
    <dgm:pt modelId="{73436860-0A6D-487E-A98A-F951F0FF4557}" type="parTrans" cxnId="{810F272F-51C8-428B-B8D4-338921FABEAB}">
      <dgm:prSet/>
      <dgm:spPr/>
      <dgm:t>
        <a:bodyPr/>
        <a:lstStyle/>
        <a:p>
          <a:endParaRPr lang="en-US"/>
        </a:p>
      </dgm:t>
    </dgm:pt>
    <dgm:pt modelId="{1B44520F-4EBE-4102-8AE2-32EED16DA423}">
      <dgm:prSet/>
      <dgm:spPr/>
      <dgm:t>
        <a:bodyPr/>
        <a:lstStyle/>
        <a:p>
          <a:r>
            <a:rPr lang="en-US" sz="2900" dirty="0">
              <a:solidFill>
                <a:schemeClr val="accent1">
                  <a:lumMod val="50000"/>
                </a:schemeClr>
              </a:solidFill>
            </a:rPr>
            <a:t>Begin with the </a:t>
          </a:r>
          <a:r>
            <a:rPr lang="en-US" sz="2900" b="1" u="sng" dirty="0">
              <a:solidFill>
                <a:schemeClr val="tx1"/>
              </a:solidFill>
            </a:rPr>
            <a:t>least </a:t>
          </a:r>
          <a:r>
            <a:rPr lang="en-US" sz="2900" dirty="0">
              <a:solidFill>
                <a:schemeClr val="accent1">
                  <a:lumMod val="50000"/>
                </a:schemeClr>
              </a:solidFill>
            </a:rPr>
            <a:t>amount of assistance and increase if needed  </a:t>
          </a:r>
        </a:p>
      </dgm:t>
    </dgm:pt>
    <dgm:pt modelId="{87BF3DEB-7506-435A-9DD8-6E36D9622537}" type="sibTrans" cxnId="{3C5C74B5-79EB-47BC-AE9D-2F776B8F79B3}">
      <dgm:prSet/>
      <dgm:spPr/>
      <dgm:t>
        <a:bodyPr/>
        <a:lstStyle/>
        <a:p>
          <a:endParaRPr lang="en-US"/>
        </a:p>
      </dgm:t>
    </dgm:pt>
    <dgm:pt modelId="{62554342-1611-44AF-B53B-835DF32CB885}" type="parTrans" cxnId="{3C5C74B5-79EB-47BC-AE9D-2F776B8F79B3}">
      <dgm:prSet/>
      <dgm:spPr/>
      <dgm:t>
        <a:bodyPr/>
        <a:lstStyle/>
        <a:p>
          <a:endParaRPr lang="en-US"/>
        </a:p>
      </dgm:t>
    </dgm:pt>
    <dgm:pt modelId="{9223B3B3-C9F6-43C9-9444-BC6DB97360CE}">
      <dgm:prSet/>
      <dgm:spPr/>
      <dgm:t>
        <a:bodyPr/>
        <a:lstStyle/>
        <a:p>
          <a:r>
            <a:rPr lang="en-US" sz="2900" dirty="0">
              <a:solidFill>
                <a:schemeClr val="accent1">
                  <a:lumMod val="50000"/>
                </a:schemeClr>
              </a:solidFill>
            </a:rPr>
            <a:t>Use the strategy you think will work </a:t>
          </a:r>
          <a:r>
            <a:rPr lang="en-US" sz="2900" b="1" u="sng" dirty="0">
              <a:solidFill>
                <a:schemeClr val="tx1"/>
              </a:solidFill>
            </a:rPr>
            <a:t>best</a:t>
          </a:r>
          <a:r>
            <a:rPr lang="en-US" sz="2900" dirty="0">
              <a:solidFill>
                <a:schemeClr val="accent1">
                  <a:lumMod val="50000"/>
                </a:schemeClr>
              </a:solidFill>
            </a:rPr>
            <a:t>, based on what you know about the person and the task  </a:t>
          </a:r>
        </a:p>
      </dgm:t>
    </dgm:pt>
    <dgm:pt modelId="{F048893B-11DC-4124-87AF-6B9F2E71ABE3}" type="sibTrans" cxnId="{0D5C763D-E02D-4B94-8A6A-CBD7934F4798}">
      <dgm:prSet/>
      <dgm:spPr/>
      <dgm:t>
        <a:bodyPr/>
        <a:lstStyle/>
        <a:p>
          <a:endParaRPr lang="en-US"/>
        </a:p>
      </dgm:t>
    </dgm:pt>
    <dgm:pt modelId="{AE636BD9-E04C-4449-8385-AF405301591B}" type="parTrans" cxnId="{0D5C763D-E02D-4B94-8A6A-CBD7934F4798}">
      <dgm:prSet/>
      <dgm:spPr/>
      <dgm:t>
        <a:bodyPr/>
        <a:lstStyle/>
        <a:p>
          <a:endParaRPr lang="en-US"/>
        </a:p>
      </dgm:t>
    </dgm:pt>
    <dgm:pt modelId="{80629607-99F7-4FCC-A6B5-0AFB6C892B7C}" type="pres">
      <dgm:prSet presAssocID="{5E591A71-B373-46CE-B392-778BB81C47C4}" presName="diagram" presStyleCnt="0">
        <dgm:presLayoutVars>
          <dgm:dir/>
          <dgm:resizeHandles val="exact"/>
        </dgm:presLayoutVars>
      </dgm:prSet>
      <dgm:spPr/>
    </dgm:pt>
    <dgm:pt modelId="{E4E6DCA9-0178-4F3F-BB72-E2DBAF96DBD3}" type="pres">
      <dgm:prSet presAssocID="{905AD061-7E5D-49C3-9DA3-459D9C8CA20C}" presName="node" presStyleLbl="node1" presStyleIdx="0" presStyleCnt="1">
        <dgm:presLayoutVars>
          <dgm:bulletEnabled val="1"/>
        </dgm:presLayoutVars>
      </dgm:prSet>
      <dgm:spPr/>
    </dgm:pt>
  </dgm:ptLst>
  <dgm:cxnLst>
    <dgm:cxn modelId="{810F272F-51C8-428B-B8D4-338921FABEAB}" srcId="{905AD061-7E5D-49C3-9DA3-459D9C8CA20C}" destId="{FCF5BC17-7B60-4E24-94CE-5F35A77D69ED}" srcOrd="0" destOrd="0" parTransId="{73436860-0A6D-487E-A98A-F951F0FF4557}" sibTransId="{17C01D99-4872-4243-9E2C-9B58B452229A}"/>
    <dgm:cxn modelId="{C7709634-1279-42B0-9BAF-BF106EC16B26}" srcId="{5E591A71-B373-46CE-B392-778BB81C47C4}" destId="{905AD061-7E5D-49C3-9DA3-459D9C8CA20C}" srcOrd="0" destOrd="0" parTransId="{50888203-44EA-46DF-ADB4-F1D60FF1AF89}" sibTransId="{34C0DE09-A1D8-4BFF-8A6C-A4F3535C7420}"/>
    <dgm:cxn modelId="{0D5C763D-E02D-4B94-8A6A-CBD7934F4798}" srcId="{905AD061-7E5D-49C3-9DA3-459D9C8CA20C}" destId="{9223B3B3-C9F6-43C9-9444-BC6DB97360CE}" srcOrd="2" destOrd="0" parTransId="{AE636BD9-E04C-4449-8385-AF405301591B}" sibTransId="{F048893B-11DC-4124-87AF-6B9F2E71ABE3}"/>
    <dgm:cxn modelId="{36534864-C9AA-4DF6-9ED4-408E73C83226}" type="presOf" srcId="{FCF5BC17-7B60-4E24-94CE-5F35A77D69ED}" destId="{E4E6DCA9-0178-4F3F-BB72-E2DBAF96DBD3}" srcOrd="0" destOrd="1" presId="urn:microsoft.com/office/officeart/2005/8/layout/process5"/>
    <dgm:cxn modelId="{E2AD53A1-BEFC-4CC6-B992-F31F6E39ED0A}" type="presOf" srcId="{5E591A71-B373-46CE-B392-778BB81C47C4}" destId="{80629607-99F7-4FCC-A6B5-0AFB6C892B7C}" srcOrd="0" destOrd="0" presId="urn:microsoft.com/office/officeart/2005/8/layout/process5"/>
    <dgm:cxn modelId="{D9FD16B5-E8B8-402C-841C-E12608EBB979}" type="presOf" srcId="{905AD061-7E5D-49C3-9DA3-459D9C8CA20C}" destId="{E4E6DCA9-0178-4F3F-BB72-E2DBAF96DBD3}" srcOrd="0" destOrd="0" presId="urn:microsoft.com/office/officeart/2005/8/layout/process5"/>
    <dgm:cxn modelId="{3C5C74B5-79EB-47BC-AE9D-2F776B8F79B3}" srcId="{905AD061-7E5D-49C3-9DA3-459D9C8CA20C}" destId="{1B44520F-4EBE-4102-8AE2-32EED16DA423}" srcOrd="1" destOrd="0" parTransId="{62554342-1611-44AF-B53B-835DF32CB885}" sibTransId="{87BF3DEB-7506-435A-9DD8-6E36D9622537}"/>
    <dgm:cxn modelId="{48BD85B7-8993-4386-B9A5-BC95AD1B358F}" type="presOf" srcId="{1B44520F-4EBE-4102-8AE2-32EED16DA423}" destId="{E4E6DCA9-0178-4F3F-BB72-E2DBAF96DBD3}" srcOrd="0" destOrd="2" presId="urn:microsoft.com/office/officeart/2005/8/layout/process5"/>
    <dgm:cxn modelId="{361CB8EF-B74A-4486-B1C3-3833A6A13B9E}" type="presOf" srcId="{9223B3B3-C9F6-43C9-9444-BC6DB97360CE}" destId="{E4E6DCA9-0178-4F3F-BB72-E2DBAF96DBD3}" srcOrd="0" destOrd="3" presId="urn:microsoft.com/office/officeart/2005/8/layout/process5"/>
    <dgm:cxn modelId="{4B02E6E7-9CB2-4C73-A76A-F29721BCABE0}" type="presParOf" srcId="{80629607-99F7-4FCC-A6B5-0AFB6C892B7C}" destId="{E4E6DCA9-0178-4F3F-BB72-E2DBAF96DBD3}"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2763C-234A-4AF2-B901-F35EF1684AD8}"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7CFD7EF7-67DB-4ABA-B764-14C3895DFA0D}">
      <dgm:prSet/>
      <dgm:spPr/>
      <dgm:t>
        <a:bodyPr/>
        <a:lstStyle/>
        <a:p>
          <a:r>
            <a:rPr lang="en-US" dirty="0">
              <a:solidFill>
                <a:schemeClr val="accent1">
                  <a:lumMod val="50000"/>
                </a:schemeClr>
              </a:solidFill>
            </a:rPr>
            <a:t>When helping a person learn a new skill…</a:t>
          </a:r>
        </a:p>
      </dgm:t>
    </dgm:pt>
    <dgm:pt modelId="{BC3C6878-CFED-460B-AEE9-BE9CB03C90C7}" type="parTrans" cxnId="{14FC8867-65CA-470C-A6F3-1F8CC958ED7B}">
      <dgm:prSet/>
      <dgm:spPr/>
      <dgm:t>
        <a:bodyPr/>
        <a:lstStyle/>
        <a:p>
          <a:endParaRPr lang="en-US"/>
        </a:p>
      </dgm:t>
    </dgm:pt>
    <dgm:pt modelId="{51F2C396-B900-4E08-8AF5-767A8799A683}" type="sibTrans" cxnId="{14FC8867-65CA-470C-A6F3-1F8CC958ED7B}">
      <dgm:prSet/>
      <dgm:spPr/>
      <dgm:t>
        <a:bodyPr/>
        <a:lstStyle/>
        <a:p>
          <a:endParaRPr lang="en-US"/>
        </a:p>
      </dgm:t>
    </dgm:pt>
    <dgm:pt modelId="{2D2D1B37-63B3-46A4-8527-81BEC27AF252}">
      <dgm:prSet/>
      <dgm:spPr/>
      <dgm:t>
        <a:bodyPr/>
        <a:lstStyle/>
        <a:p>
          <a:r>
            <a:rPr lang="en-US" dirty="0">
              <a:solidFill>
                <a:schemeClr val="accent1">
                  <a:lumMod val="60000"/>
                  <a:lumOff val="40000"/>
                </a:schemeClr>
              </a:solidFill>
            </a:rPr>
            <a:t>best prompts for correcting mistakes:</a:t>
          </a:r>
        </a:p>
      </dgm:t>
    </dgm:pt>
    <dgm:pt modelId="{DE01A0B5-5B3D-4A66-B7E3-3585BE7B02C5}" type="parTrans" cxnId="{1F6A487B-091B-48D7-90EB-71A7E838433D}">
      <dgm:prSet/>
      <dgm:spPr/>
      <dgm:t>
        <a:bodyPr/>
        <a:lstStyle/>
        <a:p>
          <a:endParaRPr lang="en-US"/>
        </a:p>
      </dgm:t>
    </dgm:pt>
    <dgm:pt modelId="{363AB27C-E84C-422A-9B17-884540A64AA7}" type="sibTrans" cxnId="{1F6A487B-091B-48D7-90EB-71A7E838433D}">
      <dgm:prSet/>
      <dgm:spPr/>
      <dgm:t>
        <a:bodyPr/>
        <a:lstStyle/>
        <a:p>
          <a:endParaRPr lang="en-US"/>
        </a:p>
      </dgm:t>
    </dgm:pt>
    <dgm:pt modelId="{8BA36AE7-E8D6-4DFC-877D-87F9E4363679}">
      <dgm:prSet/>
      <dgm:spPr/>
      <dgm:t>
        <a:bodyPr/>
        <a:lstStyle/>
        <a:p>
          <a:r>
            <a:rPr lang="en-US" dirty="0">
              <a:solidFill>
                <a:schemeClr val="accent1">
                  <a:lumMod val="60000"/>
                  <a:lumOff val="40000"/>
                </a:schemeClr>
              </a:solidFill>
            </a:rPr>
            <a:t>usually best to let them try on their </a:t>
          </a:r>
          <a:r>
            <a:rPr lang="en-US" b="1" u="sng" dirty="0">
              <a:solidFill>
                <a:schemeClr val="tx1"/>
              </a:solidFill>
            </a:rPr>
            <a:t>own</a:t>
          </a:r>
          <a:r>
            <a:rPr lang="en-US" dirty="0">
              <a:solidFill>
                <a:schemeClr val="accent1">
                  <a:lumMod val="60000"/>
                  <a:lumOff val="40000"/>
                </a:schemeClr>
              </a:solidFill>
            </a:rPr>
            <a:t> to see if they will need prompts.</a:t>
          </a:r>
        </a:p>
      </dgm:t>
    </dgm:pt>
    <dgm:pt modelId="{BBDA52B2-F54E-4658-BB97-D7D15599F1DB}" type="parTrans" cxnId="{536CFC8E-A22E-4AE1-BBAB-261BA8DF4769}">
      <dgm:prSet/>
      <dgm:spPr/>
      <dgm:t>
        <a:bodyPr/>
        <a:lstStyle/>
        <a:p>
          <a:endParaRPr lang="en-US"/>
        </a:p>
      </dgm:t>
    </dgm:pt>
    <dgm:pt modelId="{B69DDDA6-68F4-4D9E-A9D3-2573C1CC85D9}" type="sibTrans" cxnId="{536CFC8E-A22E-4AE1-BBAB-261BA8DF4769}">
      <dgm:prSet/>
      <dgm:spPr/>
      <dgm:t>
        <a:bodyPr/>
        <a:lstStyle/>
        <a:p>
          <a:endParaRPr lang="en-US"/>
        </a:p>
      </dgm:t>
    </dgm:pt>
    <dgm:pt modelId="{6C297F6E-C2E5-49F1-812C-2C0D883C7ACE}">
      <dgm:prSet/>
      <dgm:spPr/>
      <dgm:t>
        <a:bodyPr/>
        <a:lstStyle/>
        <a:p>
          <a:endParaRPr lang="en-US" dirty="0">
            <a:solidFill>
              <a:schemeClr val="accent1">
                <a:lumMod val="60000"/>
                <a:lumOff val="40000"/>
              </a:schemeClr>
            </a:solidFill>
          </a:endParaRPr>
        </a:p>
      </dgm:t>
    </dgm:pt>
    <dgm:pt modelId="{9A3AC248-C6A9-46A0-9C08-77AF7153B288}" type="parTrans" cxnId="{270B22C6-88C1-470A-9610-20870F9CC282}">
      <dgm:prSet/>
      <dgm:spPr/>
      <dgm:t>
        <a:bodyPr/>
        <a:lstStyle/>
        <a:p>
          <a:endParaRPr lang="en-US"/>
        </a:p>
      </dgm:t>
    </dgm:pt>
    <dgm:pt modelId="{FFB96EAD-CCDA-4723-BBB2-942731CDAE3B}" type="sibTrans" cxnId="{270B22C6-88C1-470A-9610-20870F9CC282}">
      <dgm:prSet/>
      <dgm:spPr/>
      <dgm:t>
        <a:bodyPr/>
        <a:lstStyle/>
        <a:p>
          <a:endParaRPr lang="en-US"/>
        </a:p>
      </dgm:t>
    </dgm:pt>
    <dgm:pt modelId="{D1C8077C-2495-4C61-A4E2-35B157A4800D}">
      <dgm:prSet/>
      <dgm:spPr/>
      <dgm:t>
        <a:bodyPr/>
        <a:lstStyle/>
        <a:p>
          <a:r>
            <a:rPr lang="en-US" dirty="0">
              <a:solidFill>
                <a:schemeClr val="accent1">
                  <a:lumMod val="60000"/>
                  <a:lumOff val="40000"/>
                </a:schemeClr>
              </a:solidFill>
            </a:rPr>
            <a:t>“</a:t>
          </a:r>
          <a:r>
            <a:rPr lang="en-US" b="1" u="sng" dirty="0">
              <a:solidFill>
                <a:schemeClr val="tx1"/>
              </a:solidFill>
            </a:rPr>
            <a:t>Try this</a:t>
          </a:r>
          <a:r>
            <a:rPr lang="en-US" dirty="0">
              <a:solidFill>
                <a:schemeClr val="accent1">
                  <a:lumMod val="60000"/>
                  <a:lumOff val="40000"/>
                </a:schemeClr>
              </a:solidFill>
            </a:rPr>
            <a:t>” and show them what to do.  </a:t>
          </a:r>
        </a:p>
      </dgm:t>
    </dgm:pt>
    <dgm:pt modelId="{EE395397-F4FE-4546-8A0A-CA1E8550A43E}" type="parTrans" cxnId="{1CC5966D-9EE0-4F03-9948-C6214680A1B0}">
      <dgm:prSet/>
      <dgm:spPr/>
    </dgm:pt>
    <dgm:pt modelId="{48390297-D2BF-4F6E-BF51-FBE97CA2AF08}" type="sibTrans" cxnId="{1CC5966D-9EE0-4F03-9948-C6214680A1B0}">
      <dgm:prSet/>
      <dgm:spPr/>
    </dgm:pt>
    <dgm:pt modelId="{D4F41449-34F8-475E-82F9-D584BB641F34}" type="pres">
      <dgm:prSet presAssocID="{AA22763C-234A-4AF2-B901-F35EF1684AD8}" presName="linear" presStyleCnt="0">
        <dgm:presLayoutVars>
          <dgm:animLvl val="lvl"/>
          <dgm:resizeHandles val="exact"/>
        </dgm:presLayoutVars>
      </dgm:prSet>
      <dgm:spPr/>
    </dgm:pt>
    <dgm:pt modelId="{5A623648-0741-4E90-B74E-87ECF366FA9E}" type="pres">
      <dgm:prSet presAssocID="{7CFD7EF7-67DB-4ABA-B764-14C3895DFA0D}" presName="parentText" presStyleLbl="node1" presStyleIdx="0" presStyleCnt="1">
        <dgm:presLayoutVars>
          <dgm:chMax val="0"/>
          <dgm:bulletEnabled val="1"/>
        </dgm:presLayoutVars>
      </dgm:prSet>
      <dgm:spPr/>
    </dgm:pt>
    <dgm:pt modelId="{43A50374-20D5-47AB-9570-42C13DA9B97E}" type="pres">
      <dgm:prSet presAssocID="{7CFD7EF7-67DB-4ABA-B764-14C3895DFA0D}" presName="childText" presStyleLbl="revTx" presStyleIdx="0" presStyleCnt="1">
        <dgm:presLayoutVars>
          <dgm:bulletEnabled val="1"/>
        </dgm:presLayoutVars>
      </dgm:prSet>
      <dgm:spPr/>
    </dgm:pt>
  </dgm:ptLst>
  <dgm:cxnLst>
    <dgm:cxn modelId="{6A666724-F994-4DEA-8433-690A79CA11AB}" type="presOf" srcId="{D1C8077C-2495-4C61-A4E2-35B157A4800D}" destId="{43A50374-20D5-47AB-9570-42C13DA9B97E}" srcOrd="0" destOrd="1" presId="urn:microsoft.com/office/officeart/2005/8/layout/vList2"/>
    <dgm:cxn modelId="{31FDD836-DBCF-4E58-B7B3-7AB0F16C9E59}" type="presOf" srcId="{8BA36AE7-E8D6-4DFC-877D-87F9E4363679}" destId="{43A50374-20D5-47AB-9570-42C13DA9B97E}" srcOrd="0" destOrd="3" presId="urn:microsoft.com/office/officeart/2005/8/layout/vList2"/>
    <dgm:cxn modelId="{F6D24A5B-9144-4D62-BBC4-3E47334F0294}" type="presOf" srcId="{2D2D1B37-63B3-46A4-8527-81BEC27AF252}" destId="{43A50374-20D5-47AB-9570-42C13DA9B97E}" srcOrd="0" destOrd="0" presId="urn:microsoft.com/office/officeart/2005/8/layout/vList2"/>
    <dgm:cxn modelId="{14FC8867-65CA-470C-A6F3-1F8CC958ED7B}" srcId="{AA22763C-234A-4AF2-B901-F35EF1684AD8}" destId="{7CFD7EF7-67DB-4ABA-B764-14C3895DFA0D}" srcOrd="0" destOrd="0" parTransId="{BC3C6878-CFED-460B-AEE9-BE9CB03C90C7}" sibTransId="{51F2C396-B900-4E08-8AF5-767A8799A683}"/>
    <dgm:cxn modelId="{282C354B-027E-43FE-99F9-422A931B1B69}" type="presOf" srcId="{AA22763C-234A-4AF2-B901-F35EF1684AD8}" destId="{D4F41449-34F8-475E-82F9-D584BB641F34}" srcOrd="0" destOrd="0" presId="urn:microsoft.com/office/officeart/2005/8/layout/vList2"/>
    <dgm:cxn modelId="{1CC5966D-9EE0-4F03-9948-C6214680A1B0}" srcId="{7CFD7EF7-67DB-4ABA-B764-14C3895DFA0D}" destId="{D1C8077C-2495-4C61-A4E2-35B157A4800D}" srcOrd="1" destOrd="0" parTransId="{EE395397-F4FE-4546-8A0A-CA1E8550A43E}" sibTransId="{48390297-D2BF-4F6E-BF51-FBE97CA2AF08}"/>
    <dgm:cxn modelId="{2D01E073-99FD-4584-A128-4B056A9060F9}" type="presOf" srcId="{7CFD7EF7-67DB-4ABA-B764-14C3895DFA0D}" destId="{5A623648-0741-4E90-B74E-87ECF366FA9E}" srcOrd="0" destOrd="0" presId="urn:microsoft.com/office/officeart/2005/8/layout/vList2"/>
    <dgm:cxn modelId="{1F6A487B-091B-48D7-90EB-71A7E838433D}" srcId="{7CFD7EF7-67DB-4ABA-B764-14C3895DFA0D}" destId="{2D2D1B37-63B3-46A4-8527-81BEC27AF252}" srcOrd="0" destOrd="0" parTransId="{DE01A0B5-5B3D-4A66-B7E3-3585BE7B02C5}" sibTransId="{363AB27C-E84C-422A-9B17-884540A64AA7}"/>
    <dgm:cxn modelId="{D5A28C7E-E08C-40D7-9D22-C8095359C4A3}" type="presOf" srcId="{6C297F6E-C2E5-49F1-812C-2C0D883C7ACE}" destId="{43A50374-20D5-47AB-9570-42C13DA9B97E}" srcOrd="0" destOrd="2" presId="urn:microsoft.com/office/officeart/2005/8/layout/vList2"/>
    <dgm:cxn modelId="{536CFC8E-A22E-4AE1-BBAB-261BA8DF4769}" srcId="{7CFD7EF7-67DB-4ABA-B764-14C3895DFA0D}" destId="{8BA36AE7-E8D6-4DFC-877D-87F9E4363679}" srcOrd="3" destOrd="0" parTransId="{BBDA52B2-F54E-4658-BB97-D7D15599F1DB}" sibTransId="{B69DDDA6-68F4-4D9E-A9D3-2573C1CC85D9}"/>
    <dgm:cxn modelId="{270B22C6-88C1-470A-9610-20870F9CC282}" srcId="{7CFD7EF7-67DB-4ABA-B764-14C3895DFA0D}" destId="{6C297F6E-C2E5-49F1-812C-2C0D883C7ACE}" srcOrd="2" destOrd="0" parTransId="{9A3AC248-C6A9-46A0-9C08-77AF7153B288}" sibTransId="{FFB96EAD-CCDA-4723-BBB2-942731CDAE3B}"/>
    <dgm:cxn modelId="{87580730-71A3-426F-83DB-48A7F4FFA646}" type="presParOf" srcId="{D4F41449-34F8-475E-82F9-D584BB641F34}" destId="{5A623648-0741-4E90-B74E-87ECF366FA9E}" srcOrd="0" destOrd="0" presId="urn:microsoft.com/office/officeart/2005/8/layout/vList2"/>
    <dgm:cxn modelId="{18E2565D-344E-4878-81DA-A039296F9470}" type="presParOf" srcId="{D4F41449-34F8-475E-82F9-D584BB641F34}" destId="{43A50374-20D5-47AB-9570-42C13DA9B97E}"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2B0F7A-AF47-4FA0-B4D2-0CE1D69623B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9D47342-62D7-4CE8-BA5E-1CC96F7980D1}">
      <dgm:prSet/>
      <dgm:spPr/>
      <dgm:t>
        <a:bodyPr/>
        <a:lstStyle/>
        <a:p>
          <a:r>
            <a:rPr lang="en-US" b="1" u="sng" dirty="0"/>
            <a:t>Fading</a:t>
          </a:r>
          <a:r>
            <a:rPr lang="en-US" b="1" dirty="0"/>
            <a:t>: </a:t>
          </a:r>
          <a:r>
            <a:rPr lang="en-US" dirty="0"/>
            <a:t>gradual elimination of cues, prompts and assistance. </a:t>
          </a:r>
        </a:p>
      </dgm:t>
    </dgm:pt>
    <dgm:pt modelId="{355FB878-A86C-4289-A55F-558A8EF09256}" type="parTrans" cxnId="{FCADB5E9-A8EF-4475-95C9-A1EAA00C4E13}">
      <dgm:prSet/>
      <dgm:spPr/>
      <dgm:t>
        <a:bodyPr/>
        <a:lstStyle/>
        <a:p>
          <a:endParaRPr lang="en-US"/>
        </a:p>
      </dgm:t>
    </dgm:pt>
    <dgm:pt modelId="{4381B724-463E-46FC-9D3D-68E1BFC09344}" type="sibTrans" cxnId="{FCADB5E9-A8EF-4475-95C9-A1EAA00C4E13}">
      <dgm:prSet/>
      <dgm:spPr/>
      <dgm:t>
        <a:bodyPr/>
        <a:lstStyle/>
        <a:p>
          <a:endParaRPr lang="en-US"/>
        </a:p>
      </dgm:t>
    </dgm:pt>
    <dgm:pt modelId="{6BE0D6AB-2F47-4BD1-BA23-747D7BB372E7}">
      <dgm:prSet/>
      <dgm:spPr/>
      <dgm:t>
        <a:bodyPr/>
        <a:lstStyle/>
        <a:p>
          <a:r>
            <a:rPr lang="en-US" dirty="0"/>
            <a:t>As the learner is able to perform </a:t>
          </a:r>
          <a:r>
            <a:rPr lang="en-US" b="1" u="sng" dirty="0"/>
            <a:t>more </a:t>
          </a:r>
          <a:r>
            <a:rPr lang="en-US" dirty="0"/>
            <a:t>skills on their own, prompts from staff should be faded. </a:t>
          </a:r>
        </a:p>
      </dgm:t>
    </dgm:pt>
    <dgm:pt modelId="{BE73A68A-C456-409E-AA01-ABF54FE213CC}" type="parTrans" cxnId="{D6F2F562-DFA0-4D62-A929-97A78060D7D3}">
      <dgm:prSet/>
      <dgm:spPr/>
      <dgm:t>
        <a:bodyPr/>
        <a:lstStyle/>
        <a:p>
          <a:endParaRPr lang="en-US"/>
        </a:p>
      </dgm:t>
    </dgm:pt>
    <dgm:pt modelId="{98298D66-FE57-40AB-96F5-EB64CF9EC46F}" type="sibTrans" cxnId="{D6F2F562-DFA0-4D62-A929-97A78060D7D3}">
      <dgm:prSet/>
      <dgm:spPr/>
      <dgm:t>
        <a:bodyPr/>
        <a:lstStyle/>
        <a:p>
          <a:endParaRPr lang="en-US"/>
        </a:p>
      </dgm:t>
    </dgm:pt>
    <dgm:pt modelId="{385850BD-F08D-46E8-BBDC-DA64048B2076}" type="pres">
      <dgm:prSet presAssocID="{D52B0F7A-AF47-4FA0-B4D2-0CE1D69623BE}" presName="linear" presStyleCnt="0">
        <dgm:presLayoutVars>
          <dgm:animLvl val="lvl"/>
          <dgm:resizeHandles val="exact"/>
        </dgm:presLayoutVars>
      </dgm:prSet>
      <dgm:spPr/>
    </dgm:pt>
    <dgm:pt modelId="{D3725B82-E0B7-4400-928B-E8B4A8EE8761}" type="pres">
      <dgm:prSet presAssocID="{A9D47342-62D7-4CE8-BA5E-1CC96F7980D1}" presName="parentText" presStyleLbl="node1" presStyleIdx="0" presStyleCnt="2">
        <dgm:presLayoutVars>
          <dgm:chMax val="0"/>
          <dgm:bulletEnabled val="1"/>
        </dgm:presLayoutVars>
      </dgm:prSet>
      <dgm:spPr/>
    </dgm:pt>
    <dgm:pt modelId="{6A4EE740-9625-4951-8F4F-D918E3F41266}" type="pres">
      <dgm:prSet presAssocID="{4381B724-463E-46FC-9D3D-68E1BFC09344}" presName="spacer" presStyleCnt="0"/>
      <dgm:spPr/>
    </dgm:pt>
    <dgm:pt modelId="{AFF5405E-5164-4919-AFE3-DB28D53B37CA}" type="pres">
      <dgm:prSet presAssocID="{6BE0D6AB-2F47-4BD1-BA23-747D7BB372E7}" presName="parentText" presStyleLbl="node1" presStyleIdx="1" presStyleCnt="2" custLinFactNeighborX="395" custLinFactNeighborY="-4739">
        <dgm:presLayoutVars>
          <dgm:chMax val="0"/>
          <dgm:bulletEnabled val="1"/>
        </dgm:presLayoutVars>
      </dgm:prSet>
      <dgm:spPr/>
    </dgm:pt>
  </dgm:ptLst>
  <dgm:cxnLst>
    <dgm:cxn modelId="{4A8C6100-B097-4FB3-9F56-A1CA7AD65C56}" type="presOf" srcId="{6BE0D6AB-2F47-4BD1-BA23-747D7BB372E7}" destId="{AFF5405E-5164-4919-AFE3-DB28D53B37CA}" srcOrd="0" destOrd="0" presId="urn:microsoft.com/office/officeart/2005/8/layout/vList2"/>
    <dgm:cxn modelId="{4F07EC1A-9EA1-437B-BD40-2C5DA462AEEC}" type="presOf" srcId="{D52B0F7A-AF47-4FA0-B4D2-0CE1D69623BE}" destId="{385850BD-F08D-46E8-BBDC-DA64048B2076}" srcOrd="0" destOrd="0" presId="urn:microsoft.com/office/officeart/2005/8/layout/vList2"/>
    <dgm:cxn modelId="{D6F2F562-DFA0-4D62-A929-97A78060D7D3}" srcId="{D52B0F7A-AF47-4FA0-B4D2-0CE1D69623BE}" destId="{6BE0D6AB-2F47-4BD1-BA23-747D7BB372E7}" srcOrd="1" destOrd="0" parTransId="{BE73A68A-C456-409E-AA01-ABF54FE213CC}" sibTransId="{98298D66-FE57-40AB-96F5-EB64CF9EC46F}"/>
    <dgm:cxn modelId="{A13213C5-7100-4855-8CED-8CCE47934F68}" type="presOf" srcId="{A9D47342-62D7-4CE8-BA5E-1CC96F7980D1}" destId="{D3725B82-E0B7-4400-928B-E8B4A8EE8761}" srcOrd="0" destOrd="0" presId="urn:microsoft.com/office/officeart/2005/8/layout/vList2"/>
    <dgm:cxn modelId="{FCADB5E9-A8EF-4475-95C9-A1EAA00C4E13}" srcId="{D52B0F7A-AF47-4FA0-B4D2-0CE1D69623BE}" destId="{A9D47342-62D7-4CE8-BA5E-1CC96F7980D1}" srcOrd="0" destOrd="0" parTransId="{355FB878-A86C-4289-A55F-558A8EF09256}" sibTransId="{4381B724-463E-46FC-9D3D-68E1BFC09344}"/>
    <dgm:cxn modelId="{68A19233-B206-413E-86DB-D5BB2979AC9E}" type="presParOf" srcId="{385850BD-F08D-46E8-BBDC-DA64048B2076}" destId="{D3725B82-E0B7-4400-928B-E8B4A8EE8761}" srcOrd="0" destOrd="0" presId="urn:microsoft.com/office/officeart/2005/8/layout/vList2"/>
    <dgm:cxn modelId="{AD705FB1-908C-4649-9717-36F59FC827CE}" type="presParOf" srcId="{385850BD-F08D-46E8-BBDC-DA64048B2076}" destId="{6A4EE740-9625-4951-8F4F-D918E3F41266}" srcOrd="1" destOrd="0" presId="urn:microsoft.com/office/officeart/2005/8/layout/vList2"/>
    <dgm:cxn modelId="{2730E7B9-314D-4153-BDC0-6ADEB2780EA1}" type="presParOf" srcId="{385850BD-F08D-46E8-BBDC-DA64048B2076}" destId="{AFF5405E-5164-4919-AFE3-DB28D53B37C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64CFE0-144F-4835-9C1D-C02044B037A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AEE25D9E-BEAC-457B-A564-D4AA6305699B}">
      <dgm:prSet custT="1"/>
      <dgm:spPr/>
      <dgm:t>
        <a:bodyPr/>
        <a:lstStyle/>
        <a:p>
          <a:pPr>
            <a:lnSpc>
              <a:spcPct val="100000"/>
            </a:lnSpc>
            <a:defRPr cap="all"/>
          </a:pPr>
          <a:r>
            <a:rPr lang="en-US" sz="3200" cap="none" dirty="0"/>
            <a:t>Coordinators are the ones who </a:t>
          </a:r>
          <a:r>
            <a:rPr lang="en-US" sz="3200" b="1" u="sng" cap="none" dirty="0"/>
            <a:t>write</a:t>
          </a:r>
          <a:r>
            <a:rPr lang="en-US" sz="3200" cap="none" dirty="0"/>
            <a:t> teaching plans</a:t>
          </a:r>
        </a:p>
      </dgm:t>
    </dgm:pt>
    <dgm:pt modelId="{70DA0624-5312-4D9E-B198-C0E70EDF6068}" type="parTrans" cxnId="{0B33A414-7177-4F7B-834C-BA84A37E1192}">
      <dgm:prSet/>
      <dgm:spPr/>
      <dgm:t>
        <a:bodyPr/>
        <a:lstStyle/>
        <a:p>
          <a:endParaRPr lang="en-US"/>
        </a:p>
      </dgm:t>
    </dgm:pt>
    <dgm:pt modelId="{002BB0F0-E676-42D0-BD42-103FB0744FA5}" type="sibTrans" cxnId="{0B33A414-7177-4F7B-834C-BA84A37E1192}">
      <dgm:prSet/>
      <dgm:spPr/>
      <dgm:t>
        <a:bodyPr/>
        <a:lstStyle/>
        <a:p>
          <a:endParaRPr lang="en-US"/>
        </a:p>
      </dgm:t>
    </dgm:pt>
    <dgm:pt modelId="{5D913E36-AA8F-4039-910B-8C632E7B228E}">
      <dgm:prSet/>
      <dgm:spPr/>
      <dgm:t>
        <a:bodyPr/>
        <a:lstStyle/>
        <a:p>
          <a:pPr>
            <a:lnSpc>
              <a:spcPct val="100000"/>
            </a:lnSpc>
            <a:defRPr cap="all"/>
          </a:pPr>
          <a:r>
            <a:rPr lang="en-US" cap="none" dirty="0"/>
            <a:t>DSPs </a:t>
          </a:r>
          <a:r>
            <a:rPr lang="en-US" b="1" u="sng" cap="none" dirty="0">
              <a:solidFill>
                <a:schemeClr val="tx1"/>
              </a:solidFill>
            </a:rPr>
            <a:t>cannot</a:t>
          </a:r>
          <a:r>
            <a:rPr lang="en-US" cap="none" dirty="0"/>
            <a:t> make changes to the teaching plan on their own.</a:t>
          </a:r>
        </a:p>
      </dgm:t>
    </dgm:pt>
    <dgm:pt modelId="{DB3D06CD-DFD7-4464-BA18-7AF216CA833F}" type="parTrans" cxnId="{7C680A48-B332-4F1F-86C0-FA5F5133D796}">
      <dgm:prSet/>
      <dgm:spPr/>
      <dgm:t>
        <a:bodyPr/>
        <a:lstStyle/>
        <a:p>
          <a:endParaRPr lang="en-US"/>
        </a:p>
      </dgm:t>
    </dgm:pt>
    <dgm:pt modelId="{6F205467-F9B7-4BE3-BC86-BDF037B0884E}" type="sibTrans" cxnId="{7C680A48-B332-4F1F-86C0-FA5F5133D796}">
      <dgm:prSet/>
      <dgm:spPr/>
      <dgm:t>
        <a:bodyPr/>
        <a:lstStyle/>
        <a:p>
          <a:endParaRPr lang="en-US"/>
        </a:p>
      </dgm:t>
    </dgm:pt>
    <dgm:pt modelId="{669C085E-AA05-41DA-91BD-297C6E52D9C8}" type="pres">
      <dgm:prSet presAssocID="{7B64CFE0-144F-4835-9C1D-C02044B037AB}" presName="root" presStyleCnt="0">
        <dgm:presLayoutVars>
          <dgm:dir/>
          <dgm:resizeHandles val="exact"/>
        </dgm:presLayoutVars>
      </dgm:prSet>
      <dgm:spPr/>
    </dgm:pt>
    <dgm:pt modelId="{CDCAA83A-D435-4276-8D56-BDE19E286B9B}" type="pres">
      <dgm:prSet presAssocID="{AEE25D9E-BEAC-457B-A564-D4AA6305699B}" presName="compNode" presStyleCnt="0"/>
      <dgm:spPr/>
    </dgm:pt>
    <dgm:pt modelId="{1C76D54C-A1EB-495D-A42B-57221E008119}" type="pres">
      <dgm:prSet presAssocID="{AEE25D9E-BEAC-457B-A564-D4AA6305699B}" presName="iconBgRect" presStyleLbl="bgShp" presStyleIdx="0" presStyleCnt="2"/>
      <dgm:spPr/>
    </dgm:pt>
    <dgm:pt modelId="{147C0102-ABC8-4FD8-BF8A-0759AC8D6D94}" type="pres">
      <dgm:prSet presAssocID="{AEE25D9E-BEAC-457B-A564-D4AA6305699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610DB5CF-7194-4201-A979-32C993C7483A}" type="pres">
      <dgm:prSet presAssocID="{AEE25D9E-BEAC-457B-A564-D4AA6305699B}" presName="spaceRect" presStyleCnt="0"/>
      <dgm:spPr/>
    </dgm:pt>
    <dgm:pt modelId="{9E801C8F-4006-4AA7-B59E-5F66F4226FC4}" type="pres">
      <dgm:prSet presAssocID="{AEE25D9E-BEAC-457B-A564-D4AA6305699B}" presName="textRect" presStyleLbl="revTx" presStyleIdx="0" presStyleCnt="2">
        <dgm:presLayoutVars>
          <dgm:chMax val="1"/>
          <dgm:chPref val="1"/>
        </dgm:presLayoutVars>
      </dgm:prSet>
      <dgm:spPr/>
    </dgm:pt>
    <dgm:pt modelId="{AF59AEB6-FC73-4FAD-8A42-21151FCDB7DE}" type="pres">
      <dgm:prSet presAssocID="{002BB0F0-E676-42D0-BD42-103FB0744FA5}" presName="sibTrans" presStyleCnt="0"/>
      <dgm:spPr/>
    </dgm:pt>
    <dgm:pt modelId="{6BB6F316-3B24-43E6-8776-AE7BA82D8464}" type="pres">
      <dgm:prSet presAssocID="{5D913E36-AA8F-4039-910B-8C632E7B228E}" presName="compNode" presStyleCnt="0"/>
      <dgm:spPr/>
    </dgm:pt>
    <dgm:pt modelId="{7D866AE5-19DF-472F-B2B8-5DD607585CFC}" type="pres">
      <dgm:prSet presAssocID="{5D913E36-AA8F-4039-910B-8C632E7B228E}" presName="iconBgRect" presStyleLbl="bgShp" presStyleIdx="1" presStyleCnt="2"/>
      <dgm:spPr/>
    </dgm:pt>
    <dgm:pt modelId="{45895493-CFE8-4509-9E11-0002AE7CCAF7}" type="pres">
      <dgm:prSet presAssocID="{5D913E36-AA8F-4039-910B-8C632E7B228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lackboard"/>
        </a:ext>
      </dgm:extLst>
    </dgm:pt>
    <dgm:pt modelId="{63D1BAA2-590B-4596-A7BD-A36451FF736D}" type="pres">
      <dgm:prSet presAssocID="{5D913E36-AA8F-4039-910B-8C632E7B228E}" presName="spaceRect" presStyleCnt="0"/>
      <dgm:spPr/>
    </dgm:pt>
    <dgm:pt modelId="{9FE525B7-2494-443F-8C3F-CD6D6A8F52AE}" type="pres">
      <dgm:prSet presAssocID="{5D913E36-AA8F-4039-910B-8C632E7B228E}" presName="textRect" presStyleLbl="revTx" presStyleIdx="1" presStyleCnt="2">
        <dgm:presLayoutVars>
          <dgm:chMax val="1"/>
          <dgm:chPref val="1"/>
        </dgm:presLayoutVars>
      </dgm:prSet>
      <dgm:spPr/>
    </dgm:pt>
  </dgm:ptLst>
  <dgm:cxnLst>
    <dgm:cxn modelId="{BBFB6412-D883-4019-A9D6-66592279033F}" type="presOf" srcId="{7B64CFE0-144F-4835-9C1D-C02044B037AB}" destId="{669C085E-AA05-41DA-91BD-297C6E52D9C8}" srcOrd="0" destOrd="0" presId="urn:microsoft.com/office/officeart/2018/5/layout/IconCircleLabelList"/>
    <dgm:cxn modelId="{0B33A414-7177-4F7B-834C-BA84A37E1192}" srcId="{7B64CFE0-144F-4835-9C1D-C02044B037AB}" destId="{AEE25D9E-BEAC-457B-A564-D4AA6305699B}" srcOrd="0" destOrd="0" parTransId="{70DA0624-5312-4D9E-B198-C0E70EDF6068}" sibTransId="{002BB0F0-E676-42D0-BD42-103FB0744FA5}"/>
    <dgm:cxn modelId="{4C3E495E-468A-43CA-AB5E-1EA6E9742ADF}" type="presOf" srcId="{5D913E36-AA8F-4039-910B-8C632E7B228E}" destId="{9FE525B7-2494-443F-8C3F-CD6D6A8F52AE}" srcOrd="0" destOrd="0" presId="urn:microsoft.com/office/officeart/2018/5/layout/IconCircleLabelList"/>
    <dgm:cxn modelId="{7C680A48-B332-4F1F-86C0-FA5F5133D796}" srcId="{7B64CFE0-144F-4835-9C1D-C02044B037AB}" destId="{5D913E36-AA8F-4039-910B-8C632E7B228E}" srcOrd="1" destOrd="0" parTransId="{DB3D06CD-DFD7-4464-BA18-7AF216CA833F}" sibTransId="{6F205467-F9B7-4BE3-BC86-BDF037B0884E}"/>
    <dgm:cxn modelId="{23B0A26D-E338-46FF-BB53-E3568597FE65}" type="presOf" srcId="{AEE25D9E-BEAC-457B-A564-D4AA6305699B}" destId="{9E801C8F-4006-4AA7-B59E-5F66F4226FC4}" srcOrd="0" destOrd="0" presId="urn:microsoft.com/office/officeart/2018/5/layout/IconCircleLabelList"/>
    <dgm:cxn modelId="{E8F851E2-AEAE-41D4-BD9F-38019B1478B8}" type="presParOf" srcId="{669C085E-AA05-41DA-91BD-297C6E52D9C8}" destId="{CDCAA83A-D435-4276-8D56-BDE19E286B9B}" srcOrd="0" destOrd="0" presId="urn:microsoft.com/office/officeart/2018/5/layout/IconCircleLabelList"/>
    <dgm:cxn modelId="{AE3F027C-6528-481D-9634-ECC5D9BC3F3F}" type="presParOf" srcId="{CDCAA83A-D435-4276-8D56-BDE19E286B9B}" destId="{1C76D54C-A1EB-495D-A42B-57221E008119}" srcOrd="0" destOrd="0" presId="urn:microsoft.com/office/officeart/2018/5/layout/IconCircleLabelList"/>
    <dgm:cxn modelId="{4D96BDEB-105D-493F-ABF1-EF86B5399911}" type="presParOf" srcId="{CDCAA83A-D435-4276-8D56-BDE19E286B9B}" destId="{147C0102-ABC8-4FD8-BF8A-0759AC8D6D94}" srcOrd="1" destOrd="0" presId="urn:microsoft.com/office/officeart/2018/5/layout/IconCircleLabelList"/>
    <dgm:cxn modelId="{59EE9119-37A1-42BB-BCD5-ABEABCC1322E}" type="presParOf" srcId="{CDCAA83A-D435-4276-8D56-BDE19E286B9B}" destId="{610DB5CF-7194-4201-A979-32C993C7483A}" srcOrd="2" destOrd="0" presId="urn:microsoft.com/office/officeart/2018/5/layout/IconCircleLabelList"/>
    <dgm:cxn modelId="{9801A25A-8E23-4ED3-B07F-9DD2528A06FD}" type="presParOf" srcId="{CDCAA83A-D435-4276-8D56-BDE19E286B9B}" destId="{9E801C8F-4006-4AA7-B59E-5F66F4226FC4}" srcOrd="3" destOrd="0" presId="urn:microsoft.com/office/officeart/2018/5/layout/IconCircleLabelList"/>
    <dgm:cxn modelId="{52F9A297-95BD-435B-9BAB-D733765BF195}" type="presParOf" srcId="{669C085E-AA05-41DA-91BD-297C6E52D9C8}" destId="{AF59AEB6-FC73-4FAD-8A42-21151FCDB7DE}" srcOrd="1" destOrd="0" presId="urn:microsoft.com/office/officeart/2018/5/layout/IconCircleLabelList"/>
    <dgm:cxn modelId="{E15B001E-8EA1-4F3B-A072-775F371628F0}" type="presParOf" srcId="{669C085E-AA05-41DA-91BD-297C6E52D9C8}" destId="{6BB6F316-3B24-43E6-8776-AE7BA82D8464}" srcOrd="2" destOrd="0" presId="urn:microsoft.com/office/officeart/2018/5/layout/IconCircleLabelList"/>
    <dgm:cxn modelId="{7A5A98A4-402C-4DD1-845A-9F8D64F3B2C6}" type="presParOf" srcId="{6BB6F316-3B24-43E6-8776-AE7BA82D8464}" destId="{7D866AE5-19DF-472F-B2B8-5DD607585CFC}" srcOrd="0" destOrd="0" presId="urn:microsoft.com/office/officeart/2018/5/layout/IconCircleLabelList"/>
    <dgm:cxn modelId="{F9FB5CB6-BE2F-415A-9841-2EA23293AF18}" type="presParOf" srcId="{6BB6F316-3B24-43E6-8776-AE7BA82D8464}" destId="{45895493-CFE8-4509-9E11-0002AE7CCAF7}" srcOrd="1" destOrd="0" presId="urn:microsoft.com/office/officeart/2018/5/layout/IconCircleLabelList"/>
    <dgm:cxn modelId="{5C41DADE-022C-409B-87AF-6564784B5A10}" type="presParOf" srcId="{6BB6F316-3B24-43E6-8776-AE7BA82D8464}" destId="{63D1BAA2-590B-4596-A7BD-A36451FF736D}" srcOrd="2" destOrd="0" presId="urn:microsoft.com/office/officeart/2018/5/layout/IconCircleLabelList"/>
    <dgm:cxn modelId="{6488F095-DBB6-4C33-AE46-813A85C71838}" type="presParOf" srcId="{6BB6F316-3B24-43E6-8776-AE7BA82D8464}" destId="{9FE525B7-2494-443F-8C3F-CD6D6A8F52A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FAC3B-EA7C-475C-985A-BB798079A9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DD161D-8283-47B9-BD31-3ACC443D5F74}">
      <dgm:prSet/>
      <dgm:spPr/>
      <dgm:t>
        <a:bodyPr/>
        <a:lstStyle/>
        <a:p>
          <a:r>
            <a:rPr lang="en-US" u="sng"/>
            <a:t>Keys to Building a Good Relationship</a:t>
          </a:r>
          <a:r>
            <a:rPr lang="en-US"/>
            <a:t> </a:t>
          </a:r>
        </a:p>
      </dgm:t>
    </dgm:pt>
    <dgm:pt modelId="{34E19CFB-A40A-41BD-AE1D-F0BECBB89055}" type="parTrans" cxnId="{B66153DE-BC70-452E-B007-A38325D82C66}">
      <dgm:prSet/>
      <dgm:spPr/>
      <dgm:t>
        <a:bodyPr/>
        <a:lstStyle/>
        <a:p>
          <a:endParaRPr lang="en-US"/>
        </a:p>
      </dgm:t>
    </dgm:pt>
    <dgm:pt modelId="{5F742B97-3D06-4D2B-B808-DA7BBFF99214}" type="sibTrans" cxnId="{B66153DE-BC70-452E-B007-A38325D82C66}">
      <dgm:prSet/>
      <dgm:spPr/>
      <dgm:t>
        <a:bodyPr/>
        <a:lstStyle/>
        <a:p>
          <a:endParaRPr lang="en-US"/>
        </a:p>
      </dgm:t>
    </dgm:pt>
    <dgm:pt modelId="{CB33CBB3-25F1-4F84-BF29-379FDBE70560}">
      <dgm:prSet/>
      <dgm:spPr/>
      <dgm:t>
        <a:bodyPr/>
        <a:lstStyle/>
        <a:p>
          <a:r>
            <a:rPr lang="en-US" dirty="0"/>
            <a:t>Spend time doing things the person </a:t>
          </a:r>
          <a:r>
            <a:rPr lang="en-US" b="1" u="sng" dirty="0">
              <a:solidFill>
                <a:schemeClr val="tx1"/>
              </a:solidFill>
            </a:rPr>
            <a:t>likes</a:t>
          </a:r>
          <a:r>
            <a:rPr lang="en-US" dirty="0"/>
            <a:t> to do. </a:t>
          </a:r>
        </a:p>
      </dgm:t>
    </dgm:pt>
    <dgm:pt modelId="{CDC359C6-B268-498E-9C5E-162C208FA198}" type="parTrans" cxnId="{79CF8E92-8300-485B-9768-D4D4CE241C8B}">
      <dgm:prSet/>
      <dgm:spPr/>
      <dgm:t>
        <a:bodyPr/>
        <a:lstStyle/>
        <a:p>
          <a:endParaRPr lang="en-US"/>
        </a:p>
      </dgm:t>
    </dgm:pt>
    <dgm:pt modelId="{4F109DCD-AAE4-4B24-9FCB-32E29BDB3C79}" type="sibTrans" cxnId="{79CF8E92-8300-485B-9768-D4D4CE241C8B}">
      <dgm:prSet/>
      <dgm:spPr/>
      <dgm:t>
        <a:bodyPr/>
        <a:lstStyle/>
        <a:p>
          <a:endParaRPr lang="en-US"/>
        </a:p>
      </dgm:t>
    </dgm:pt>
    <dgm:pt modelId="{B08A6290-670B-4355-8338-6024F6CC893E}">
      <dgm:prSet/>
      <dgm:spPr/>
      <dgm:t>
        <a:bodyPr/>
        <a:lstStyle/>
        <a:p>
          <a:r>
            <a:rPr lang="en-US" dirty="0"/>
            <a:t>When possible, help the person to </a:t>
          </a:r>
          <a:r>
            <a:rPr lang="en-US" b="1" u="sng" dirty="0">
              <a:solidFill>
                <a:schemeClr val="tx1"/>
              </a:solidFill>
            </a:rPr>
            <a:t>avoid </a:t>
          </a:r>
          <a:r>
            <a:rPr lang="en-US" dirty="0"/>
            <a:t>things that are </a:t>
          </a:r>
          <a:r>
            <a:rPr lang="en-US" b="1" u="sng" dirty="0">
              <a:solidFill>
                <a:schemeClr val="tx1"/>
              </a:solidFill>
            </a:rPr>
            <a:t>disliked</a:t>
          </a:r>
          <a:r>
            <a:rPr lang="en-US" dirty="0"/>
            <a:t>.</a:t>
          </a:r>
        </a:p>
      </dgm:t>
    </dgm:pt>
    <dgm:pt modelId="{A2B090F3-8B45-4568-AC60-F5235CF38B94}" type="parTrans" cxnId="{19DF3997-3F95-442A-BDA7-B5476C368F30}">
      <dgm:prSet/>
      <dgm:spPr/>
      <dgm:t>
        <a:bodyPr/>
        <a:lstStyle/>
        <a:p>
          <a:endParaRPr lang="en-US"/>
        </a:p>
      </dgm:t>
    </dgm:pt>
    <dgm:pt modelId="{654FD6B9-F699-462D-B3A1-77528928BA9B}" type="sibTrans" cxnId="{19DF3997-3F95-442A-BDA7-B5476C368F30}">
      <dgm:prSet/>
      <dgm:spPr/>
      <dgm:t>
        <a:bodyPr/>
        <a:lstStyle/>
        <a:p>
          <a:endParaRPr lang="en-US"/>
        </a:p>
      </dgm:t>
    </dgm:pt>
    <dgm:pt modelId="{6B43F903-1AB0-4AB5-98D5-377BAB8E7050}">
      <dgm:prSet/>
      <dgm:spPr/>
      <dgm:t>
        <a:bodyPr/>
        <a:lstStyle/>
        <a:p>
          <a:r>
            <a:rPr lang="en-US" dirty="0"/>
            <a:t> Learn to communicate well with each other. </a:t>
          </a:r>
        </a:p>
      </dgm:t>
    </dgm:pt>
    <dgm:pt modelId="{27FC1C54-05EB-4757-8C85-DAD4C1531064}" type="parTrans" cxnId="{02B091DC-BB76-4A26-ACF9-B76D5D59D26F}">
      <dgm:prSet/>
      <dgm:spPr/>
      <dgm:t>
        <a:bodyPr/>
        <a:lstStyle/>
        <a:p>
          <a:endParaRPr lang="en-US"/>
        </a:p>
      </dgm:t>
    </dgm:pt>
    <dgm:pt modelId="{46DBCA8F-EF3A-4850-9991-0B12E320BC19}" type="sibTrans" cxnId="{02B091DC-BB76-4A26-ACF9-B76D5D59D26F}">
      <dgm:prSet/>
      <dgm:spPr/>
      <dgm:t>
        <a:bodyPr/>
        <a:lstStyle/>
        <a:p>
          <a:endParaRPr lang="en-US"/>
        </a:p>
      </dgm:t>
    </dgm:pt>
    <dgm:pt modelId="{BFC7900B-8060-42E9-8FC2-BFB6F4FD3322}">
      <dgm:prSet/>
      <dgm:spPr/>
      <dgm:t>
        <a:bodyPr/>
        <a:lstStyle/>
        <a:p>
          <a:endParaRPr lang="en-US" dirty="0"/>
        </a:p>
      </dgm:t>
    </dgm:pt>
    <dgm:pt modelId="{D4C9DAF8-630C-431E-A479-60A2A8910747}" type="parTrans" cxnId="{C87B78F7-428F-435F-AC3F-B263E3443C2E}">
      <dgm:prSet/>
      <dgm:spPr/>
      <dgm:t>
        <a:bodyPr/>
        <a:lstStyle/>
        <a:p>
          <a:endParaRPr lang="en-US"/>
        </a:p>
      </dgm:t>
    </dgm:pt>
    <dgm:pt modelId="{CA4A853A-A94E-445C-AE73-0275710D26A1}" type="sibTrans" cxnId="{C87B78F7-428F-435F-AC3F-B263E3443C2E}">
      <dgm:prSet/>
      <dgm:spPr/>
      <dgm:t>
        <a:bodyPr/>
        <a:lstStyle/>
        <a:p>
          <a:endParaRPr lang="en-US"/>
        </a:p>
      </dgm:t>
    </dgm:pt>
    <dgm:pt modelId="{D76D776F-C151-46AA-AFAF-7BADA6D4612B}">
      <dgm:prSet/>
      <dgm:spPr/>
      <dgm:t>
        <a:bodyPr/>
        <a:lstStyle/>
        <a:p>
          <a:endParaRPr lang="en-US" dirty="0"/>
        </a:p>
      </dgm:t>
    </dgm:pt>
    <dgm:pt modelId="{CA3C54B2-B31D-4516-966F-4806EE1D12FB}" type="parTrans" cxnId="{AAA98295-DC4C-429F-8B91-1FBD67C978CB}">
      <dgm:prSet/>
      <dgm:spPr/>
      <dgm:t>
        <a:bodyPr/>
        <a:lstStyle/>
        <a:p>
          <a:endParaRPr lang="en-US"/>
        </a:p>
      </dgm:t>
    </dgm:pt>
    <dgm:pt modelId="{6CD1C699-A4BD-4FC1-B403-9D095BEDE0A3}" type="sibTrans" cxnId="{AAA98295-DC4C-429F-8B91-1FBD67C978CB}">
      <dgm:prSet/>
      <dgm:spPr/>
      <dgm:t>
        <a:bodyPr/>
        <a:lstStyle/>
        <a:p>
          <a:endParaRPr lang="en-US"/>
        </a:p>
      </dgm:t>
    </dgm:pt>
    <dgm:pt modelId="{F103F0CE-D551-47CE-8067-D40E9A33DF68}" type="pres">
      <dgm:prSet presAssocID="{B48FAC3B-EA7C-475C-985A-BB798079A92E}" presName="linear" presStyleCnt="0">
        <dgm:presLayoutVars>
          <dgm:animLvl val="lvl"/>
          <dgm:resizeHandles val="exact"/>
        </dgm:presLayoutVars>
      </dgm:prSet>
      <dgm:spPr/>
    </dgm:pt>
    <dgm:pt modelId="{FBD31082-09F0-4559-B656-5F49C89C50F8}" type="pres">
      <dgm:prSet presAssocID="{B9DD161D-8283-47B9-BD31-3ACC443D5F74}" presName="parentText" presStyleLbl="node1" presStyleIdx="0" presStyleCnt="1">
        <dgm:presLayoutVars>
          <dgm:chMax val="0"/>
          <dgm:bulletEnabled val="1"/>
        </dgm:presLayoutVars>
      </dgm:prSet>
      <dgm:spPr/>
    </dgm:pt>
    <dgm:pt modelId="{9A27A3E4-81FF-43DF-8F2E-E10A36FC8BB8}" type="pres">
      <dgm:prSet presAssocID="{B9DD161D-8283-47B9-BD31-3ACC443D5F74}" presName="childText" presStyleLbl="revTx" presStyleIdx="0" presStyleCnt="1">
        <dgm:presLayoutVars>
          <dgm:bulletEnabled val="1"/>
        </dgm:presLayoutVars>
      </dgm:prSet>
      <dgm:spPr/>
    </dgm:pt>
  </dgm:ptLst>
  <dgm:cxnLst>
    <dgm:cxn modelId="{4A8F2C12-9567-4AB9-B83C-DA359BDA6C5F}" type="presOf" srcId="{6B43F903-1AB0-4AB5-98D5-377BAB8E7050}" destId="{9A27A3E4-81FF-43DF-8F2E-E10A36FC8BB8}" srcOrd="0" destOrd="4" presId="urn:microsoft.com/office/officeart/2005/8/layout/vList2"/>
    <dgm:cxn modelId="{BF617643-4955-4E84-BF94-8CBF07BFCAE9}" type="presOf" srcId="{B9DD161D-8283-47B9-BD31-3ACC443D5F74}" destId="{FBD31082-09F0-4559-B656-5F49C89C50F8}" srcOrd="0" destOrd="0" presId="urn:microsoft.com/office/officeart/2005/8/layout/vList2"/>
    <dgm:cxn modelId="{0C59D86D-8958-42A6-A89F-43C8AFA6D6D3}" type="presOf" srcId="{BFC7900B-8060-42E9-8FC2-BFB6F4FD3322}" destId="{9A27A3E4-81FF-43DF-8F2E-E10A36FC8BB8}" srcOrd="0" destOrd="1" presId="urn:microsoft.com/office/officeart/2005/8/layout/vList2"/>
    <dgm:cxn modelId="{30D7B254-D300-4DD9-9132-602109E0F473}" type="presOf" srcId="{D76D776F-C151-46AA-AFAF-7BADA6D4612B}" destId="{9A27A3E4-81FF-43DF-8F2E-E10A36FC8BB8}" srcOrd="0" destOrd="3" presId="urn:microsoft.com/office/officeart/2005/8/layout/vList2"/>
    <dgm:cxn modelId="{79CF8E92-8300-485B-9768-D4D4CE241C8B}" srcId="{B9DD161D-8283-47B9-BD31-3ACC443D5F74}" destId="{CB33CBB3-25F1-4F84-BF29-379FDBE70560}" srcOrd="0" destOrd="0" parTransId="{CDC359C6-B268-498E-9C5E-162C208FA198}" sibTransId="{4F109DCD-AAE4-4B24-9FCB-32E29BDB3C79}"/>
    <dgm:cxn modelId="{AAA98295-DC4C-429F-8B91-1FBD67C978CB}" srcId="{B9DD161D-8283-47B9-BD31-3ACC443D5F74}" destId="{D76D776F-C151-46AA-AFAF-7BADA6D4612B}" srcOrd="3" destOrd="0" parTransId="{CA3C54B2-B31D-4516-966F-4806EE1D12FB}" sibTransId="{6CD1C699-A4BD-4FC1-B403-9D095BEDE0A3}"/>
    <dgm:cxn modelId="{19DF3997-3F95-442A-BDA7-B5476C368F30}" srcId="{B9DD161D-8283-47B9-BD31-3ACC443D5F74}" destId="{B08A6290-670B-4355-8338-6024F6CC893E}" srcOrd="2" destOrd="0" parTransId="{A2B090F3-8B45-4568-AC60-F5235CF38B94}" sibTransId="{654FD6B9-F699-462D-B3A1-77528928BA9B}"/>
    <dgm:cxn modelId="{470454A7-3C08-418B-AE44-76E4153679BC}" type="presOf" srcId="{B48FAC3B-EA7C-475C-985A-BB798079A92E}" destId="{F103F0CE-D551-47CE-8067-D40E9A33DF68}" srcOrd="0" destOrd="0" presId="urn:microsoft.com/office/officeart/2005/8/layout/vList2"/>
    <dgm:cxn modelId="{72E678BA-7BD1-4E82-AA93-AFE9BB1AA155}" type="presOf" srcId="{CB33CBB3-25F1-4F84-BF29-379FDBE70560}" destId="{9A27A3E4-81FF-43DF-8F2E-E10A36FC8BB8}" srcOrd="0" destOrd="0" presId="urn:microsoft.com/office/officeart/2005/8/layout/vList2"/>
    <dgm:cxn modelId="{02B091DC-BB76-4A26-ACF9-B76D5D59D26F}" srcId="{B9DD161D-8283-47B9-BD31-3ACC443D5F74}" destId="{6B43F903-1AB0-4AB5-98D5-377BAB8E7050}" srcOrd="4" destOrd="0" parTransId="{27FC1C54-05EB-4757-8C85-DAD4C1531064}" sibTransId="{46DBCA8F-EF3A-4850-9991-0B12E320BC19}"/>
    <dgm:cxn modelId="{B66153DE-BC70-452E-B007-A38325D82C66}" srcId="{B48FAC3B-EA7C-475C-985A-BB798079A92E}" destId="{B9DD161D-8283-47B9-BD31-3ACC443D5F74}" srcOrd="0" destOrd="0" parTransId="{34E19CFB-A40A-41BD-AE1D-F0BECBB89055}" sibTransId="{5F742B97-3D06-4D2B-B808-DA7BBFF99214}"/>
    <dgm:cxn modelId="{DF75A4E8-EBD8-4023-AE3E-566CF010BC6B}" type="presOf" srcId="{B08A6290-670B-4355-8338-6024F6CC893E}" destId="{9A27A3E4-81FF-43DF-8F2E-E10A36FC8BB8}" srcOrd="0" destOrd="2" presId="urn:microsoft.com/office/officeart/2005/8/layout/vList2"/>
    <dgm:cxn modelId="{C87B78F7-428F-435F-AC3F-B263E3443C2E}" srcId="{B9DD161D-8283-47B9-BD31-3ACC443D5F74}" destId="{BFC7900B-8060-42E9-8FC2-BFB6F4FD3322}" srcOrd="1" destOrd="0" parTransId="{D4C9DAF8-630C-431E-A479-60A2A8910747}" sibTransId="{CA4A853A-A94E-445C-AE73-0275710D26A1}"/>
    <dgm:cxn modelId="{9461455D-D929-43B1-A606-FD9B9BFBFDD1}" type="presParOf" srcId="{F103F0CE-D551-47CE-8067-D40E9A33DF68}" destId="{FBD31082-09F0-4559-B656-5F49C89C50F8}" srcOrd="0" destOrd="0" presId="urn:microsoft.com/office/officeart/2005/8/layout/vList2"/>
    <dgm:cxn modelId="{A7547FEA-5B4F-4700-86B9-1BE300370FF0}" type="presParOf" srcId="{F103F0CE-D551-47CE-8067-D40E9A33DF68}" destId="{9A27A3E4-81FF-43DF-8F2E-E10A36FC8BB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221157-126D-4916-A808-3348A6CF41F6}"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9CD4015-B3A6-4A24-B422-A785D63D4121}">
      <dgm:prSet custT="1"/>
      <dgm:spPr/>
      <dgm:t>
        <a:bodyPr/>
        <a:lstStyle/>
        <a:p>
          <a:r>
            <a:rPr lang="en-US" sz="3200" b="1" dirty="0"/>
            <a:t>Be </a:t>
          </a:r>
          <a:r>
            <a:rPr lang="en-US" sz="3200" b="1" u="sng" dirty="0"/>
            <a:t>Engaged</a:t>
          </a:r>
          <a:r>
            <a:rPr lang="en-US" sz="3200" u="sng" dirty="0"/>
            <a:t> </a:t>
          </a:r>
          <a:r>
            <a:rPr lang="en-US" sz="3200" dirty="0"/>
            <a:t>– Doing things, participating, spending time with others, making decisions, making choices.</a:t>
          </a:r>
        </a:p>
      </dgm:t>
    </dgm:pt>
    <dgm:pt modelId="{79B8E1A7-1EDA-41BD-AD10-4C9B0D1747FB}" type="parTrans" cxnId="{ADB3FDA1-29DE-4B20-BC36-ADCA4B7E6470}">
      <dgm:prSet/>
      <dgm:spPr/>
      <dgm:t>
        <a:bodyPr/>
        <a:lstStyle/>
        <a:p>
          <a:endParaRPr lang="en-US"/>
        </a:p>
      </dgm:t>
    </dgm:pt>
    <dgm:pt modelId="{4D2EE51F-E595-4918-A286-AA46B3054DF6}" type="sibTrans" cxnId="{ADB3FDA1-29DE-4B20-BC36-ADCA4B7E6470}">
      <dgm:prSet/>
      <dgm:spPr/>
      <dgm:t>
        <a:bodyPr/>
        <a:lstStyle/>
        <a:p>
          <a:endParaRPr lang="en-US"/>
        </a:p>
      </dgm:t>
    </dgm:pt>
    <dgm:pt modelId="{25226124-5A5B-4785-B8D2-770EA30B6A81}">
      <dgm:prSet custT="1"/>
      <dgm:spPr/>
      <dgm:t>
        <a:bodyPr/>
        <a:lstStyle/>
        <a:p>
          <a:r>
            <a:rPr lang="en-US" sz="3200" b="1" u="sng" dirty="0"/>
            <a:t>Actively</a:t>
          </a:r>
          <a:r>
            <a:rPr lang="en-US" sz="3200" dirty="0"/>
            <a:t> – Each day, throughout the day whenever there is an opportunity. </a:t>
          </a:r>
        </a:p>
      </dgm:t>
    </dgm:pt>
    <dgm:pt modelId="{1D2C4CE0-E5F8-4532-83FF-B56936090BE1}" type="parTrans" cxnId="{7E05B9A5-2A9B-4841-BF97-35ECA27651A2}">
      <dgm:prSet/>
      <dgm:spPr/>
      <dgm:t>
        <a:bodyPr/>
        <a:lstStyle/>
        <a:p>
          <a:endParaRPr lang="en-US"/>
        </a:p>
      </dgm:t>
    </dgm:pt>
    <dgm:pt modelId="{B9799800-93C3-4D89-AD36-6C930C8926E5}" type="sibTrans" cxnId="{7E05B9A5-2A9B-4841-BF97-35ECA27651A2}">
      <dgm:prSet/>
      <dgm:spPr/>
      <dgm:t>
        <a:bodyPr/>
        <a:lstStyle/>
        <a:p>
          <a:endParaRPr lang="en-US"/>
        </a:p>
      </dgm:t>
    </dgm:pt>
    <dgm:pt modelId="{AE514DA1-F799-4EF3-9143-BA44E241C43D}">
      <dgm:prSet custT="1"/>
      <dgm:spPr/>
      <dgm:t>
        <a:bodyPr/>
        <a:lstStyle/>
        <a:p>
          <a:r>
            <a:rPr lang="en-US" sz="3200" b="1" u="sng" dirty="0"/>
            <a:t>Consistently</a:t>
          </a:r>
          <a:r>
            <a:rPr lang="en-US" sz="3200" b="1" dirty="0"/>
            <a:t> </a:t>
          </a:r>
          <a:r>
            <a:rPr lang="en-US" sz="3200" dirty="0"/>
            <a:t>– With approaches that provide enough structure and routine that people experience comfort, continuity, and have a better ability to be engaged. </a:t>
          </a:r>
        </a:p>
      </dgm:t>
    </dgm:pt>
    <dgm:pt modelId="{C50E4A31-E73C-4552-8B5A-32061642C5C3}" type="parTrans" cxnId="{47202979-F429-47F9-B5E7-2031E7F1CFE8}">
      <dgm:prSet/>
      <dgm:spPr/>
      <dgm:t>
        <a:bodyPr/>
        <a:lstStyle/>
        <a:p>
          <a:endParaRPr lang="en-US"/>
        </a:p>
      </dgm:t>
    </dgm:pt>
    <dgm:pt modelId="{25E4CD1C-CECC-462C-89AC-BEEB37F52A0E}" type="sibTrans" cxnId="{47202979-F429-47F9-B5E7-2031E7F1CFE8}">
      <dgm:prSet/>
      <dgm:spPr/>
      <dgm:t>
        <a:bodyPr/>
        <a:lstStyle/>
        <a:p>
          <a:endParaRPr lang="en-US"/>
        </a:p>
      </dgm:t>
    </dgm:pt>
    <dgm:pt modelId="{28DF80B7-8AE7-4B8A-AE46-87FADB3403DC}" type="pres">
      <dgm:prSet presAssocID="{CB221157-126D-4916-A808-3348A6CF41F6}" presName="root" presStyleCnt="0">
        <dgm:presLayoutVars>
          <dgm:dir/>
          <dgm:resizeHandles val="exact"/>
        </dgm:presLayoutVars>
      </dgm:prSet>
      <dgm:spPr/>
    </dgm:pt>
    <dgm:pt modelId="{D68D30DB-68D4-4DF8-9183-DC99487CF992}" type="pres">
      <dgm:prSet presAssocID="{A9CD4015-B3A6-4A24-B422-A785D63D4121}" presName="compNode" presStyleCnt="0"/>
      <dgm:spPr/>
    </dgm:pt>
    <dgm:pt modelId="{8F6567D7-44D5-4943-8DF7-37DEC08A8E6C}" type="pres">
      <dgm:prSet presAssocID="{A9CD4015-B3A6-4A24-B422-A785D63D4121}" presName="bgRect" presStyleLbl="bgShp" presStyleIdx="0" presStyleCnt="3"/>
      <dgm:spPr/>
    </dgm:pt>
    <dgm:pt modelId="{884BF385-2FBD-4F7C-969D-5D484575A697}" type="pres">
      <dgm:prSet presAssocID="{A9CD4015-B3A6-4A24-B422-A785D63D4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sion chart"/>
        </a:ext>
      </dgm:extLst>
    </dgm:pt>
    <dgm:pt modelId="{B88CA30F-2AFA-4557-97B2-B83EE0645C6E}" type="pres">
      <dgm:prSet presAssocID="{A9CD4015-B3A6-4A24-B422-A785D63D4121}" presName="spaceRect" presStyleCnt="0"/>
      <dgm:spPr/>
    </dgm:pt>
    <dgm:pt modelId="{72BB8B65-AA46-46BF-8066-BA7C3D831A91}" type="pres">
      <dgm:prSet presAssocID="{A9CD4015-B3A6-4A24-B422-A785D63D4121}" presName="parTx" presStyleLbl="revTx" presStyleIdx="0" presStyleCnt="3">
        <dgm:presLayoutVars>
          <dgm:chMax val="0"/>
          <dgm:chPref val="0"/>
        </dgm:presLayoutVars>
      </dgm:prSet>
      <dgm:spPr/>
    </dgm:pt>
    <dgm:pt modelId="{808E2D55-A847-43E0-84F1-19203CCB3D3C}" type="pres">
      <dgm:prSet presAssocID="{4D2EE51F-E595-4918-A286-AA46B3054DF6}" presName="sibTrans" presStyleCnt="0"/>
      <dgm:spPr/>
    </dgm:pt>
    <dgm:pt modelId="{5CE7A89F-76CC-4815-9537-27C4427ED128}" type="pres">
      <dgm:prSet presAssocID="{25226124-5A5B-4785-B8D2-770EA30B6A81}" presName="compNode" presStyleCnt="0"/>
      <dgm:spPr/>
    </dgm:pt>
    <dgm:pt modelId="{8E7061C0-A5F6-49C8-9C7F-DF9D2C012F26}" type="pres">
      <dgm:prSet presAssocID="{25226124-5A5B-4785-B8D2-770EA30B6A81}" presName="bgRect" presStyleLbl="bgShp" presStyleIdx="1" presStyleCnt="3"/>
      <dgm:spPr/>
    </dgm:pt>
    <dgm:pt modelId="{F0517537-96B5-4A99-AE69-DA00FB7925B1}" type="pres">
      <dgm:prSet presAssocID="{25226124-5A5B-4785-B8D2-770EA30B6A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a:ext>
      </dgm:extLst>
    </dgm:pt>
    <dgm:pt modelId="{FB6329FD-E696-4688-B7BC-E7993F6CC38B}" type="pres">
      <dgm:prSet presAssocID="{25226124-5A5B-4785-B8D2-770EA30B6A81}" presName="spaceRect" presStyleCnt="0"/>
      <dgm:spPr/>
    </dgm:pt>
    <dgm:pt modelId="{0A60BA81-7ACE-4C23-860E-3012EDF5DE8B}" type="pres">
      <dgm:prSet presAssocID="{25226124-5A5B-4785-B8D2-770EA30B6A81}" presName="parTx" presStyleLbl="revTx" presStyleIdx="1" presStyleCnt="3">
        <dgm:presLayoutVars>
          <dgm:chMax val="0"/>
          <dgm:chPref val="0"/>
        </dgm:presLayoutVars>
      </dgm:prSet>
      <dgm:spPr/>
    </dgm:pt>
    <dgm:pt modelId="{B59E2DC9-5FD1-4124-9F98-4AB9D0D52C32}" type="pres">
      <dgm:prSet presAssocID="{B9799800-93C3-4D89-AD36-6C930C8926E5}" presName="sibTrans" presStyleCnt="0"/>
      <dgm:spPr/>
    </dgm:pt>
    <dgm:pt modelId="{4A020834-219A-420F-BC33-3538CE5D4244}" type="pres">
      <dgm:prSet presAssocID="{AE514DA1-F799-4EF3-9143-BA44E241C43D}" presName="compNode" presStyleCnt="0"/>
      <dgm:spPr/>
    </dgm:pt>
    <dgm:pt modelId="{91E81366-D302-4EC4-97C5-326311826FC4}" type="pres">
      <dgm:prSet presAssocID="{AE514DA1-F799-4EF3-9143-BA44E241C43D}" presName="bgRect" presStyleLbl="bgShp" presStyleIdx="2" presStyleCnt="3"/>
      <dgm:spPr/>
    </dgm:pt>
    <dgm:pt modelId="{5574BF7F-93E2-4C18-9710-05B0CD40715D}" type="pres">
      <dgm:prSet presAssocID="{AE514DA1-F799-4EF3-9143-BA44E241C4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90E65AFF-582F-4481-AC0F-9961A5254701}" type="pres">
      <dgm:prSet presAssocID="{AE514DA1-F799-4EF3-9143-BA44E241C43D}" presName="spaceRect" presStyleCnt="0"/>
      <dgm:spPr/>
    </dgm:pt>
    <dgm:pt modelId="{DC23AB55-02F2-4485-9F6A-556999755D44}" type="pres">
      <dgm:prSet presAssocID="{AE514DA1-F799-4EF3-9143-BA44E241C43D}" presName="parTx" presStyleLbl="revTx" presStyleIdx="2" presStyleCnt="3">
        <dgm:presLayoutVars>
          <dgm:chMax val="0"/>
          <dgm:chPref val="0"/>
        </dgm:presLayoutVars>
      </dgm:prSet>
      <dgm:spPr/>
    </dgm:pt>
  </dgm:ptLst>
  <dgm:cxnLst>
    <dgm:cxn modelId="{75C63E1C-64C8-4CCB-B748-B6F0249F576A}" type="presOf" srcId="{A9CD4015-B3A6-4A24-B422-A785D63D4121}" destId="{72BB8B65-AA46-46BF-8066-BA7C3D831A91}" srcOrd="0" destOrd="0" presId="urn:microsoft.com/office/officeart/2018/2/layout/IconVerticalSolidList"/>
    <dgm:cxn modelId="{5AAC9C60-2CEC-4E6B-861D-DF157B2FCB5A}" type="presOf" srcId="{AE514DA1-F799-4EF3-9143-BA44E241C43D}" destId="{DC23AB55-02F2-4485-9F6A-556999755D44}" srcOrd="0" destOrd="0" presId="urn:microsoft.com/office/officeart/2018/2/layout/IconVerticalSolidList"/>
    <dgm:cxn modelId="{EB7D1468-A4EF-441A-9955-7CA72DC1B88F}" type="presOf" srcId="{CB221157-126D-4916-A808-3348A6CF41F6}" destId="{28DF80B7-8AE7-4B8A-AE46-87FADB3403DC}" srcOrd="0" destOrd="0" presId="urn:microsoft.com/office/officeart/2018/2/layout/IconVerticalSolidList"/>
    <dgm:cxn modelId="{7CBC854D-74AF-4EFC-B3BA-64073A497B3E}" type="presOf" srcId="{25226124-5A5B-4785-B8D2-770EA30B6A81}" destId="{0A60BA81-7ACE-4C23-860E-3012EDF5DE8B}" srcOrd="0" destOrd="0" presId="urn:microsoft.com/office/officeart/2018/2/layout/IconVerticalSolidList"/>
    <dgm:cxn modelId="{47202979-F429-47F9-B5E7-2031E7F1CFE8}" srcId="{CB221157-126D-4916-A808-3348A6CF41F6}" destId="{AE514DA1-F799-4EF3-9143-BA44E241C43D}" srcOrd="2" destOrd="0" parTransId="{C50E4A31-E73C-4552-8B5A-32061642C5C3}" sibTransId="{25E4CD1C-CECC-462C-89AC-BEEB37F52A0E}"/>
    <dgm:cxn modelId="{ADB3FDA1-29DE-4B20-BC36-ADCA4B7E6470}" srcId="{CB221157-126D-4916-A808-3348A6CF41F6}" destId="{A9CD4015-B3A6-4A24-B422-A785D63D4121}" srcOrd="0" destOrd="0" parTransId="{79B8E1A7-1EDA-41BD-AD10-4C9B0D1747FB}" sibTransId="{4D2EE51F-E595-4918-A286-AA46B3054DF6}"/>
    <dgm:cxn modelId="{7E05B9A5-2A9B-4841-BF97-35ECA27651A2}" srcId="{CB221157-126D-4916-A808-3348A6CF41F6}" destId="{25226124-5A5B-4785-B8D2-770EA30B6A81}" srcOrd="1" destOrd="0" parTransId="{1D2C4CE0-E5F8-4532-83FF-B56936090BE1}" sibTransId="{B9799800-93C3-4D89-AD36-6C930C8926E5}"/>
    <dgm:cxn modelId="{7B0429F5-7C4B-42C5-9A94-3E55E453DE79}" type="presParOf" srcId="{28DF80B7-8AE7-4B8A-AE46-87FADB3403DC}" destId="{D68D30DB-68D4-4DF8-9183-DC99487CF992}" srcOrd="0" destOrd="0" presId="urn:microsoft.com/office/officeart/2018/2/layout/IconVerticalSolidList"/>
    <dgm:cxn modelId="{EDFAE7B9-53E6-4016-BE43-901517EFFC0B}" type="presParOf" srcId="{D68D30DB-68D4-4DF8-9183-DC99487CF992}" destId="{8F6567D7-44D5-4943-8DF7-37DEC08A8E6C}" srcOrd="0" destOrd="0" presId="urn:microsoft.com/office/officeart/2018/2/layout/IconVerticalSolidList"/>
    <dgm:cxn modelId="{EC0A961C-F063-4CB4-B549-8F203EAA2693}" type="presParOf" srcId="{D68D30DB-68D4-4DF8-9183-DC99487CF992}" destId="{884BF385-2FBD-4F7C-969D-5D484575A697}" srcOrd="1" destOrd="0" presId="urn:microsoft.com/office/officeart/2018/2/layout/IconVerticalSolidList"/>
    <dgm:cxn modelId="{1C2BBA2D-61D8-48C3-BE0D-C6875AEC78FF}" type="presParOf" srcId="{D68D30DB-68D4-4DF8-9183-DC99487CF992}" destId="{B88CA30F-2AFA-4557-97B2-B83EE0645C6E}" srcOrd="2" destOrd="0" presId="urn:microsoft.com/office/officeart/2018/2/layout/IconVerticalSolidList"/>
    <dgm:cxn modelId="{EF59AB5A-D6DC-410A-A438-D0E31E7DBA9E}" type="presParOf" srcId="{D68D30DB-68D4-4DF8-9183-DC99487CF992}" destId="{72BB8B65-AA46-46BF-8066-BA7C3D831A91}" srcOrd="3" destOrd="0" presId="urn:microsoft.com/office/officeart/2018/2/layout/IconVerticalSolidList"/>
    <dgm:cxn modelId="{EE222EE7-2DEA-4534-AB06-BC493D0431C5}" type="presParOf" srcId="{28DF80B7-8AE7-4B8A-AE46-87FADB3403DC}" destId="{808E2D55-A847-43E0-84F1-19203CCB3D3C}" srcOrd="1" destOrd="0" presId="urn:microsoft.com/office/officeart/2018/2/layout/IconVerticalSolidList"/>
    <dgm:cxn modelId="{6151C2FE-D3FA-4AF0-94BC-3DC48072F945}" type="presParOf" srcId="{28DF80B7-8AE7-4B8A-AE46-87FADB3403DC}" destId="{5CE7A89F-76CC-4815-9537-27C4427ED128}" srcOrd="2" destOrd="0" presId="urn:microsoft.com/office/officeart/2018/2/layout/IconVerticalSolidList"/>
    <dgm:cxn modelId="{933795FE-3879-424F-87BD-A2D96C354AD7}" type="presParOf" srcId="{5CE7A89F-76CC-4815-9537-27C4427ED128}" destId="{8E7061C0-A5F6-49C8-9C7F-DF9D2C012F26}" srcOrd="0" destOrd="0" presId="urn:microsoft.com/office/officeart/2018/2/layout/IconVerticalSolidList"/>
    <dgm:cxn modelId="{3B8F2985-055A-4FE4-A853-DCB2C9F962FB}" type="presParOf" srcId="{5CE7A89F-76CC-4815-9537-27C4427ED128}" destId="{F0517537-96B5-4A99-AE69-DA00FB7925B1}" srcOrd="1" destOrd="0" presId="urn:microsoft.com/office/officeart/2018/2/layout/IconVerticalSolidList"/>
    <dgm:cxn modelId="{05513F0B-34D4-4862-86D5-FCEC94B7D057}" type="presParOf" srcId="{5CE7A89F-76CC-4815-9537-27C4427ED128}" destId="{FB6329FD-E696-4688-B7BC-E7993F6CC38B}" srcOrd="2" destOrd="0" presId="urn:microsoft.com/office/officeart/2018/2/layout/IconVerticalSolidList"/>
    <dgm:cxn modelId="{4862C363-CD9E-4C81-B53F-B384B73394EB}" type="presParOf" srcId="{5CE7A89F-76CC-4815-9537-27C4427ED128}" destId="{0A60BA81-7ACE-4C23-860E-3012EDF5DE8B}" srcOrd="3" destOrd="0" presId="urn:microsoft.com/office/officeart/2018/2/layout/IconVerticalSolidList"/>
    <dgm:cxn modelId="{070CEB50-B92E-4DC1-8712-360EF3DD1B10}" type="presParOf" srcId="{28DF80B7-8AE7-4B8A-AE46-87FADB3403DC}" destId="{B59E2DC9-5FD1-4124-9F98-4AB9D0D52C32}" srcOrd="3" destOrd="0" presId="urn:microsoft.com/office/officeart/2018/2/layout/IconVerticalSolidList"/>
    <dgm:cxn modelId="{5793A0BA-A0F3-4F9B-9B58-93D48ABCCAD9}" type="presParOf" srcId="{28DF80B7-8AE7-4B8A-AE46-87FADB3403DC}" destId="{4A020834-219A-420F-BC33-3538CE5D4244}" srcOrd="4" destOrd="0" presId="urn:microsoft.com/office/officeart/2018/2/layout/IconVerticalSolidList"/>
    <dgm:cxn modelId="{AE515CB3-27C9-45BF-B496-1B8EFB3A0F5E}" type="presParOf" srcId="{4A020834-219A-420F-BC33-3538CE5D4244}" destId="{91E81366-D302-4EC4-97C5-326311826FC4}" srcOrd="0" destOrd="0" presId="urn:microsoft.com/office/officeart/2018/2/layout/IconVerticalSolidList"/>
    <dgm:cxn modelId="{CD2C5576-6CF9-41AF-BDA8-626457B5FB02}" type="presParOf" srcId="{4A020834-219A-420F-BC33-3538CE5D4244}" destId="{5574BF7F-93E2-4C18-9710-05B0CD40715D}" srcOrd="1" destOrd="0" presId="urn:microsoft.com/office/officeart/2018/2/layout/IconVerticalSolidList"/>
    <dgm:cxn modelId="{48056C82-6B65-46B4-8C74-FF83D6DCFEF4}" type="presParOf" srcId="{4A020834-219A-420F-BC33-3538CE5D4244}" destId="{90E65AFF-582F-4481-AC0F-9961A5254701}" srcOrd="2" destOrd="0" presId="urn:microsoft.com/office/officeart/2018/2/layout/IconVerticalSolidList"/>
    <dgm:cxn modelId="{1615EE64-D325-4B30-B731-39452E9DEAD0}" type="presParOf" srcId="{4A020834-219A-420F-BC33-3538CE5D4244}" destId="{DC23AB55-02F2-4485-9F6A-556999755D4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65E0CF-1C10-4D01-B977-782DA09930C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0ADD6BE-8C79-4790-88DA-1C9E03339DAA}">
      <dgm:prSet/>
      <dgm:spPr/>
      <dgm:t>
        <a:bodyPr/>
        <a:lstStyle/>
        <a:p>
          <a:r>
            <a:rPr lang="en-US" b="1" dirty="0"/>
            <a:t>Meaningfully</a:t>
          </a:r>
          <a:r>
            <a:rPr lang="en-US" dirty="0"/>
            <a:t> – in ways that </a:t>
          </a:r>
        </a:p>
      </dgm:t>
    </dgm:pt>
    <dgm:pt modelId="{EBC947DF-3861-4B6B-BC5A-968470E2484A}" type="parTrans" cxnId="{E9534FAE-0CA2-459C-A886-1C86B0A90F82}">
      <dgm:prSet/>
      <dgm:spPr/>
      <dgm:t>
        <a:bodyPr/>
        <a:lstStyle/>
        <a:p>
          <a:endParaRPr lang="en-US"/>
        </a:p>
      </dgm:t>
    </dgm:pt>
    <dgm:pt modelId="{5FB185DF-3929-4B73-883F-DEAD3122E31F}" type="sibTrans" cxnId="{E9534FAE-0CA2-459C-A886-1C86B0A90F82}">
      <dgm:prSet/>
      <dgm:spPr/>
      <dgm:t>
        <a:bodyPr/>
        <a:lstStyle/>
        <a:p>
          <a:endParaRPr lang="en-US"/>
        </a:p>
      </dgm:t>
    </dgm:pt>
    <dgm:pt modelId="{F34DA437-E06B-4A3A-981A-B6A9B92095F3}">
      <dgm:prSet/>
      <dgm:spPr/>
      <dgm:t>
        <a:bodyPr/>
        <a:lstStyle/>
        <a:p>
          <a:r>
            <a:rPr lang="en-US" dirty="0"/>
            <a:t>increase competence and </a:t>
          </a:r>
          <a:r>
            <a:rPr lang="en-US" b="1" u="sng" dirty="0"/>
            <a:t>opportunity</a:t>
          </a:r>
          <a:r>
            <a:rPr lang="en-US" dirty="0"/>
            <a:t> </a:t>
          </a:r>
        </a:p>
      </dgm:t>
    </dgm:pt>
    <dgm:pt modelId="{F78CFD35-2488-4EEA-B694-7C5B8D05EB13}" type="parTrans" cxnId="{B3727658-8726-4FEE-8655-2CE04D53ADF0}">
      <dgm:prSet/>
      <dgm:spPr/>
      <dgm:t>
        <a:bodyPr/>
        <a:lstStyle/>
        <a:p>
          <a:endParaRPr lang="en-US"/>
        </a:p>
      </dgm:t>
    </dgm:pt>
    <dgm:pt modelId="{7104CF91-21E7-4C97-A6C3-3DE3E34398DC}" type="sibTrans" cxnId="{B3727658-8726-4FEE-8655-2CE04D53ADF0}">
      <dgm:prSet/>
      <dgm:spPr/>
      <dgm:t>
        <a:bodyPr/>
        <a:lstStyle/>
        <a:p>
          <a:endParaRPr lang="en-US"/>
        </a:p>
      </dgm:t>
    </dgm:pt>
    <dgm:pt modelId="{2912BB03-29E8-45BB-8A0F-CC0BDE9342F0}">
      <dgm:prSet/>
      <dgm:spPr/>
      <dgm:t>
        <a:bodyPr/>
        <a:lstStyle/>
        <a:p>
          <a:r>
            <a:rPr lang="en-US" dirty="0"/>
            <a:t>help people be and stay </a:t>
          </a:r>
          <a:r>
            <a:rPr lang="en-US" b="1" u="sng" dirty="0"/>
            <a:t>connected</a:t>
          </a:r>
          <a:r>
            <a:rPr lang="en-US" dirty="0"/>
            <a:t> to others </a:t>
          </a:r>
        </a:p>
      </dgm:t>
    </dgm:pt>
    <dgm:pt modelId="{4B7701EF-803D-4E93-9C91-1F913B2D46A8}" type="parTrans" cxnId="{7733C2E1-5B48-4084-BF0E-BA02D8F59A5A}">
      <dgm:prSet/>
      <dgm:spPr/>
      <dgm:t>
        <a:bodyPr/>
        <a:lstStyle/>
        <a:p>
          <a:endParaRPr lang="en-US"/>
        </a:p>
      </dgm:t>
    </dgm:pt>
    <dgm:pt modelId="{CDE49CF7-1A51-4A1F-BEEF-A6C857FA41C2}" type="sibTrans" cxnId="{7733C2E1-5B48-4084-BF0E-BA02D8F59A5A}">
      <dgm:prSet/>
      <dgm:spPr/>
      <dgm:t>
        <a:bodyPr/>
        <a:lstStyle/>
        <a:p>
          <a:endParaRPr lang="en-US"/>
        </a:p>
      </dgm:t>
    </dgm:pt>
    <dgm:pt modelId="{4F68678C-AB71-4159-8746-8ECD56AA9DFA}">
      <dgm:prSet/>
      <dgm:spPr/>
      <dgm:t>
        <a:bodyPr/>
        <a:lstStyle/>
        <a:p>
          <a:r>
            <a:rPr lang="en-US" dirty="0"/>
            <a:t>provide enhanced self-esteem </a:t>
          </a:r>
        </a:p>
      </dgm:t>
    </dgm:pt>
    <dgm:pt modelId="{997C28A9-47CA-4726-888C-801511F68CA0}" type="parTrans" cxnId="{BD21982A-2FA9-4D97-94E5-E2DFA3527C13}">
      <dgm:prSet/>
      <dgm:spPr/>
      <dgm:t>
        <a:bodyPr/>
        <a:lstStyle/>
        <a:p>
          <a:endParaRPr lang="en-US"/>
        </a:p>
      </dgm:t>
    </dgm:pt>
    <dgm:pt modelId="{32D04567-2A2D-4B73-8C73-8CD2DE180BDC}" type="sibTrans" cxnId="{BD21982A-2FA9-4D97-94E5-E2DFA3527C13}">
      <dgm:prSet/>
      <dgm:spPr/>
      <dgm:t>
        <a:bodyPr/>
        <a:lstStyle/>
        <a:p>
          <a:endParaRPr lang="en-US"/>
        </a:p>
      </dgm:t>
    </dgm:pt>
    <dgm:pt modelId="{2B0C1F56-A458-4E97-A9A1-264A8FF0A133}">
      <dgm:prSet/>
      <dgm:spPr/>
      <dgm:t>
        <a:bodyPr/>
        <a:lstStyle/>
        <a:p>
          <a:r>
            <a:rPr lang="en-US" dirty="0"/>
            <a:t>are focused on </a:t>
          </a:r>
          <a:r>
            <a:rPr lang="en-US" b="1" u="sng" dirty="0"/>
            <a:t>needs</a:t>
          </a:r>
          <a:r>
            <a:rPr lang="en-US" dirty="0"/>
            <a:t>, preferences, and goals of the person</a:t>
          </a:r>
        </a:p>
      </dgm:t>
    </dgm:pt>
    <dgm:pt modelId="{3D40BAD6-8BB4-4C17-B312-D06ED70A9E61}" type="parTrans" cxnId="{66BBC51D-5EC1-40FE-94CB-87A997245DA6}">
      <dgm:prSet/>
      <dgm:spPr/>
      <dgm:t>
        <a:bodyPr/>
        <a:lstStyle/>
        <a:p>
          <a:endParaRPr lang="en-US"/>
        </a:p>
      </dgm:t>
    </dgm:pt>
    <dgm:pt modelId="{11A678C4-E7A7-47AA-B76C-75CD2CB92501}" type="sibTrans" cxnId="{66BBC51D-5EC1-40FE-94CB-87A997245DA6}">
      <dgm:prSet/>
      <dgm:spPr/>
      <dgm:t>
        <a:bodyPr/>
        <a:lstStyle/>
        <a:p>
          <a:endParaRPr lang="en-US"/>
        </a:p>
      </dgm:t>
    </dgm:pt>
    <dgm:pt modelId="{EFBD4BF1-F47A-4AC9-9AA5-3D1C5B7A6CFF}" type="pres">
      <dgm:prSet presAssocID="{0E65E0CF-1C10-4D01-B977-782DA09930CD}" presName="linear" presStyleCnt="0">
        <dgm:presLayoutVars>
          <dgm:animLvl val="lvl"/>
          <dgm:resizeHandles val="exact"/>
        </dgm:presLayoutVars>
      </dgm:prSet>
      <dgm:spPr/>
    </dgm:pt>
    <dgm:pt modelId="{3280BEA6-6D02-468C-86C3-2651F9F80F60}" type="pres">
      <dgm:prSet presAssocID="{F0ADD6BE-8C79-4790-88DA-1C9E03339DAA}" presName="parentText" presStyleLbl="node1" presStyleIdx="0" presStyleCnt="1">
        <dgm:presLayoutVars>
          <dgm:chMax val="0"/>
          <dgm:bulletEnabled val="1"/>
        </dgm:presLayoutVars>
      </dgm:prSet>
      <dgm:spPr/>
    </dgm:pt>
    <dgm:pt modelId="{06AE2AEE-B98D-42D3-B12C-C2E22DD85B35}" type="pres">
      <dgm:prSet presAssocID="{F0ADD6BE-8C79-4790-88DA-1C9E03339DAA}" presName="childText" presStyleLbl="revTx" presStyleIdx="0" presStyleCnt="1">
        <dgm:presLayoutVars>
          <dgm:bulletEnabled val="1"/>
        </dgm:presLayoutVars>
      </dgm:prSet>
      <dgm:spPr/>
    </dgm:pt>
  </dgm:ptLst>
  <dgm:cxnLst>
    <dgm:cxn modelId="{03959E0E-E2AB-4F72-A02A-C2270AA6CE17}" type="presOf" srcId="{F34DA437-E06B-4A3A-981A-B6A9B92095F3}" destId="{06AE2AEE-B98D-42D3-B12C-C2E22DD85B35}" srcOrd="0" destOrd="0" presId="urn:microsoft.com/office/officeart/2005/8/layout/vList2"/>
    <dgm:cxn modelId="{66BBC51D-5EC1-40FE-94CB-87A997245DA6}" srcId="{F0ADD6BE-8C79-4790-88DA-1C9E03339DAA}" destId="{2B0C1F56-A458-4E97-A9A1-264A8FF0A133}" srcOrd="3" destOrd="0" parTransId="{3D40BAD6-8BB4-4C17-B312-D06ED70A9E61}" sibTransId="{11A678C4-E7A7-47AA-B76C-75CD2CB92501}"/>
    <dgm:cxn modelId="{BD21982A-2FA9-4D97-94E5-E2DFA3527C13}" srcId="{F0ADD6BE-8C79-4790-88DA-1C9E03339DAA}" destId="{4F68678C-AB71-4159-8746-8ECD56AA9DFA}" srcOrd="2" destOrd="0" parTransId="{997C28A9-47CA-4726-888C-801511F68CA0}" sibTransId="{32D04567-2A2D-4B73-8C73-8CD2DE180BDC}"/>
    <dgm:cxn modelId="{D970FE3C-D0F4-4312-97DF-24562F358F86}" type="presOf" srcId="{2912BB03-29E8-45BB-8A0F-CC0BDE9342F0}" destId="{06AE2AEE-B98D-42D3-B12C-C2E22DD85B35}" srcOrd="0" destOrd="1" presId="urn:microsoft.com/office/officeart/2005/8/layout/vList2"/>
    <dgm:cxn modelId="{C57F1E4B-50E0-4CB7-B128-47DE7D761A38}" type="presOf" srcId="{2B0C1F56-A458-4E97-A9A1-264A8FF0A133}" destId="{06AE2AEE-B98D-42D3-B12C-C2E22DD85B35}" srcOrd="0" destOrd="3" presId="urn:microsoft.com/office/officeart/2005/8/layout/vList2"/>
    <dgm:cxn modelId="{3DEAE76E-CD65-4A40-8BE4-2A616BF9EE12}" type="presOf" srcId="{F0ADD6BE-8C79-4790-88DA-1C9E03339DAA}" destId="{3280BEA6-6D02-468C-86C3-2651F9F80F60}" srcOrd="0" destOrd="0" presId="urn:microsoft.com/office/officeart/2005/8/layout/vList2"/>
    <dgm:cxn modelId="{B3727658-8726-4FEE-8655-2CE04D53ADF0}" srcId="{F0ADD6BE-8C79-4790-88DA-1C9E03339DAA}" destId="{F34DA437-E06B-4A3A-981A-B6A9B92095F3}" srcOrd="0" destOrd="0" parTransId="{F78CFD35-2488-4EEA-B694-7C5B8D05EB13}" sibTransId="{7104CF91-21E7-4C97-A6C3-3DE3E34398DC}"/>
    <dgm:cxn modelId="{3026117A-1313-44A7-A5F2-C3BCB92F7631}" type="presOf" srcId="{0E65E0CF-1C10-4D01-B977-782DA09930CD}" destId="{EFBD4BF1-F47A-4AC9-9AA5-3D1C5B7A6CFF}" srcOrd="0" destOrd="0" presId="urn:microsoft.com/office/officeart/2005/8/layout/vList2"/>
    <dgm:cxn modelId="{E9534FAE-0CA2-459C-A886-1C86B0A90F82}" srcId="{0E65E0CF-1C10-4D01-B977-782DA09930CD}" destId="{F0ADD6BE-8C79-4790-88DA-1C9E03339DAA}" srcOrd="0" destOrd="0" parTransId="{EBC947DF-3861-4B6B-BC5A-968470E2484A}" sibTransId="{5FB185DF-3929-4B73-883F-DEAD3122E31F}"/>
    <dgm:cxn modelId="{418721B5-2FE6-4F0E-B73E-0D8ECD37ABC7}" type="presOf" srcId="{4F68678C-AB71-4159-8746-8ECD56AA9DFA}" destId="{06AE2AEE-B98D-42D3-B12C-C2E22DD85B35}" srcOrd="0" destOrd="2" presId="urn:microsoft.com/office/officeart/2005/8/layout/vList2"/>
    <dgm:cxn modelId="{7733C2E1-5B48-4084-BF0E-BA02D8F59A5A}" srcId="{F0ADD6BE-8C79-4790-88DA-1C9E03339DAA}" destId="{2912BB03-29E8-45BB-8A0F-CC0BDE9342F0}" srcOrd="1" destOrd="0" parTransId="{4B7701EF-803D-4E93-9C91-1F913B2D46A8}" sibTransId="{CDE49CF7-1A51-4A1F-BEEF-A6C857FA41C2}"/>
    <dgm:cxn modelId="{82C86B92-A57A-49F1-B6AA-F432B836C4E3}" type="presParOf" srcId="{EFBD4BF1-F47A-4AC9-9AA5-3D1C5B7A6CFF}" destId="{3280BEA6-6D02-468C-86C3-2651F9F80F60}" srcOrd="0" destOrd="0" presId="urn:microsoft.com/office/officeart/2005/8/layout/vList2"/>
    <dgm:cxn modelId="{2AEF3271-C171-45EC-8062-DE1C04CB7311}" type="presParOf" srcId="{EFBD4BF1-F47A-4AC9-9AA5-3D1C5B7A6CFF}" destId="{06AE2AEE-B98D-42D3-B12C-C2E22DD85B3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E2414-D962-47C5-9050-0DFB7986AD46}">
      <dsp:nvSpPr>
        <dsp:cNvPr id="0" name=""/>
        <dsp:cNvSpPr/>
      </dsp:nvSpPr>
      <dsp:spPr>
        <a:xfrm>
          <a:off x="0" y="0"/>
          <a:ext cx="471766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42D8B0-7B44-40D8-8177-2C6527EC0F05}">
      <dsp:nvSpPr>
        <dsp:cNvPr id="0" name=""/>
        <dsp:cNvSpPr/>
      </dsp:nvSpPr>
      <dsp:spPr>
        <a:xfrm>
          <a:off x="0" y="0"/>
          <a:ext cx="943533" cy="5447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943533" cy="5447744"/>
      </dsp:txXfrm>
    </dsp:sp>
    <dsp:sp modelId="{B90F79E6-DA97-4054-B1F1-5920329EFC78}">
      <dsp:nvSpPr>
        <dsp:cNvPr id="0" name=""/>
        <dsp:cNvSpPr/>
      </dsp:nvSpPr>
      <dsp:spPr>
        <a:xfrm>
          <a:off x="1014298" y="42893"/>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Personal outcomes</a:t>
          </a:r>
        </a:p>
      </dsp:txBody>
      <dsp:txXfrm>
        <a:off x="1014298" y="42893"/>
        <a:ext cx="3703370" cy="857860"/>
      </dsp:txXfrm>
    </dsp:sp>
    <dsp:sp modelId="{CB68CA85-DFC1-4B56-B3B3-E3B364A008FE}">
      <dsp:nvSpPr>
        <dsp:cNvPr id="0" name=""/>
        <dsp:cNvSpPr/>
      </dsp:nvSpPr>
      <dsp:spPr>
        <a:xfrm>
          <a:off x="943533" y="900753"/>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7E94C0D3-6776-4D51-BBE7-BE4E9A84D611}">
      <dsp:nvSpPr>
        <dsp:cNvPr id="0" name=""/>
        <dsp:cNvSpPr/>
      </dsp:nvSpPr>
      <dsp:spPr>
        <a:xfrm>
          <a:off x="1014298" y="943646"/>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Goals</a:t>
          </a:r>
        </a:p>
      </dsp:txBody>
      <dsp:txXfrm>
        <a:off x="1014298" y="943646"/>
        <a:ext cx="3703370" cy="857860"/>
      </dsp:txXfrm>
    </dsp:sp>
    <dsp:sp modelId="{405195A7-7A61-4CDC-BF38-EBA35014EF63}">
      <dsp:nvSpPr>
        <dsp:cNvPr id="0" name=""/>
        <dsp:cNvSpPr/>
      </dsp:nvSpPr>
      <dsp:spPr>
        <a:xfrm>
          <a:off x="943533" y="1801506"/>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4C2FFA1A-119F-47FA-8311-59E324144326}">
      <dsp:nvSpPr>
        <dsp:cNvPr id="0" name=""/>
        <dsp:cNvSpPr/>
      </dsp:nvSpPr>
      <dsp:spPr>
        <a:xfrm>
          <a:off x="1014298" y="1844399"/>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Learning</a:t>
          </a:r>
        </a:p>
      </dsp:txBody>
      <dsp:txXfrm>
        <a:off x="1014298" y="1844399"/>
        <a:ext cx="3703370" cy="857860"/>
      </dsp:txXfrm>
    </dsp:sp>
    <dsp:sp modelId="{09CA5CF0-22EE-4F95-957D-B6F8319311BF}">
      <dsp:nvSpPr>
        <dsp:cNvPr id="0" name=""/>
        <dsp:cNvSpPr/>
      </dsp:nvSpPr>
      <dsp:spPr>
        <a:xfrm>
          <a:off x="943533" y="2702259"/>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8C9E72E-881F-4ABD-B331-FD087CF656B0}">
      <dsp:nvSpPr>
        <dsp:cNvPr id="0" name=""/>
        <dsp:cNvSpPr/>
      </dsp:nvSpPr>
      <dsp:spPr>
        <a:xfrm>
          <a:off x="1014298" y="2745152"/>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Prompts</a:t>
          </a:r>
        </a:p>
      </dsp:txBody>
      <dsp:txXfrm>
        <a:off x="1014298" y="2745152"/>
        <a:ext cx="3703370" cy="857860"/>
      </dsp:txXfrm>
    </dsp:sp>
    <dsp:sp modelId="{A4B30DD0-207F-4B73-B37D-4C07E0830CB5}">
      <dsp:nvSpPr>
        <dsp:cNvPr id="0" name=""/>
        <dsp:cNvSpPr/>
      </dsp:nvSpPr>
      <dsp:spPr>
        <a:xfrm>
          <a:off x="943533" y="3603012"/>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5825AEA7-0710-46FF-9087-E00C2B965ACE}">
      <dsp:nvSpPr>
        <dsp:cNvPr id="0" name=""/>
        <dsp:cNvSpPr/>
      </dsp:nvSpPr>
      <dsp:spPr>
        <a:xfrm>
          <a:off x="1014298" y="3645906"/>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Reinforcers</a:t>
          </a:r>
        </a:p>
      </dsp:txBody>
      <dsp:txXfrm>
        <a:off x="1014298" y="3645906"/>
        <a:ext cx="3703370" cy="857860"/>
      </dsp:txXfrm>
    </dsp:sp>
    <dsp:sp modelId="{74848F2D-B1C3-4E8E-9BAB-5CA24B0FBAB8}">
      <dsp:nvSpPr>
        <dsp:cNvPr id="0" name=""/>
        <dsp:cNvSpPr/>
      </dsp:nvSpPr>
      <dsp:spPr>
        <a:xfrm>
          <a:off x="943533" y="4503766"/>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44CF13F-E975-4F56-9D28-EBC666A59AC7}">
      <dsp:nvSpPr>
        <dsp:cNvPr id="0" name=""/>
        <dsp:cNvSpPr/>
      </dsp:nvSpPr>
      <dsp:spPr>
        <a:xfrm>
          <a:off x="1014298" y="4546659"/>
          <a:ext cx="3703370" cy="85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Active Support </a:t>
          </a:r>
        </a:p>
      </dsp:txBody>
      <dsp:txXfrm>
        <a:off x="1014298" y="4546659"/>
        <a:ext cx="3703370" cy="857860"/>
      </dsp:txXfrm>
    </dsp:sp>
    <dsp:sp modelId="{4FFE361D-1A07-4E45-B7E8-F9633E5F018F}">
      <dsp:nvSpPr>
        <dsp:cNvPr id="0" name=""/>
        <dsp:cNvSpPr/>
      </dsp:nvSpPr>
      <dsp:spPr>
        <a:xfrm>
          <a:off x="943533" y="5404519"/>
          <a:ext cx="3774135"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6DCA9-0178-4F3F-BB72-E2DBAF96DBD3}">
      <dsp:nvSpPr>
        <dsp:cNvPr id="0" name=""/>
        <dsp:cNvSpPr/>
      </dsp:nvSpPr>
      <dsp:spPr>
        <a:xfrm>
          <a:off x="835695" y="226"/>
          <a:ext cx="9815214" cy="588912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accent1">
                  <a:lumMod val="50000"/>
                </a:schemeClr>
              </a:solidFill>
            </a:rPr>
            <a:t>When deciding which kind of prompt to use:</a:t>
          </a:r>
        </a:p>
        <a:p>
          <a:pPr marL="285750" lvl="1" indent="-285750" algn="l" defTabSz="1289050">
            <a:lnSpc>
              <a:spcPct val="90000"/>
            </a:lnSpc>
            <a:spcBef>
              <a:spcPct val="0"/>
            </a:spcBef>
            <a:spcAft>
              <a:spcPct val="15000"/>
            </a:spcAft>
            <a:buChar char="•"/>
          </a:pPr>
          <a:r>
            <a:rPr lang="en-US" sz="2900" b="1" u="sng" kern="1200" dirty="0">
              <a:solidFill>
                <a:schemeClr val="tx1"/>
              </a:solidFill>
            </a:rPr>
            <a:t>Wait</a:t>
          </a:r>
          <a:r>
            <a:rPr lang="en-US" sz="2900" kern="1200" dirty="0">
              <a:solidFill>
                <a:schemeClr val="accent1">
                  <a:lumMod val="50000"/>
                </a:schemeClr>
              </a:solidFill>
            </a:rPr>
            <a:t> to see if the person will need a prompt </a:t>
          </a:r>
        </a:p>
        <a:p>
          <a:pPr marL="285750" lvl="1" indent="-285750" algn="l" defTabSz="1289050">
            <a:lnSpc>
              <a:spcPct val="90000"/>
            </a:lnSpc>
            <a:spcBef>
              <a:spcPct val="0"/>
            </a:spcBef>
            <a:spcAft>
              <a:spcPct val="15000"/>
            </a:spcAft>
            <a:buChar char="•"/>
          </a:pPr>
          <a:r>
            <a:rPr lang="en-US" sz="2900" kern="1200" dirty="0">
              <a:solidFill>
                <a:schemeClr val="accent1">
                  <a:lumMod val="50000"/>
                </a:schemeClr>
              </a:solidFill>
            </a:rPr>
            <a:t>Begin with the </a:t>
          </a:r>
          <a:r>
            <a:rPr lang="en-US" sz="2900" b="1" u="sng" kern="1200" dirty="0">
              <a:solidFill>
                <a:schemeClr val="tx1"/>
              </a:solidFill>
            </a:rPr>
            <a:t>least </a:t>
          </a:r>
          <a:r>
            <a:rPr lang="en-US" sz="2900" kern="1200" dirty="0">
              <a:solidFill>
                <a:schemeClr val="accent1">
                  <a:lumMod val="50000"/>
                </a:schemeClr>
              </a:solidFill>
            </a:rPr>
            <a:t>amount of assistance and increase if needed  </a:t>
          </a:r>
        </a:p>
        <a:p>
          <a:pPr marL="285750" lvl="1" indent="-285750" algn="l" defTabSz="1289050">
            <a:lnSpc>
              <a:spcPct val="90000"/>
            </a:lnSpc>
            <a:spcBef>
              <a:spcPct val="0"/>
            </a:spcBef>
            <a:spcAft>
              <a:spcPct val="15000"/>
            </a:spcAft>
            <a:buChar char="•"/>
          </a:pPr>
          <a:r>
            <a:rPr lang="en-US" sz="2900" kern="1200" dirty="0">
              <a:solidFill>
                <a:schemeClr val="accent1">
                  <a:lumMod val="50000"/>
                </a:schemeClr>
              </a:solidFill>
            </a:rPr>
            <a:t>Use the strategy you think will work </a:t>
          </a:r>
          <a:r>
            <a:rPr lang="en-US" sz="2900" b="1" u="sng" kern="1200" dirty="0">
              <a:solidFill>
                <a:schemeClr val="tx1"/>
              </a:solidFill>
            </a:rPr>
            <a:t>best</a:t>
          </a:r>
          <a:r>
            <a:rPr lang="en-US" sz="2900" kern="1200" dirty="0">
              <a:solidFill>
                <a:schemeClr val="accent1">
                  <a:lumMod val="50000"/>
                </a:schemeClr>
              </a:solidFill>
            </a:rPr>
            <a:t>, based on what you know about the person and the task  </a:t>
          </a:r>
        </a:p>
      </dsp:txBody>
      <dsp:txXfrm>
        <a:off x="1008182" y="172713"/>
        <a:ext cx="9470240" cy="5544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23648-0741-4E90-B74E-87ECF366FA9E}">
      <dsp:nvSpPr>
        <dsp:cNvPr id="0" name=""/>
        <dsp:cNvSpPr/>
      </dsp:nvSpPr>
      <dsp:spPr>
        <a:xfrm>
          <a:off x="0" y="42154"/>
          <a:ext cx="5780926" cy="16707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solidFill>
                <a:schemeClr val="accent1">
                  <a:lumMod val="50000"/>
                </a:schemeClr>
              </a:solidFill>
            </a:rPr>
            <a:t>When helping a person learn a new skill…</a:t>
          </a:r>
        </a:p>
      </dsp:txBody>
      <dsp:txXfrm>
        <a:off x="81560" y="123714"/>
        <a:ext cx="5617806" cy="1507639"/>
      </dsp:txXfrm>
    </dsp:sp>
    <dsp:sp modelId="{43A50374-20D5-47AB-9570-42C13DA9B97E}">
      <dsp:nvSpPr>
        <dsp:cNvPr id="0" name=""/>
        <dsp:cNvSpPr/>
      </dsp:nvSpPr>
      <dsp:spPr>
        <a:xfrm>
          <a:off x="0" y="1712914"/>
          <a:ext cx="5780926"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544"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US" sz="3300" kern="1200" dirty="0">
              <a:solidFill>
                <a:schemeClr val="accent1">
                  <a:lumMod val="60000"/>
                  <a:lumOff val="40000"/>
                </a:schemeClr>
              </a:solidFill>
            </a:rPr>
            <a:t>best prompts for correcting mistakes:</a:t>
          </a:r>
        </a:p>
        <a:p>
          <a:pPr marL="285750" lvl="1" indent="-285750" algn="l" defTabSz="1466850">
            <a:lnSpc>
              <a:spcPct val="90000"/>
            </a:lnSpc>
            <a:spcBef>
              <a:spcPct val="0"/>
            </a:spcBef>
            <a:spcAft>
              <a:spcPct val="20000"/>
            </a:spcAft>
            <a:buChar char="•"/>
          </a:pPr>
          <a:r>
            <a:rPr lang="en-US" sz="3300" kern="1200" dirty="0">
              <a:solidFill>
                <a:schemeClr val="accent1">
                  <a:lumMod val="60000"/>
                  <a:lumOff val="40000"/>
                </a:schemeClr>
              </a:solidFill>
            </a:rPr>
            <a:t>“</a:t>
          </a:r>
          <a:r>
            <a:rPr lang="en-US" sz="3300" b="1" u="sng" kern="1200" dirty="0">
              <a:solidFill>
                <a:schemeClr val="tx1"/>
              </a:solidFill>
            </a:rPr>
            <a:t>Try this</a:t>
          </a:r>
          <a:r>
            <a:rPr lang="en-US" sz="3300" kern="1200" dirty="0">
              <a:solidFill>
                <a:schemeClr val="accent1">
                  <a:lumMod val="60000"/>
                  <a:lumOff val="40000"/>
                </a:schemeClr>
              </a:solidFill>
            </a:rPr>
            <a:t>” and show them what to do.  </a:t>
          </a:r>
        </a:p>
        <a:p>
          <a:pPr marL="285750" lvl="1" indent="-285750" algn="l" defTabSz="1466850">
            <a:lnSpc>
              <a:spcPct val="90000"/>
            </a:lnSpc>
            <a:spcBef>
              <a:spcPct val="0"/>
            </a:spcBef>
            <a:spcAft>
              <a:spcPct val="20000"/>
            </a:spcAft>
            <a:buChar char="•"/>
          </a:pPr>
          <a:endParaRPr lang="en-US" sz="3300" kern="1200" dirty="0">
            <a:solidFill>
              <a:schemeClr val="accent1">
                <a:lumMod val="60000"/>
                <a:lumOff val="40000"/>
              </a:schemeClr>
            </a:solidFill>
          </a:endParaRPr>
        </a:p>
        <a:p>
          <a:pPr marL="285750" lvl="1" indent="-285750" algn="l" defTabSz="1466850">
            <a:lnSpc>
              <a:spcPct val="90000"/>
            </a:lnSpc>
            <a:spcBef>
              <a:spcPct val="0"/>
            </a:spcBef>
            <a:spcAft>
              <a:spcPct val="20000"/>
            </a:spcAft>
            <a:buChar char="•"/>
          </a:pPr>
          <a:r>
            <a:rPr lang="en-US" sz="3300" kern="1200" dirty="0">
              <a:solidFill>
                <a:schemeClr val="accent1">
                  <a:lumMod val="60000"/>
                  <a:lumOff val="40000"/>
                </a:schemeClr>
              </a:solidFill>
            </a:rPr>
            <a:t>usually best to let them try on their </a:t>
          </a:r>
          <a:r>
            <a:rPr lang="en-US" sz="3300" b="1" u="sng" kern="1200" dirty="0">
              <a:solidFill>
                <a:schemeClr val="tx1"/>
              </a:solidFill>
            </a:rPr>
            <a:t>own</a:t>
          </a:r>
          <a:r>
            <a:rPr lang="en-US" sz="3300" kern="1200" dirty="0">
              <a:solidFill>
                <a:schemeClr val="accent1">
                  <a:lumMod val="60000"/>
                  <a:lumOff val="40000"/>
                </a:schemeClr>
              </a:solidFill>
            </a:rPr>
            <a:t> to see if they will need prompts.</a:t>
          </a:r>
        </a:p>
      </dsp:txBody>
      <dsp:txXfrm>
        <a:off x="0" y="1712914"/>
        <a:ext cx="5780926" cy="4173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5B82-E0B7-4400-928B-E8B4A8EE8761}">
      <dsp:nvSpPr>
        <dsp:cNvPr id="0" name=""/>
        <dsp:cNvSpPr/>
      </dsp:nvSpPr>
      <dsp:spPr>
        <a:xfrm>
          <a:off x="0" y="131288"/>
          <a:ext cx="6891187" cy="20138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u="sng" kern="1200" dirty="0"/>
            <a:t>Fading</a:t>
          </a:r>
          <a:r>
            <a:rPr lang="en-US" sz="3600" b="1" kern="1200" dirty="0"/>
            <a:t>: </a:t>
          </a:r>
          <a:r>
            <a:rPr lang="en-US" sz="3600" kern="1200" dirty="0"/>
            <a:t>gradual elimination of cues, prompts and assistance. </a:t>
          </a:r>
        </a:p>
      </dsp:txBody>
      <dsp:txXfrm>
        <a:off x="98309" y="229597"/>
        <a:ext cx="6694569" cy="1817244"/>
      </dsp:txXfrm>
    </dsp:sp>
    <dsp:sp modelId="{AFF5405E-5164-4919-AFE3-DB28D53B37CA}">
      <dsp:nvSpPr>
        <dsp:cNvPr id="0" name=""/>
        <dsp:cNvSpPr/>
      </dsp:nvSpPr>
      <dsp:spPr>
        <a:xfrm>
          <a:off x="0" y="2243917"/>
          <a:ext cx="6891187" cy="2013862"/>
        </a:xfrm>
        <a:prstGeom prst="roundRect">
          <a:avLst/>
        </a:prstGeom>
        <a:solidFill>
          <a:schemeClr val="accent2">
            <a:hueOff val="3240090"/>
            <a:satOff val="451"/>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As the learner is able to perform </a:t>
          </a:r>
          <a:r>
            <a:rPr lang="en-US" sz="3600" b="1" u="sng" kern="1200" dirty="0"/>
            <a:t>more </a:t>
          </a:r>
          <a:r>
            <a:rPr lang="en-US" sz="3600" kern="1200" dirty="0"/>
            <a:t>skills on their own, prompts from staff should be faded. </a:t>
          </a:r>
        </a:p>
      </dsp:txBody>
      <dsp:txXfrm>
        <a:off x="98309" y="2342226"/>
        <a:ext cx="6694569" cy="18172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6D54C-A1EB-495D-A42B-57221E008119}">
      <dsp:nvSpPr>
        <dsp:cNvPr id="0" name=""/>
        <dsp:cNvSpPr/>
      </dsp:nvSpPr>
      <dsp:spPr>
        <a:xfrm>
          <a:off x="2412547" y="422634"/>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C0102-ABC8-4FD8-BF8A-0759AC8D6D94}">
      <dsp:nvSpPr>
        <dsp:cNvPr id="0" name=""/>
        <dsp:cNvSpPr/>
      </dsp:nvSpPr>
      <dsp:spPr>
        <a:xfrm>
          <a:off x="2880547" y="890634"/>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801C8F-4006-4AA7-B59E-5F66F4226FC4}">
      <dsp:nvSpPr>
        <dsp:cNvPr id="0" name=""/>
        <dsp:cNvSpPr/>
      </dsp:nvSpPr>
      <dsp:spPr>
        <a:xfrm>
          <a:off x="1710547" y="3302634"/>
          <a:ext cx="36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dirty="0"/>
            <a:t>Coordinators are the ones who </a:t>
          </a:r>
          <a:r>
            <a:rPr lang="en-US" sz="3200" b="1" u="sng" kern="1200" cap="none" dirty="0"/>
            <a:t>write</a:t>
          </a:r>
          <a:r>
            <a:rPr lang="en-US" sz="3200" kern="1200" cap="none" dirty="0"/>
            <a:t> teaching plans</a:t>
          </a:r>
        </a:p>
      </dsp:txBody>
      <dsp:txXfrm>
        <a:off x="1710547" y="3302634"/>
        <a:ext cx="3600000" cy="1530000"/>
      </dsp:txXfrm>
    </dsp:sp>
    <dsp:sp modelId="{7D866AE5-19DF-472F-B2B8-5DD607585CFC}">
      <dsp:nvSpPr>
        <dsp:cNvPr id="0" name=""/>
        <dsp:cNvSpPr/>
      </dsp:nvSpPr>
      <dsp:spPr>
        <a:xfrm>
          <a:off x="6642547" y="422634"/>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95493-CFE8-4509-9E11-0002AE7CCAF7}">
      <dsp:nvSpPr>
        <dsp:cNvPr id="0" name=""/>
        <dsp:cNvSpPr/>
      </dsp:nvSpPr>
      <dsp:spPr>
        <a:xfrm>
          <a:off x="7110547" y="890634"/>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E525B7-2494-443F-8C3F-CD6D6A8F52AE}">
      <dsp:nvSpPr>
        <dsp:cNvPr id="0" name=""/>
        <dsp:cNvSpPr/>
      </dsp:nvSpPr>
      <dsp:spPr>
        <a:xfrm>
          <a:off x="5940547" y="3302634"/>
          <a:ext cx="36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cap="all"/>
          </a:pPr>
          <a:r>
            <a:rPr lang="en-US" sz="2900" kern="1200" cap="none" dirty="0"/>
            <a:t>DSPs </a:t>
          </a:r>
          <a:r>
            <a:rPr lang="en-US" sz="2900" b="1" u="sng" kern="1200" cap="none" dirty="0">
              <a:solidFill>
                <a:schemeClr val="tx1"/>
              </a:solidFill>
            </a:rPr>
            <a:t>cannot</a:t>
          </a:r>
          <a:r>
            <a:rPr lang="en-US" sz="2900" kern="1200" cap="none" dirty="0"/>
            <a:t> make changes to the teaching plan on their own.</a:t>
          </a:r>
        </a:p>
      </dsp:txBody>
      <dsp:txXfrm>
        <a:off x="5940547" y="3302634"/>
        <a:ext cx="3600000" cy="153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31082-09F0-4559-B656-5F49C89C50F8}">
      <dsp:nvSpPr>
        <dsp:cNvPr id="0" name=""/>
        <dsp:cNvSpPr/>
      </dsp:nvSpPr>
      <dsp:spPr>
        <a:xfrm>
          <a:off x="0" y="193480"/>
          <a:ext cx="9614516" cy="1079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u="sng" kern="1200"/>
            <a:t>Keys to Building a Good Relationship</a:t>
          </a:r>
          <a:r>
            <a:rPr lang="en-US" sz="4500" kern="1200"/>
            <a:t> </a:t>
          </a:r>
        </a:p>
      </dsp:txBody>
      <dsp:txXfrm>
        <a:off x="52688" y="246168"/>
        <a:ext cx="9509140" cy="973949"/>
      </dsp:txXfrm>
    </dsp:sp>
    <dsp:sp modelId="{9A27A3E4-81FF-43DF-8F2E-E10A36FC8BB8}">
      <dsp:nvSpPr>
        <dsp:cNvPr id="0" name=""/>
        <dsp:cNvSpPr/>
      </dsp:nvSpPr>
      <dsp:spPr>
        <a:xfrm>
          <a:off x="0" y="1272805"/>
          <a:ext cx="9614516" cy="353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261"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kern="1200" dirty="0"/>
            <a:t>Spend time doing things the person </a:t>
          </a:r>
          <a:r>
            <a:rPr lang="en-US" sz="3500" b="1" u="sng" kern="1200" dirty="0">
              <a:solidFill>
                <a:schemeClr val="tx1"/>
              </a:solidFill>
            </a:rPr>
            <a:t>likes</a:t>
          </a:r>
          <a:r>
            <a:rPr lang="en-US" sz="3500" kern="1200" dirty="0"/>
            <a:t> to do. </a:t>
          </a:r>
        </a:p>
        <a:p>
          <a:pPr marL="285750" lvl="1" indent="-285750" algn="l" defTabSz="1555750">
            <a:lnSpc>
              <a:spcPct val="90000"/>
            </a:lnSpc>
            <a:spcBef>
              <a:spcPct val="0"/>
            </a:spcBef>
            <a:spcAft>
              <a:spcPct val="20000"/>
            </a:spcAft>
            <a:buChar char="•"/>
          </a:pPr>
          <a:endParaRPr lang="en-US" sz="3500" kern="1200" dirty="0"/>
        </a:p>
        <a:p>
          <a:pPr marL="285750" lvl="1" indent="-285750" algn="l" defTabSz="1555750">
            <a:lnSpc>
              <a:spcPct val="90000"/>
            </a:lnSpc>
            <a:spcBef>
              <a:spcPct val="0"/>
            </a:spcBef>
            <a:spcAft>
              <a:spcPct val="20000"/>
            </a:spcAft>
            <a:buChar char="•"/>
          </a:pPr>
          <a:r>
            <a:rPr lang="en-US" sz="3500" kern="1200" dirty="0"/>
            <a:t>When possible, help the person to </a:t>
          </a:r>
          <a:r>
            <a:rPr lang="en-US" sz="3500" b="1" u="sng" kern="1200" dirty="0">
              <a:solidFill>
                <a:schemeClr val="tx1"/>
              </a:solidFill>
            </a:rPr>
            <a:t>avoid </a:t>
          </a:r>
          <a:r>
            <a:rPr lang="en-US" sz="3500" kern="1200" dirty="0"/>
            <a:t>things that are </a:t>
          </a:r>
          <a:r>
            <a:rPr lang="en-US" sz="3500" b="1" u="sng" kern="1200" dirty="0">
              <a:solidFill>
                <a:schemeClr val="tx1"/>
              </a:solidFill>
            </a:rPr>
            <a:t>disliked</a:t>
          </a:r>
          <a:r>
            <a:rPr lang="en-US" sz="3500" kern="1200" dirty="0"/>
            <a:t>.</a:t>
          </a:r>
        </a:p>
        <a:p>
          <a:pPr marL="285750" lvl="1" indent="-285750" algn="l" defTabSz="1555750">
            <a:lnSpc>
              <a:spcPct val="90000"/>
            </a:lnSpc>
            <a:spcBef>
              <a:spcPct val="0"/>
            </a:spcBef>
            <a:spcAft>
              <a:spcPct val="20000"/>
            </a:spcAft>
            <a:buChar char="•"/>
          </a:pPr>
          <a:endParaRPr lang="en-US" sz="3500" kern="1200" dirty="0"/>
        </a:p>
        <a:p>
          <a:pPr marL="285750" lvl="1" indent="-285750" algn="l" defTabSz="1555750">
            <a:lnSpc>
              <a:spcPct val="90000"/>
            </a:lnSpc>
            <a:spcBef>
              <a:spcPct val="0"/>
            </a:spcBef>
            <a:spcAft>
              <a:spcPct val="20000"/>
            </a:spcAft>
            <a:buChar char="•"/>
          </a:pPr>
          <a:r>
            <a:rPr lang="en-US" sz="3500" kern="1200" dirty="0"/>
            <a:t> Learn to communicate well with each other. </a:t>
          </a:r>
        </a:p>
      </dsp:txBody>
      <dsp:txXfrm>
        <a:off x="0" y="1272805"/>
        <a:ext cx="9614516" cy="35396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567D7-44D5-4943-8DF7-37DEC08A8E6C}">
      <dsp:nvSpPr>
        <dsp:cNvPr id="0" name=""/>
        <dsp:cNvSpPr/>
      </dsp:nvSpPr>
      <dsp:spPr>
        <a:xfrm>
          <a:off x="0" y="3461"/>
          <a:ext cx="11507821" cy="1940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4BF385-2FBD-4F7C-969D-5D484575A697}">
      <dsp:nvSpPr>
        <dsp:cNvPr id="0" name=""/>
        <dsp:cNvSpPr/>
      </dsp:nvSpPr>
      <dsp:spPr>
        <a:xfrm>
          <a:off x="586922" y="440015"/>
          <a:ext cx="1068174" cy="10671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B8B65-AA46-46BF-8066-BA7C3D831A91}">
      <dsp:nvSpPr>
        <dsp:cNvPr id="0" name=""/>
        <dsp:cNvSpPr/>
      </dsp:nvSpPr>
      <dsp:spPr>
        <a:xfrm>
          <a:off x="2242019" y="3461"/>
          <a:ext cx="9058563" cy="1942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543" tIns="205543" rIns="205543" bIns="205543" numCol="1" spcCol="1270" anchor="ctr" anchorCtr="0">
          <a:noAutofit/>
        </a:bodyPr>
        <a:lstStyle/>
        <a:p>
          <a:pPr marL="0" lvl="0" indent="0" algn="l" defTabSz="1422400">
            <a:lnSpc>
              <a:spcPct val="90000"/>
            </a:lnSpc>
            <a:spcBef>
              <a:spcPct val="0"/>
            </a:spcBef>
            <a:spcAft>
              <a:spcPct val="35000"/>
            </a:spcAft>
            <a:buNone/>
          </a:pPr>
          <a:r>
            <a:rPr lang="en-US" sz="3200" b="1" kern="1200" dirty="0"/>
            <a:t>Be </a:t>
          </a:r>
          <a:r>
            <a:rPr lang="en-US" sz="3200" b="1" u="sng" kern="1200" dirty="0"/>
            <a:t>Engaged</a:t>
          </a:r>
          <a:r>
            <a:rPr lang="en-US" sz="3200" u="sng" kern="1200" dirty="0"/>
            <a:t> </a:t>
          </a:r>
          <a:r>
            <a:rPr lang="en-US" sz="3200" kern="1200" dirty="0"/>
            <a:t>– Doing things, participating, spending time with others, making decisions, making choices.</a:t>
          </a:r>
        </a:p>
      </dsp:txBody>
      <dsp:txXfrm>
        <a:off x="2242019" y="3461"/>
        <a:ext cx="9058563" cy="1942136"/>
      </dsp:txXfrm>
    </dsp:sp>
    <dsp:sp modelId="{8E7061C0-A5F6-49C8-9C7F-DF9D2C012F26}">
      <dsp:nvSpPr>
        <dsp:cNvPr id="0" name=""/>
        <dsp:cNvSpPr/>
      </dsp:nvSpPr>
      <dsp:spPr>
        <a:xfrm>
          <a:off x="0" y="2365519"/>
          <a:ext cx="11507821" cy="1940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17537-96B5-4A99-AE69-DA00FB7925B1}">
      <dsp:nvSpPr>
        <dsp:cNvPr id="0" name=""/>
        <dsp:cNvSpPr/>
      </dsp:nvSpPr>
      <dsp:spPr>
        <a:xfrm>
          <a:off x="586922" y="2802073"/>
          <a:ext cx="1068174" cy="10671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60BA81-7ACE-4C23-860E-3012EDF5DE8B}">
      <dsp:nvSpPr>
        <dsp:cNvPr id="0" name=""/>
        <dsp:cNvSpPr/>
      </dsp:nvSpPr>
      <dsp:spPr>
        <a:xfrm>
          <a:off x="2242019" y="2365519"/>
          <a:ext cx="9058563" cy="1942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543" tIns="205543" rIns="205543" bIns="205543" numCol="1" spcCol="1270" anchor="ctr" anchorCtr="0">
          <a:noAutofit/>
        </a:bodyPr>
        <a:lstStyle/>
        <a:p>
          <a:pPr marL="0" lvl="0" indent="0" algn="l" defTabSz="1422400">
            <a:lnSpc>
              <a:spcPct val="90000"/>
            </a:lnSpc>
            <a:spcBef>
              <a:spcPct val="0"/>
            </a:spcBef>
            <a:spcAft>
              <a:spcPct val="35000"/>
            </a:spcAft>
            <a:buNone/>
          </a:pPr>
          <a:r>
            <a:rPr lang="en-US" sz="3200" b="1" u="sng" kern="1200" dirty="0"/>
            <a:t>Actively</a:t>
          </a:r>
          <a:r>
            <a:rPr lang="en-US" sz="3200" kern="1200" dirty="0"/>
            <a:t> – Each day, throughout the day whenever there is an opportunity. </a:t>
          </a:r>
        </a:p>
      </dsp:txBody>
      <dsp:txXfrm>
        <a:off x="2242019" y="2365519"/>
        <a:ext cx="9058563" cy="1942136"/>
      </dsp:txXfrm>
    </dsp:sp>
    <dsp:sp modelId="{91E81366-D302-4EC4-97C5-326311826FC4}">
      <dsp:nvSpPr>
        <dsp:cNvPr id="0" name=""/>
        <dsp:cNvSpPr/>
      </dsp:nvSpPr>
      <dsp:spPr>
        <a:xfrm>
          <a:off x="0" y="4727576"/>
          <a:ext cx="11507821" cy="19402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4BF7F-93E2-4C18-9710-05B0CD40715D}">
      <dsp:nvSpPr>
        <dsp:cNvPr id="0" name=""/>
        <dsp:cNvSpPr/>
      </dsp:nvSpPr>
      <dsp:spPr>
        <a:xfrm>
          <a:off x="587496" y="5164130"/>
          <a:ext cx="1068174" cy="10671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23AB55-02F2-4485-9F6A-556999755D44}">
      <dsp:nvSpPr>
        <dsp:cNvPr id="0" name=""/>
        <dsp:cNvSpPr/>
      </dsp:nvSpPr>
      <dsp:spPr>
        <a:xfrm>
          <a:off x="2243167" y="4727576"/>
          <a:ext cx="9058563" cy="1942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543" tIns="205543" rIns="205543" bIns="205543" numCol="1" spcCol="1270" anchor="ctr" anchorCtr="0">
          <a:noAutofit/>
        </a:bodyPr>
        <a:lstStyle/>
        <a:p>
          <a:pPr marL="0" lvl="0" indent="0" algn="l" defTabSz="1422400">
            <a:lnSpc>
              <a:spcPct val="90000"/>
            </a:lnSpc>
            <a:spcBef>
              <a:spcPct val="0"/>
            </a:spcBef>
            <a:spcAft>
              <a:spcPct val="35000"/>
            </a:spcAft>
            <a:buNone/>
          </a:pPr>
          <a:r>
            <a:rPr lang="en-US" sz="3200" b="1" u="sng" kern="1200" dirty="0"/>
            <a:t>Consistently</a:t>
          </a:r>
          <a:r>
            <a:rPr lang="en-US" sz="3200" b="1" kern="1200" dirty="0"/>
            <a:t> </a:t>
          </a:r>
          <a:r>
            <a:rPr lang="en-US" sz="3200" kern="1200" dirty="0"/>
            <a:t>– With approaches that provide enough structure and routine that people experience comfort, continuity, and have a better ability to be engaged. </a:t>
          </a:r>
        </a:p>
      </dsp:txBody>
      <dsp:txXfrm>
        <a:off x="2243167" y="4727576"/>
        <a:ext cx="9058563" cy="19421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0BEA6-6D02-468C-86C3-2651F9F80F60}">
      <dsp:nvSpPr>
        <dsp:cNvPr id="0" name=""/>
        <dsp:cNvSpPr/>
      </dsp:nvSpPr>
      <dsp:spPr>
        <a:xfrm>
          <a:off x="0" y="276143"/>
          <a:ext cx="6891187" cy="9354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t>Meaningfully</a:t>
          </a:r>
          <a:r>
            <a:rPr lang="en-US" sz="3900" kern="1200" dirty="0"/>
            <a:t> – in ways that </a:t>
          </a:r>
        </a:p>
      </dsp:txBody>
      <dsp:txXfrm>
        <a:off x="45663" y="321806"/>
        <a:ext cx="6799861" cy="844089"/>
      </dsp:txXfrm>
    </dsp:sp>
    <dsp:sp modelId="{06AE2AEE-B98D-42D3-B12C-C2E22DD85B35}">
      <dsp:nvSpPr>
        <dsp:cNvPr id="0" name=""/>
        <dsp:cNvSpPr/>
      </dsp:nvSpPr>
      <dsp:spPr>
        <a:xfrm>
          <a:off x="0" y="1211558"/>
          <a:ext cx="6891187" cy="2906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795"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t>increase competence and </a:t>
          </a:r>
          <a:r>
            <a:rPr lang="en-US" sz="3000" b="1" u="sng" kern="1200" dirty="0"/>
            <a:t>opportunity</a:t>
          </a:r>
          <a:r>
            <a:rPr lang="en-US" sz="3000" kern="1200" dirty="0"/>
            <a:t> </a:t>
          </a:r>
        </a:p>
        <a:p>
          <a:pPr marL="285750" lvl="1" indent="-285750" algn="l" defTabSz="1333500">
            <a:lnSpc>
              <a:spcPct val="90000"/>
            </a:lnSpc>
            <a:spcBef>
              <a:spcPct val="0"/>
            </a:spcBef>
            <a:spcAft>
              <a:spcPct val="20000"/>
            </a:spcAft>
            <a:buChar char="•"/>
          </a:pPr>
          <a:r>
            <a:rPr lang="en-US" sz="3000" kern="1200" dirty="0"/>
            <a:t>help people be and stay </a:t>
          </a:r>
          <a:r>
            <a:rPr lang="en-US" sz="3000" b="1" u="sng" kern="1200" dirty="0"/>
            <a:t>connected</a:t>
          </a:r>
          <a:r>
            <a:rPr lang="en-US" sz="3000" kern="1200" dirty="0"/>
            <a:t> to others </a:t>
          </a:r>
        </a:p>
        <a:p>
          <a:pPr marL="285750" lvl="1" indent="-285750" algn="l" defTabSz="1333500">
            <a:lnSpc>
              <a:spcPct val="90000"/>
            </a:lnSpc>
            <a:spcBef>
              <a:spcPct val="0"/>
            </a:spcBef>
            <a:spcAft>
              <a:spcPct val="20000"/>
            </a:spcAft>
            <a:buChar char="•"/>
          </a:pPr>
          <a:r>
            <a:rPr lang="en-US" sz="3000" kern="1200" dirty="0"/>
            <a:t>provide enhanced self-esteem </a:t>
          </a:r>
        </a:p>
        <a:p>
          <a:pPr marL="285750" lvl="1" indent="-285750" algn="l" defTabSz="1333500">
            <a:lnSpc>
              <a:spcPct val="90000"/>
            </a:lnSpc>
            <a:spcBef>
              <a:spcPct val="0"/>
            </a:spcBef>
            <a:spcAft>
              <a:spcPct val="20000"/>
            </a:spcAft>
            <a:buChar char="•"/>
          </a:pPr>
          <a:r>
            <a:rPr lang="en-US" sz="3000" kern="1200" dirty="0"/>
            <a:t>are focused on </a:t>
          </a:r>
          <a:r>
            <a:rPr lang="en-US" sz="3000" b="1" u="sng" kern="1200" dirty="0"/>
            <a:t>needs</a:t>
          </a:r>
          <a:r>
            <a:rPr lang="en-US" sz="3000" kern="1200" dirty="0"/>
            <a:t>, preferences, and goals of the person</a:t>
          </a:r>
        </a:p>
      </dsp:txBody>
      <dsp:txXfrm>
        <a:off x="0" y="1211558"/>
        <a:ext cx="6891187" cy="29062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66A60CBF-003C-4BFA-8597-E8506F934FA9}" type="datetimeFigureOut">
              <a:rPr lang="en-US" smtClean="0"/>
              <a:t>7/21/2023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1393B0F8-5AA8-4390-8B15-6DA1A4A2D0B5}" type="slidenum">
              <a:rPr lang="en-US" smtClean="0"/>
              <a:t>‹#›</a:t>
            </a:fld>
            <a:endParaRPr lang="en-US"/>
          </a:p>
        </p:txBody>
      </p:sp>
    </p:spTree>
    <p:extLst>
      <p:ext uri="{BB962C8B-B14F-4D97-AF65-F5344CB8AC3E}">
        <p14:creationId xmlns:p14="http://schemas.microsoft.com/office/powerpoint/2010/main" val="148924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3B0F8-5AA8-4390-8B15-6DA1A4A2D0B5}" type="slidenum">
              <a:rPr lang="en-US" smtClean="0"/>
              <a:t>1</a:t>
            </a:fld>
            <a:endParaRPr lang="en-US"/>
          </a:p>
        </p:txBody>
      </p:sp>
    </p:spTree>
    <p:extLst>
      <p:ext uri="{BB962C8B-B14F-4D97-AF65-F5344CB8AC3E}">
        <p14:creationId xmlns:p14="http://schemas.microsoft.com/office/powerpoint/2010/main" val="155319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3B0F8-5AA8-4390-8B15-6DA1A4A2D0B5}" type="slidenum">
              <a:rPr lang="en-US" smtClean="0"/>
              <a:t>4</a:t>
            </a:fld>
            <a:endParaRPr lang="en-US"/>
          </a:p>
        </p:txBody>
      </p:sp>
    </p:spTree>
    <p:extLst>
      <p:ext uri="{BB962C8B-B14F-4D97-AF65-F5344CB8AC3E}">
        <p14:creationId xmlns:p14="http://schemas.microsoft.com/office/powerpoint/2010/main" val="101095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3B0F8-5AA8-4390-8B15-6DA1A4A2D0B5}" type="slidenum">
              <a:rPr lang="en-US" smtClean="0"/>
              <a:t>14</a:t>
            </a:fld>
            <a:endParaRPr lang="en-US"/>
          </a:p>
        </p:txBody>
      </p:sp>
    </p:spTree>
    <p:extLst>
      <p:ext uri="{BB962C8B-B14F-4D97-AF65-F5344CB8AC3E}">
        <p14:creationId xmlns:p14="http://schemas.microsoft.com/office/powerpoint/2010/main" val="180286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D027D9-A731-4CB6-874F-1267D48EED03}" type="slidenum">
              <a:rPr lang="en-US" smtClean="0"/>
              <a:t>25</a:t>
            </a:fld>
            <a:endParaRPr lang="en-US"/>
          </a:p>
        </p:txBody>
      </p:sp>
    </p:spTree>
    <p:extLst>
      <p:ext uri="{BB962C8B-B14F-4D97-AF65-F5344CB8AC3E}">
        <p14:creationId xmlns:p14="http://schemas.microsoft.com/office/powerpoint/2010/main" val="414235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3B0F8-5AA8-4390-8B15-6DA1A4A2D0B5}" type="slidenum">
              <a:rPr lang="en-US" smtClean="0"/>
              <a:t>38</a:t>
            </a:fld>
            <a:endParaRPr lang="en-US"/>
          </a:p>
        </p:txBody>
      </p:sp>
    </p:spTree>
    <p:extLst>
      <p:ext uri="{BB962C8B-B14F-4D97-AF65-F5344CB8AC3E}">
        <p14:creationId xmlns:p14="http://schemas.microsoft.com/office/powerpoint/2010/main" val="131954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FBAEF9-9413-4D4C-8D96-AB5D8B315506}"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163400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BAEF9-9413-4D4C-8D96-AB5D8B315506}"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1984911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BAEF9-9413-4D4C-8D96-AB5D8B315506}"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2061099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BAEF9-9413-4D4C-8D96-AB5D8B315506}"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145292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FBAEF9-9413-4D4C-8D96-AB5D8B315506}"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63303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FBAEF9-9413-4D4C-8D96-AB5D8B315506}"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3097711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FBAEF9-9413-4D4C-8D96-AB5D8B315506}"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4026707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FBAEF9-9413-4D4C-8D96-AB5D8B315506}"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209691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BAEF9-9413-4D4C-8D96-AB5D8B315506}"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74376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BAEF9-9413-4D4C-8D96-AB5D8B315506}"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293315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FBAEF9-9413-4D4C-8D96-AB5D8B315506}"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6AD26-795C-473B-B43E-8E4F59D92B4C}" type="slidenum">
              <a:rPr lang="en-US" smtClean="0"/>
              <a:t>‹#›</a:t>
            </a:fld>
            <a:endParaRPr lang="en-US"/>
          </a:p>
        </p:txBody>
      </p:sp>
    </p:spTree>
    <p:extLst>
      <p:ext uri="{BB962C8B-B14F-4D97-AF65-F5344CB8AC3E}">
        <p14:creationId xmlns:p14="http://schemas.microsoft.com/office/powerpoint/2010/main" val="301781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BAEF9-9413-4D4C-8D96-AB5D8B315506}" type="datetimeFigureOut">
              <a:rPr lang="en-US" smtClean="0"/>
              <a:t>7/21/2023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6AD26-795C-473B-B43E-8E4F59D92B4C}" type="slidenum">
              <a:rPr lang="en-US" smtClean="0"/>
              <a:t>‹#›</a:t>
            </a:fld>
            <a:endParaRPr lang="en-US"/>
          </a:p>
        </p:txBody>
      </p:sp>
    </p:spTree>
    <p:extLst>
      <p:ext uri="{BB962C8B-B14F-4D97-AF65-F5344CB8AC3E}">
        <p14:creationId xmlns:p14="http://schemas.microsoft.com/office/powerpoint/2010/main" val="161259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ixabay.com/en/target-arrow-achieve-sticker-hit-270445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publicdomainpictures.net/view-image.php?image=220436&amp;picture=ambulanc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for-sale-groceries-grocery-store-produce-424829/"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jeepersmedia/14991766552/"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jeepersmedia/14991766552/"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hyperlink" Target="https://www.pickpik.com/woman-people-isolated-young-adult-desktop-88978" TargetMode="External"/><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hyperlink" Target="https://ecampusontario.pressbooks.pub/clinicalskills/chapter/1-6-hand-hygiene/" TargetMode="External"/><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jeepersmedia/15126118429" TargetMode="External"/><Relationship Id="rId7" Type="http://schemas.openxmlformats.org/officeDocument/2006/relationships/hyperlink" Target="https://freepngimg.com/png/49791-clothes-dryer-machine-hd-image-free-png" TargetMode="Externa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freepngimg.com/png/3060-clock-png-image" TargetMode="Externa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xhere.com/en/photo/1550237"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pxhere.com/en/photo/1550237"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pngall.com/shopping-png"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File:No_circle.sv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andrea-index.blogspot.com/2013/02/cybergis-semantic-web-event-ontology.html" TargetMode="Externa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hyperlink" Target="https://www.freepngimg.com/png/3060-clock-png-image"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lans-soapbox.com/2012/06/10/a-comprehensive-guide-to-story-writing/sum-up/" TargetMode="External"/><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pixnio.com/media/friends-friendship-relaxation-three-together" TargetMode="External"/><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publicdomainpictures.net/en/view-image.php?image=368310&amp;picture=smiley-emoji"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9.xml.rels><?xml version="1.0" encoding="UTF-8" standalone="yes"?>
<Relationships xmlns="http://schemas.openxmlformats.org/package/2006/relationships"><Relationship Id="rId3" Type="http://schemas.openxmlformats.org/officeDocument/2006/relationships/hyperlink" Target="https://pixnio.com/sport/fitness-and-jogging/physical-activity-guidelines-for-americans" TargetMode="Externa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16DD9302-0C0C-4CCE-8DF6-4466FAE52B99}"/>
              </a:ext>
            </a:extLst>
          </p:cNvPr>
          <p:cNvSpPr>
            <a:spLocks noGrp="1" noChangeArrowheads="1"/>
          </p:cNvSpPr>
          <p:nvPr>
            <p:ph type="ctrTitle"/>
          </p:nvPr>
        </p:nvSpPr>
        <p:spPr>
          <a:xfrm>
            <a:off x="1302303" y="1720459"/>
            <a:ext cx="9275180" cy="683288"/>
          </a:xfrm>
        </p:spPr>
        <p:txBody>
          <a:bodyPr>
            <a:noAutofit/>
          </a:bodyPr>
          <a:lstStyle/>
          <a:p>
            <a:pPr eaLnBrk="1" hangingPunct="1"/>
            <a:r>
              <a:rPr lang="en-US" sz="5400" dirty="0"/>
              <a:t>Achieving Personal Outcomes</a:t>
            </a:r>
          </a:p>
        </p:txBody>
      </p:sp>
      <p:sp>
        <p:nvSpPr>
          <p:cNvPr id="6" name="TextBox 5">
            <a:extLst>
              <a:ext uri="{FF2B5EF4-FFF2-40B4-BE49-F238E27FC236}">
                <a16:creationId xmlns:a16="http://schemas.microsoft.com/office/drawing/2014/main" id="{EF769FBB-E604-4808-8A5C-32754366A293}"/>
              </a:ext>
            </a:extLst>
          </p:cNvPr>
          <p:cNvSpPr txBox="1"/>
          <p:nvPr/>
        </p:nvSpPr>
        <p:spPr>
          <a:xfrm>
            <a:off x="237331" y="4795897"/>
            <a:ext cx="4814656" cy="2062103"/>
          </a:xfrm>
          <a:prstGeom prst="rect">
            <a:avLst/>
          </a:prstGeom>
          <a:noFill/>
        </p:spPr>
        <p:txBody>
          <a:bodyPr wrap="square">
            <a:spAutoFit/>
          </a:bodyPr>
          <a:lstStyle/>
          <a:p>
            <a:r>
              <a:rPr lang="en-US" sz="3200" dirty="0"/>
              <a:t>.18       </a:t>
            </a:r>
          </a:p>
          <a:p>
            <a:r>
              <a:rPr lang="en-US" sz="3200" dirty="0"/>
              <a:t>July 2023</a:t>
            </a:r>
          </a:p>
          <a:p>
            <a:pPr eaLnBrk="1" hangingPunct="1"/>
            <a:r>
              <a:rPr lang="en-US" sz="3200" dirty="0"/>
              <a:t>Melody Baker, Staff trainer Kalix</a:t>
            </a:r>
          </a:p>
        </p:txBody>
      </p:sp>
      <p:pic>
        <p:nvPicPr>
          <p:cNvPr id="7" name="Picture 6" descr="Logo, icon&#10;&#10;Description automatically generated">
            <a:extLst>
              <a:ext uri="{FF2B5EF4-FFF2-40B4-BE49-F238E27FC236}">
                <a16:creationId xmlns:a16="http://schemas.microsoft.com/office/drawing/2014/main" id="{193BCE9F-02C9-4088-A110-F63AA899B1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25490" y="2830744"/>
            <a:ext cx="2243872" cy="2386393"/>
          </a:xfrm>
          <a:prstGeom prst="rect">
            <a:avLst/>
          </a:prstGeom>
        </p:spPr>
      </p:pic>
    </p:spTree>
    <p:extLst>
      <p:ext uri="{BB962C8B-B14F-4D97-AF65-F5344CB8AC3E}">
        <p14:creationId xmlns:p14="http://schemas.microsoft.com/office/powerpoint/2010/main" val="319777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725486D-FEBF-4AE3-861D-65D238F46627}"/>
              </a:ext>
            </a:extLst>
          </p:cNvPr>
          <p:cNvSpPr txBox="1">
            <a:spLocks noChangeArrowheads="1"/>
          </p:cNvSpPr>
          <p:nvPr/>
        </p:nvSpPr>
        <p:spPr>
          <a:xfrm>
            <a:off x="124287" y="275208"/>
            <a:ext cx="12002610" cy="6436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a:lnSpc>
                <a:spcPct val="115000"/>
              </a:lnSpc>
              <a:spcBef>
                <a:spcPts val="0"/>
              </a:spcBef>
              <a:spcAft>
                <a:spcPts val="0"/>
              </a:spcAft>
              <a:buNone/>
            </a:pPr>
            <a:r>
              <a:rPr lang="en-US" sz="32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P</a:t>
            </a:r>
            <a:r>
              <a:rPr lang="en-US" sz="3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riorities: </a:t>
            </a:r>
          </a:p>
          <a:p>
            <a:pPr marL="0" marR="0" indent="0">
              <a:lnSpc>
                <a:spcPct val="115000"/>
              </a:lnSpc>
              <a:spcBef>
                <a:spcPts val="0"/>
              </a:spcBef>
              <a:spcAft>
                <a:spcPts val="0"/>
              </a:spcAft>
              <a:buNone/>
            </a:pPr>
            <a:endParaRPr lang="en-US" sz="36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Goals related to life, </a:t>
            </a:r>
            <a:r>
              <a:rPr lang="en-US" b="1" u="sng" dirty="0">
                <a:effectLst/>
                <a:latin typeface="Calibri" panose="020F0502020204030204" pitchFamily="34" charset="0"/>
                <a:ea typeface="Calibri" panose="020F0502020204030204" pitchFamily="34" charset="0"/>
                <a:cs typeface="Times New Roman" panose="02020603050405020304" pitchFamily="18" charset="0"/>
              </a:rPr>
              <a:t>safety</a:t>
            </a: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b="1" u="sng" dirty="0">
                <a:effectLst/>
                <a:latin typeface="Calibri" panose="020F0502020204030204" pitchFamily="34" charset="0"/>
                <a:ea typeface="Calibri" panose="020F0502020204030204" pitchFamily="34" charset="0"/>
                <a:cs typeface="Times New Roman" panose="02020603050405020304" pitchFamily="18" charset="0"/>
              </a:rPr>
              <a:t>health</a:t>
            </a: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b="1" u="sng" dirty="0">
                <a:effectLst/>
                <a:latin typeface="Calibri" panose="020F0502020204030204" pitchFamily="34" charset="0"/>
                <a:ea typeface="Calibri" panose="020F0502020204030204" pitchFamily="34" charset="0"/>
                <a:cs typeface="Times New Roman" panose="02020603050405020304" pitchFamily="18" charset="0"/>
              </a:rPr>
              <a:t>rights</a:t>
            </a: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or protection from harm. </a:t>
            </a:r>
          </a:p>
          <a:p>
            <a:pPr marL="342900" marR="0" lvl="0" indent="-342900">
              <a:lnSpc>
                <a:spcPct val="115000"/>
              </a:lnSpc>
              <a:spcBef>
                <a:spcPts val="0"/>
              </a:spcBef>
              <a:spcAft>
                <a:spcPts val="0"/>
              </a:spcAft>
              <a:buFont typeface="Wingdings" panose="05000000000000000000" pitchFamily="2" charset="2"/>
              <a:buChar char=""/>
            </a:pPr>
            <a:endPar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Skills that will improve the person’s quality of life.</a:t>
            </a:r>
          </a:p>
          <a:p>
            <a:pPr marL="342900" marR="0" lvl="0" indent="-342900">
              <a:lnSpc>
                <a:spcPct val="115000"/>
              </a:lnSpc>
              <a:spcBef>
                <a:spcPts val="0"/>
              </a:spcBef>
              <a:spcAft>
                <a:spcPts val="0"/>
              </a:spcAft>
              <a:buFont typeface="Wingdings" panose="05000000000000000000" pitchFamily="2" charset="2"/>
              <a:buChar char=""/>
            </a:pPr>
            <a:endPar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Things the person supported wants or needs to learn. </a:t>
            </a:r>
          </a:p>
          <a:p>
            <a:pPr marL="342900" marR="0" lvl="0" indent="-342900">
              <a:lnSpc>
                <a:spcPct val="115000"/>
              </a:lnSpc>
              <a:spcBef>
                <a:spcPts val="0"/>
              </a:spcBef>
              <a:spcAft>
                <a:spcPts val="0"/>
              </a:spcAft>
              <a:buFont typeface="Wingdings" panose="05000000000000000000" pitchFamily="2" charset="2"/>
              <a:buChar char=""/>
            </a:pPr>
            <a:endPar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Goals that support people to be an accepted </a:t>
            </a:r>
            <a:r>
              <a:rPr lang="en-US" b="1" u="sng" dirty="0">
                <a:effectLst/>
                <a:latin typeface="Calibri" panose="020F0502020204030204" pitchFamily="34" charset="0"/>
                <a:ea typeface="Calibri" panose="020F0502020204030204" pitchFamily="34" charset="0"/>
                <a:cs typeface="Times New Roman" panose="02020603050405020304" pitchFamily="18" charset="0"/>
              </a:rPr>
              <a:t>member</a:t>
            </a: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of their neighborhood and/or community. </a:t>
            </a:r>
          </a:p>
          <a:p>
            <a:pPr marL="342900" marR="0" lvl="0" indent="-342900">
              <a:lnSpc>
                <a:spcPct val="115000"/>
              </a:lnSpc>
              <a:spcBef>
                <a:spcPts val="0"/>
              </a:spcBef>
              <a:spcAft>
                <a:spcPts val="0"/>
              </a:spcAft>
              <a:buFont typeface="Wingdings" panose="05000000000000000000" pitchFamily="2" charset="2"/>
              <a:buChar char=""/>
            </a:pPr>
            <a:endPar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pP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Skills that help people have better </a:t>
            </a:r>
            <a:r>
              <a:rPr lang="en-US" b="1" u="sng" dirty="0">
                <a:effectLst/>
                <a:latin typeface="Calibri" panose="020F0502020204030204" pitchFamily="34" charset="0"/>
                <a:ea typeface="Calibri" panose="020F0502020204030204" pitchFamily="34" charset="0"/>
                <a:cs typeface="Times New Roman" panose="02020603050405020304" pitchFamily="18" charset="0"/>
              </a:rPr>
              <a:t>relationships</a:t>
            </a:r>
            <a:r>
              <a:rPr lang="en-US"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with others. </a:t>
            </a:r>
          </a:p>
          <a:p>
            <a:pPr>
              <a:buFont typeface="Wingdings" pitchFamily="2" charset="2"/>
              <a:buNone/>
            </a:pPr>
            <a:endParaRPr lang="en-US" sz="4000" b="1" dirty="0">
              <a:highlight>
                <a:srgbClr val="C0C0C0"/>
              </a:highlight>
            </a:endParaRPr>
          </a:p>
        </p:txBody>
      </p:sp>
    </p:spTree>
    <p:extLst>
      <p:ext uri="{BB962C8B-B14F-4D97-AF65-F5344CB8AC3E}">
        <p14:creationId xmlns:p14="http://schemas.microsoft.com/office/powerpoint/2010/main" val="183449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40C9EBE-DF13-48B1-BB51-27A4EFFFA14B}"/>
              </a:ext>
            </a:extLst>
          </p:cNvPr>
          <p:cNvSpPr txBox="1">
            <a:spLocks noChangeArrowheads="1"/>
          </p:cNvSpPr>
          <p:nvPr/>
        </p:nvSpPr>
        <p:spPr>
          <a:xfrm>
            <a:off x="4942368" y="1472037"/>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dirty="0">
                <a:solidFill>
                  <a:schemeClr val="tx1">
                    <a:lumMod val="65000"/>
                  </a:schemeClr>
                </a:solidFill>
                <a:effectLst/>
              </a:rPr>
              <a:t>Important foundational beliefs in helping people reach their goals:</a:t>
            </a:r>
          </a:p>
          <a:p>
            <a:pPr>
              <a:spcAft>
                <a:spcPts val="600"/>
              </a:spcAft>
            </a:pPr>
            <a:endParaRPr lang="en-US" sz="3700" b="1" i="1" dirty="0"/>
          </a:p>
        </p:txBody>
      </p:sp>
      <p:sp>
        <p:nvSpPr>
          <p:cNvPr id="3" name="Rectangle 3">
            <a:extLst>
              <a:ext uri="{FF2B5EF4-FFF2-40B4-BE49-F238E27FC236}">
                <a16:creationId xmlns:a16="http://schemas.microsoft.com/office/drawing/2014/main" id="{5B447E14-C37D-4599-9A33-90930E28465A}"/>
              </a:ext>
            </a:extLst>
          </p:cNvPr>
          <p:cNvSpPr txBox="1">
            <a:spLocks noChangeArrowheads="1"/>
          </p:cNvSpPr>
          <p:nvPr/>
        </p:nvSpPr>
        <p:spPr>
          <a:xfrm>
            <a:off x="4965431" y="2438400"/>
            <a:ext cx="658648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1" dirty="0">
              <a:solidFill>
                <a:schemeClr val="tx1">
                  <a:lumMod val="75000"/>
                </a:schemeClr>
              </a:solidFill>
              <a:highlight>
                <a:srgbClr val="C0C0C0"/>
              </a:highlight>
            </a:endParaRPr>
          </a:p>
          <a:p>
            <a:pPr marL="0" indent="0">
              <a:buNone/>
            </a:pPr>
            <a:r>
              <a:rPr lang="en-US" sz="3200" dirty="0">
                <a:solidFill>
                  <a:schemeClr val="tx1">
                    <a:lumMod val="65000"/>
                  </a:schemeClr>
                </a:solidFill>
              </a:rPr>
              <a:t>#1- ability to achieve goals depends on the </a:t>
            </a:r>
            <a:r>
              <a:rPr lang="en-US" sz="3200" b="1" u="sng" dirty="0"/>
              <a:t>agency’s</a:t>
            </a:r>
            <a:r>
              <a:rPr lang="en-US" sz="3200" dirty="0">
                <a:solidFill>
                  <a:schemeClr val="tx1">
                    <a:lumMod val="65000"/>
                  </a:schemeClr>
                </a:solidFill>
              </a:rPr>
              <a:t> ability to provide services</a:t>
            </a:r>
          </a:p>
          <a:p>
            <a:endParaRPr lang="en-US" sz="3200" dirty="0">
              <a:solidFill>
                <a:schemeClr val="tx1">
                  <a:lumMod val="65000"/>
                </a:schemeClr>
              </a:solidFill>
            </a:endParaRPr>
          </a:p>
          <a:p>
            <a:pPr marL="0" indent="0">
              <a:buNone/>
            </a:pPr>
            <a:r>
              <a:rPr lang="en-US" sz="3200" dirty="0">
                <a:solidFill>
                  <a:schemeClr val="tx1">
                    <a:lumMod val="65000"/>
                  </a:schemeClr>
                </a:solidFill>
              </a:rPr>
              <a:t>#2 – outcomes are achieved with respect for a person’s legal </a:t>
            </a:r>
            <a:r>
              <a:rPr lang="en-US" sz="3200" u="sng" dirty="0"/>
              <a:t>rights</a:t>
            </a:r>
            <a:r>
              <a:rPr lang="en-US" sz="3200" dirty="0">
                <a:solidFill>
                  <a:schemeClr val="tx1">
                    <a:lumMod val="65000"/>
                  </a:schemeClr>
                </a:solidFill>
              </a:rPr>
              <a:t> and human </a:t>
            </a:r>
            <a:r>
              <a:rPr lang="en-US" sz="3200" b="1" u="sng" dirty="0"/>
              <a:t>dignity</a:t>
            </a:r>
            <a:r>
              <a:rPr lang="en-US" sz="3200" dirty="0">
                <a:solidFill>
                  <a:schemeClr val="tx1">
                    <a:lumMod val="65000"/>
                  </a:schemeClr>
                </a:solidFill>
              </a:rPr>
              <a:t>.</a:t>
            </a:r>
          </a:p>
        </p:txBody>
      </p:sp>
      <p:pic>
        <p:nvPicPr>
          <p:cNvPr id="5" name="Picture 4" descr="Two people holding each other's hands">
            <a:extLst>
              <a:ext uri="{FF2B5EF4-FFF2-40B4-BE49-F238E27FC236}">
                <a16:creationId xmlns:a16="http://schemas.microsoft.com/office/drawing/2014/main" id="{6C75F809-36C9-FD92-50BF-140F53A644CE}"/>
              </a:ext>
            </a:extLst>
          </p:cNvPr>
          <p:cNvPicPr>
            <a:picLocks noChangeAspect="1"/>
          </p:cNvPicPr>
          <p:nvPr/>
        </p:nvPicPr>
        <p:blipFill rotWithShape="1">
          <a:blip r:embed="rId2"/>
          <a:srcRect l="24387" r="30494"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375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14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0DF96ED-EB53-4AC8-B311-6AA93FAE3C49}"/>
              </a:ext>
            </a:extLst>
          </p:cNvPr>
          <p:cNvSpPr txBox="1">
            <a:spLocks noChangeArrowheads="1"/>
          </p:cNvSpPr>
          <p:nvPr/>
        </p:nvSpPr>
        <p:spPr>
          <a:xfrm>
            <a:off x="4147335" y="3331199"/>
            <a:ext cx="8229600" cy="12527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t>Learning</a:t>
            </a:r>
          </a:p>
          <a:p>
            <a:endParaRPr lang="en-US" dirty="0"/>
          </a:p>
        </p:txBody>
      </p:sp>
      <p:sp>
        <p:nvSpPr>
          <p:cNvPr id="3" name="Rectangle 3">
            <a:extLst>
              <a:ext uri="{FF2B5EF4-FFF2-40B4-BE49-F238E27FC236}">
                <a16:creationId xmlns:a16="http://schemas.microsoft.com/office/drawing/2014/main" id="{C066F7A8-F0A8-4EE3-B496-C45BF377E246}"/>
              </a:ext>
            </a:extLst>
          </p:cNvPr>
          <p:cNvSpPr txBox="1">
            <a:spLocks noChangeArrowheads="1"/>
          </p:cNvSpPr>
          <p:nvPr/>
        </p:nvSpPr>
        <p:spPr>
          <a:xfrm>
            <a:off x="594360" y="2194560"/>
            <a:ext cx="7955280" cy="4069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a:p>
            <a:pPr>
              <a:buFont typeface="Wingdings" pitchFamily="2" charset="2"/>
              <a:buNone/>
            </a:pPr>
            <a:endParaRPr lang="en-US" dirty="0"/>
          </a:p>
        </p:txBody>
      </p:sp>
    </p:spTree>
    <p:extLst>
      <p:ext uri="{BB962C8B-B14F-4D97-AF65-F5344CB8AC3E}">
        <p14:creationId xmlns:p14="http://schemas.microsoft.com/office/powerpoint/2010/main" val="269058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E46D2F8-2D29-4301-91F7-0AC17CD4A5BD}"/>
              </a:ext>
            </a:extLst>
          </p:cNvPr>
          <p:cNvSpPr txBox="1">
            <a:spLocks noChangeArrowheads="1"/>
          </p:cNvSpPr>
          <p:nvPr/>
        </p:nvSpPr>
        <p:spPr>
          <a:xfrm>
            <a:off x="685800" y="1464827"/>
            <a:ext cx="8782222" cy="533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FFFF00"/>
                </a:solidFill>
              </a:rPr>
              <a:t>All people can learn </a:t>
            </a:r>
          </a:p>
        </p:txBody>
      </p:sp>
      <p:sp>
        <p:nvSpPr>
          <p:cNvPr id="3" name="Rectangle 2">
            <a:extLst>
              <a:ext uri="{FF2B5EF4-FFF2-40B4-BE49-F238E27FC236}">
                <a16:creationId xmlns:a16="http://schemas.microsoft.com/office/drawing/2014/main" id="{71B95EC5-72B4-48C9-A926-F0AD59860C38}"/>
              </a:ext>
            </a:extLst>
          </p:cNvPr>
          <p:cNvSpPr/>
          <p:nvPr/>
        </p:nvSpPr>
        <p:spPr>
          <a:xfrm>
            <a:off x="457200" y="2541390"/>
            <a:ext cx="10187126" cy="1569660"/>
          </a:xfrm>
          <a:prstGeom prst="rect">
            <a:avLst/>
          </a:prstGeom>
        </p:spPr>
        <p:txBody>
          <a:bodyPr wrap="square">
            <a:spAutoFit/>
          </a:bodyPr>
          <a:lstStyle/>
          <a:p>
            <a:r>
              <a:rPr lang="en-US" sz="3200" dirty="0"/>
              <a:t>People with disabilities, including significant intellectual disabilities, can learn </a:t>
            </a:r>
            <a:r>
              <a:rPr lang="en-US" sz="3200" b="1" u="sng" dirty="0"/>
              <a:t>complex</a:t>
            </a:r>
            <a:r>
              <a:rPr lang="en-US" sz="3200" dirty="0"/>
              <a:t> skills when they receive effective teaching, support, and opportunities to practice. </a:t>
            </a:r>
          </a:p>
        </p:txBody>
      </p:sp>
    </p:spTree>
    <p:extLst>
      <p:ext uri="{BB962C8B-B14F-4D97-AF65-F5344CB8AC3E}">
        <p14:creationId xmlns:p14="http://schemas.microsoft.com/office/powerpoint/2010/main" val="251588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621EDC-EF2E-7203-67FE-F45BE4E334CD}"/>
              </a:ext>
            </a:extLst>
          </p:cNvPr>
          <p:cNvSpPr txBox="1"/>
          <p:nvPr/>
        </p:nvSpPr>
        <p:spPr>
          <a:xfrm>
            <a:off x="1356189" y="2135167"/>
            <a:ext cx="5167901" cy="3293209"/>
          </a:xfrm>
          <a:prstGeom prst="rect">
            <a:avLst/>
          </a:prstGeom>
          <a:noFill/>
        </p:spPr>
        <p:txBody>
          <a:bodyPr wrap="square">
            <a:spAutoFit/>
          </a:bodyPr>
          <a:lstStyle/>
          <a:p>
            <a:pPr marL="0" marR="0">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The only times it would be appropriate to do a task for an individual rather than teaching the person the skill is in an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emergency </a:t>
            </a:r>
            <a:r>
              <a:rPr lang="en-US" sz="3200" dirty="0">
                <a:effectLst/>
                <a:latin typeface="Calibri" panose="020F0502020204030204" pitchFamily="34" charset="0"/>
                <a:ea typeface="Calibri" panose="020F0502020204030204" pitchFamily="34" charset="0"/>
                <a:cs typeface="Times New Roman" panose="02020603050405020304" pitchFamily="18" charset="0"/>
              </a:rPr>
              <a:t>or a     high-risk situation</a:t>
            </a:r>
            <a:r>
              <a:rPr lang="en-US" sz="48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descr="A picture containing text, road, truck, building&#10;&#10;Description automatically generated">
            <a:extLst>
              <a:ext uri="{FF2B5EF4-FFF2-40B4-BE49-F238E27FC236}">
                <a16:creationId xmlns:a16="http://schemas.microsoft.com/office/drawing/2014/main" id="{42CEA745-A077-4C76-AD6A-290783AA3B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24090" y="2135167"/>
            <a:ext cx="4399968" cy="2933312"/>
          </a:xfrm>
          <a:prstGeom prst="rect">
            <a:avLst/>
          </a:prstGeom>
        </p:spPr>
      </p:pic>
    </p:spTree>
    <p:extLst>
      <p:ext uri="{BB962C8B-B14F-4D97-AF65-F5344CB8AC3E}">
        <p14:creationId xmlns:p14="http://schemas.microsoft.com/office/powerpoint/2010/main" val="3836558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extBox 1">
            <a:extLst>
              <a:ext uri="{FF2B5EF4-FFF2-40B4-BE49-F238E27FC236}">
                <a16:creationId xmlns:a16="http://schemas.microsoft.com/office/drawing/2014/main" id="{D48BB914-373A-4CBA-3D10-8A9608D29232}"/>
              </a:ext>
            </a:extLst>
          </p:cNvPr>
          <p:cNvSpPr txBox="1"/>
          <p:nvPr/>
        </p:nvSpPr>
        <p:spPr>
          <a:xfrm>
            <a:off x="3215729" y="1764407"/>
            <a:ext cx="5760846" cy="231031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5200" kern="1200" dirty="0">
                <a:solidFill>
                  <a:schemeClr val="tx2"/>
                </a:solidFill>
                <a:latin typeface="+mj-lt"/>
                <a:ea typeface="+mj-ea"/>
                <a:cs typeface="+mj-cs"/>
              </a:rPr>
              <a:t>form and function</a:t>
            </a:r>
          </a:p>
        </p:txBody>
      </p:sp>
    </p:spTree>
    <p:extLst>
      <p:ext uri="{BB962C8B-B14F-4D97-AF65-F5344CB8AC3E}">
        <p14:creationId xmlns:p14="http://schemas.microsoft.com/office/powerpoint/2010/main" val="586921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lex maths formulae on a blackboard">
            <a:extLst>
              <a:ext uri="{FF2B5EF4-FFF2-40B4-BE49-F238E27FC236}">
                <a16:creationId xmlns:a16="http://schemas.microsoft.com/office/drawing/2014/main" id="{2869A2D0-2C4B-E074-219D-68CD34C161E7}"/>
              </a:ext>
            </a:extLst>
          </p:cNvPr>
          <p:cNvPicPr>
            <a:picLocks noChangeAspect="1"/>
          </p:cNvPicPr>
          <p:nvPr/>
        </p:nvPicPr>
        <p:blipFill rotWithShape="1">
          <a:blip r:embed="rId2"/>
          <a:srcRect t="9091" r="16117"/>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E70557D-4568-92D5-1A4D-07D659175735}"/>
              </a:ext>
            </a:extLst>
          </p:cNvPr>
          <p:cNvSpPr txBox="1"/>
          <p:nvPr/>
        </p:nvSpPr>
        <p:spPr>
          <a:xfrm>
            <a:off x="477981" y="1122363"/>
            <a:ext cx="2275493"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b="1" u="sng" dirty="0">
                <a:effectLst/>
                <a:ea typeface="+mj-ea"/>
                <a:cs typeface="+mj-cs"/>
              </a:rPr>
              <a:t>Function</a:t>
            </a:r>
            <a:r>
              <a:rPr lang="en-US" sz="3200" dirty="0">
                <a:effectLst/>
                <a:latin typeface="+mj-lt"/>
                <a:ea typeface="+mj-ea"/>
                <a:cs typeface="+mj-cs"/>
              </a:rPr>
              <a:t> is what needs to be done</a:t>
            </a:r>
            <a:endParaRPr lang="en-US" sz="3200" dirty="0">
              <a:latin typeface="+mj-lt"/>
              <a:ea typeface="+mj-ea"/>
              <a:cs typeface="+mj-cs"/>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34523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F25DE00B-F580-E0F3-5C75-5C470C390668}"/>
              </a:ext>
            </a:extLst>
          </p:cNvPr>
          <p:cNvSpPr txBox="1"/>
          <p:nvPr/>
        </p:nvSpPr>
        <p:spPr>
          <a:xfrm>
            <a:off x="3204642" y="2353641"/>
            <a:ext cx="5782716" cy="2150719"/>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r>
              <a:rPr lang="en-US" sz="3600" b="1" u="sng" kern="1200" dirty="0">
                <a:solidFill>
                  <a:srgbClr val="080808"/>
                </a:solidFill>
                <a:effectLst/>
                <a:latin typeface="+mj-lt"/>
                <a:ea typeface="+mj-ea"/>
                <a:cs typeface="+mj-cs"/>
              </a:rPr>
              <a:t>Form</a:t>
            </a:r>
            <a:r>
              <a:rPr lang="en-US" sz="3600" u="sng" kern="1200" dirty="0">
                <a:solidFill>
                  <a:srgbClr val="080808"/>
                </a:solidFill>
                <a:effectLst/>
                <a:latin typeface="+mj-lt"/>
                <a:ea typeface="+mj-ea"/>
                <a:cs typeface="+mj-cs"/>
              </a:rPr>
              <a:t> </a:t>
            </a:r>
            <a:r>
              <a:rPr lang="en-US" sz="3600" kern="1200" dirty="0">
                <a:solidFill>
                  <a:srgbClr val="080808"/>
                </a:solidFill>
                <a:effectLst/>
                <a:latin typeface="+mj-lt"/>
                <a:ea typeface="+mj-ea"/>
                <a:cs typeface="+mj-cs"/>
              </a:rPr>
              <a:t>is the way something can be done. </a:t>
            </a:r>
            <a:endParaRPr lang="en-US" sz="3600" kern="1200" dirty="0">
              <a:solidFill>
                <a:srgbClr val="080808"/>
              </a:solidFill>
              <a:latin typeface="+mj-lt"/>
              <a:ea typeface="+mj-ea"/>
              <a:cs typeface="+mj-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65830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lices of pizza">
            <a:extLst>
              <a:ext uri="{FF2B5EF4-FFF2-40B4-BE49-F238E27FC236}">
                <a16:creationId xmlns:a16="http://schemas.microsoft.com/office/drawing/2014/main" id="{77904411-80A7-A2DA-E478-D45CE6D1B569}"/>
              </a:ext>
            </a:extLst>
          </p:cNvPr>
          <p:cNvPicPr>
            <a:picLocks noChangeAspect="1"/>
          </p:cNvPicPr>
          <p:nvPr/>
        </p:nvPicPr>
        <p:blipFill rotWithShape="1">
          <a:blip r:embed="rId2"/>
          <a:srcRect l="4819" r="49881" b="1"/>
          <a:stretch/>
        </p:blipFill>
        <p:spPr>
          <a:xfrm>
            <a:off x="-2" y="10"/>
            <a:ext cx="5779884" cy="6857990"/>
          </a:xfrm>
          <a:prstGeom prst="rect">
            <a:avLst/>
          </a:prstGeom>
        </p:spPr>
      </p:pic>
      <p:grpSp>
        <p:nvGrpSpPr>
          <p:cNvPr id="11"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4DB163E5-DB26-3D47-F3BB-F4C759299EAD}"/>
              </a:ext>
            </a:extLst>
          </p:cNvPr>
          <p:cNvSpPr txBox="1"/>
          <p:nvPr/>
        </p:nvSpPr>
        <p:spPr>
          <a:xfrm>
            <a:off x="6082433" y="1624463"/>
            <a:ext cx="5779884" cy="5233537"/>
          </a:xfrm>
          <a:prstGeom prst="rect">
            <a:avLst/>
          </a:prstGeom>
        </p:spPr>
        <p:txBody>
          <a:bodyPr vert="horz" lIns="91440" tIns="45720" rIns="91440" bIns="45720" rtlCol="0">
            <a:normAutofit/>
          </a:bodyPr>
          <a:lstStyle/>
          <a:p>
            <a:pPr marL="0" marR="0" indent="-228600" defTabSz="914400">
              <a:lnSpc>
                <a:spcPct val="90000"/>
              </a:lnSpc>
              <a:spcBef>
                <a:spcPts val="0"/>
              </a:spcBef>
              <a:spcAft>
                <a:spcPts val="600"/>
              </a:spcAft>
              <a:buFont typeface="Arial" panose="020B0604020202020204" pitchFamily="34" charset="0"/>
              <a:buChar char="•"/>
            </a:pPr>
            <a:r>
              <a:rPr lang="en-US" sz="3200" b="1" dirty="0">
                <a:solidFill>
                  <a:schemeClr val="tx1">
                    <a:lumMod val="85000"/>
                    <a:lumOff val="15000"/>
                  </a:schemeClr>
                </a:solidFill>
              </a:rPr>
              <a:t>F</a:t>
            </a:r>
            <a:r>
              <a:rPr lang="en-US" sz="3200" b="1" dirty="0">
                <a:solidFill>
                  <a:schemeClr val="tx1">
                    <a:lumMod val="85000"/>
                    <a:lumOff val="15000"/>
                  </a:schemeClr>
                </a:solidFill>
                <a:effectLst/>
              </a:rPr>
              <a:t>unction</a:t>
            </a:r>
            <a:r>
              <a:rPr lang="en-US" sz="3200" dirty="0">
                <a:solidFill>
                  <a:schemeClr val="tx1">
                    <a:lumMod val="85000"/>
                    <a:lumOff val="15000"/>
                  </a:schemeClr>
                </a:solidFill>
                <a:effectLst/>
              </a:rPr>
              <a:t>: We all need to eat.</a:t>
            </a:r>
          </a:p>
          <a:p>
            <a:pPr marL="0" marR="0" indent="-228600" defTabSz="914400">
              <a:lnSpc>
                <a:spcPct val="90000"/>
              </a:lnSpc>
              <a:spcBef>
                <a:spcPts val="0"/>
              </a:spcBef>
              <a:spcAft>
                <a:spcPts val="600"/>
              </a:spcAft>
              <a:buFont typeface="Arial" panose="020B0604020202020204" pitchFamily="34" charset="0"/>
              <a:buChar char="•"/>
            </a:pPr>
            <a:endParaRPr lang="en-US" sz="3200" dirty="0">
              <a:solidFill>
                <a:schemeClr val="tx1">
                  <a:lumMod val="85000"/>
                  <a:lumOff val="15000"/>
                </a:schemeClr>
              </a:solidFill>
              <a:effectLst/>
            </a:endParaRPr>
          </a:p>
          <a:p>
            <a:pPr marL="0" marR="0" indent="-228600" defTabSz="914400">
              <a:lnSpc>
                <a:spcPct val="90000"/>
              </a:lnSpc>
              <a:spcBef>
                <a:spcPts val="0"/>
              </a:spcBef>
              <a:spcAft>
                <a:spcPts val="600"/>
              </a:spcAft>
              <a:buFont typeface="Arial" panose="020B0604020202020204" pitchFamily="34" charset="0"/>
              <a:buChar char="•"/>
            </a:pPr>
            <a:r>
              <a:rPr lang="en-US" sz="3200" b="1" dirty="0">
                <a:solidFill>
                  <a:schemeClr val="tx1">
                    <a:lumMod val="85000"/>
                    <a:lumOff val="15000"/>
                  </a:schemeClr>
                </a:solidFill>
                <a:effectLst/>
              </a:rPr>
              <a:t>Form</a:t>
            </a:r>
            <a:r>
              <a:rPr lang="en-US" sz="3200" dirty="0">
                <a:solidFill>
                  <a:schemeClr val="tx1">
                    <a:lumMod val="85000"/>
                    <a:lumOff val="15000"/>
                  </a:schemeClr>
                </a:solidFill>
                <a:effectLst/>
              </a:rPr>
              <a:t>: </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buy ingredients and cook a meal</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order takeout</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eat at a restaurant</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eat last night’s leftovers</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microwaveable meals</a:t>
            </a:r>
          </a:p>
          <a:p>
            <a:pPr marL="342900" marR="0" lvl="0" indent="-228600" defTabSz="914400">
              <a:lnSpc>
                <a:spcPct val="90000"/>
              </a:lnSpc>
              <a:spcBef>
                <a:spcPts val="0"/>
              </a:spcBef>
              <a:spcAft>
                <a:spcPts val="600"/>
              </a:spcAft>
              <a:buFont typeface="Arial" panose="020B0604020202020204" pitchFamily="34" charset="0"/>
              <a:buChar char="•"/>
            </a:pPr>
            <a:r>
              <a:rPr lang="en-US" sz="3200" dirty="0">
                <a:solidFill>
                  <a:schemeClr val="tx1">
                    <a:lumMod val="85000"/>
                    <a:lumOff val="15000"/>
                  </a:schemeClr>
                </a:solidFill>
                <a:effectLst/>
              </a:rPr>
              <a:t>frozen pizza</a:t>
            </a:r>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66A835-CCB8-35CC-C831-F7F620E57AAA}"/>
              </a:ext>
            </a:extLst>
          </p:cNvPr>
          <p:cNvSpPr txBox="1"/>
          <p:nvPr/>
        </p:nvSpPr>
        <p:spPr>
          <a:xfrm>
            <a:off x="8164286" y="783772"/>
            <a:ext cx="2081892" cy="584775"/>
          </a:xfrm>
          <a:prstGeom prst="rect">
            <a:avLst/>
          </a:prstGeom>
          <a:noFill/>
        </p:spPr>
        <p:txBody>
          <a:bodyPr wrap="square" rtlCol="0">
            <a:spAutoFit/>
          </a:bodyPr>
          <a:lstStyle/>
          <a:p>
            <a:r>
              <a:rPr lang="en-US" sz="3200" dirty="0"/>
              <a:t>Example</a:t>
            </a:r>
          </a:p>
        </p:txBody>
      </p:sp>
    </p:spTree>
    <p:extLst>
      <p:ext uri="{BB962C8B-B14F-4D97-AF65-F5344CB8AC3E}">
        <p14:creationId xmlns:p14="http://schemas.microsoft.com/office/powerpoint/2010/main" val="44070421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BCB6475C-B0B8-4CFB-9422-FFAD6606F2F1}"/>
              </a:ext>
            </a:extLst>
          </p:cNvPr>
          <p:cNvSpPr txBox="1">
            <a:spLocks noChangeArrowheads="1"/>
          </p:cNvSpPr>
          <p:nvPr/>
        </p:nvSpPr>
        <p:spPr bwMode="auto">
          <a:xfrm>
            <a:off x="6758609" y="2097156"/>
            <a:ext cx="44146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ct val="20000"/>
              </a:spcBef>
              <a:buClr>
                <a:schemeClr val="tx1"/>
              </a:buClr>
              <a:buSzPct val="75000"/>
              <a:buFont typeface="Wingdings" pitchFamily="2" charset="2"/>
              <a:buNone/>
            </a:pPr>
            <a:r>
              <a:rPr lang="en-US" sz="3200" dirty="0">
                <a:solidFill>
                  <a:schemeClr val="tx2"/>
                </a:solidFill>
                <a:cs typeface="Times New Roman" pitchFamily="18" charset="0"/>
              </a:rPr>
              <a:t>People with ID learn better in the </a:t>
            </a:r>
            <a:r>
              <a:rPr lang="en-US" sz="3200" b="1" u="sng" dirty="0">
                <a:cs typeface="Times New Roman" pitchFamily="18" charset="0"/>
              </a:rPr>
              <a:t>actual</a:t>
            </a:r>
            <a:r>
              <a:rPr lang="en-US" sz="3200" dirty="0">
                <a:solidFill>
                  <a:schemeClr val="tx2"/>
                </a:solidFill>
                <a:cs typeface="Times New Roman" pitchFamily="18" charset="0"/>
              </a:rPr>
              <a:t> setting where the skill needs to occur using the actual tools.  </a:t>
            </a:r>
            <a:endParaRPr lang="en-US" sz="3200" dirty="0">
              <a:solidFill>
                <a:schemeClr val="tx2"/>
              </a:solidFill>
            </a:endParaRPr>
          </a:p>
        </p:txBody>
      </p:sp>
      <p:pic>
        <p:nvPicPr>
          <p:cNvPr id="5" name="Picture 4" descr="A display of broccoli&#10;&#10;Description automatically generated with low confidence">
            <a:extLst>
              <a:ext uri="{FF2B5EF4-FFF2-40B4-BE49-F238E27FC236}">
                <a16:creationId xmlns:a16="http://schemas.microsoft.com/office/drawing/2014/main" id="{F2B7708E-3FBD-9ADB-C7C1-CF2A432BED2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8172" y="2097156"/>
            <a:ext cx="5927035" cy="4445276"/>
          </a:xfrm>
          <a:prstGeom prst="rect">
            <a:avLst/>
          </a:prstGeom>
        </p:spPr>
      </p:pic>
      <p:sp>
        <p:nvSpPr>
          <p:cNvPr id="6" name="TextBox 5">
            <a:extLst>
              <a:ext uri="{FF2B5EF4-FFF2-40B4-BE49-F238E27FC236}">
                <a16:creationId xmlns:a16="http://schemas.microsoft.com/office/drawing/2014/main" id="{2C3C3711-65F6-19B0-21C1-BB59F6C38F43}"/>
              </a:ext>
            </a:extLst>
          </p:cNvPr>
          <p:cNvSpPr txBox="1"/>
          <p:nvPr/>
        </p:nvSpPr>
        <p:spPr>
          <a:xfrm>
            <a:off x="2310153" y="472954"/>
            <a:ext cx="7830107" cy="625428"/>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20611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5910B0AF-8334-441A-99E2-2F0A88FFA1BC}"/>
              </a:ext>
            </a:extLst>
          </p:cNvPr>
          <p:cNvGraphicFramePr>
            <a:graphicFrameLocks/>
          </p:cNvGraphicFramePr>
          <p:nvPr>
            <p:extLst>
              <p:ext uri="{D42A27DB-BD31-4B8C-83A1-F6EECF244321}">
                <p14:modId xmlns:p14="http://schemas.microsoft.com/office/powerpoint/2010/main" val="572407292"/>
              </p:ext>
            </p:extLst>
          </p:nvPr>
        </p:nvGraphicFramePr>
        <p:xfrm>
          <a:off x="3959604" y="746125"/>
          <a:ext cx="4717669" cy="5447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4363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27665-AB95-1514-CAD8-80C5238F3693}"/>
              </a:ext>
            </a:extLst>
          </p:cNvPr>
          <p:cNvSpPr txBox="1"/>
          <p:nvPr/>
        </p:nvSpPr>
        <p:spPr>
          <a:xfrm>
            <a:off x="591844" y="2266167"/>
            <a:ext cx="11008312" cy="2554545"/>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Wait </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until the person is paying attention to the task before beginning to teach. </a:t>
            </a:r>
          </a:p>
          <a:p>
            <a:pPr marL="342900" marR="0" lvl="0" indent="-342900">
              <a:spcBef>
                <a:spcPts val="0"/>
              </a:spcBef>
              <a:spcAft>
                <a:spcPts val="0"/>
              </a:spcAft>
              <a:buFont typeface="Wingdings" panose="05000000000000000000" pitchFamily="2" charset="2"/>
              <a:buChar char=""/>
            </a:pPr>
            <a:endPar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Minimize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distractions</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in the environment (turn off TV or music). </a:t>
            </a:r>
          </a:p>
        </p:txBody>
      </p:sp>
      <p:sp>
        <p:nvSpPr>
          <p:cNvPr id="5" name="TextBox 4">
            <a:extLst>
              <a:ext uri="{FF2B5EF4-FFF2-40B4-BE49-F238E27FC236}">
                <a16:creationId xmlns:a16="http://schemas.microsoft.com/office/drawing/2014/main" id="{B4676871-B2A9-D9FB-8CE3-8D9F487F0498}"/>
              </a:ext>
            </a:extLst>
          </p:cNvPr>
          <p:cNvSpPr txBox="1"/>
          <p:nvPr/>
        </p:nvSpPr>
        <p:spPr>
          <a:xfrm>
            <a:off x="257450" y="401035"/>
            <a:ext cx="7830107" cy="625428"/>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1961546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27665-AB95-1514-CAD8-80C5238F3693}"/>
              </a:ext>
            </a:extLst>
          </p:cNvPr>
          <p:cNvSpPr txBox="1"/>
          <p:nvPr/>
        </p:nvSpPr>
        <p:spPr>
          <a:xfrm>
            <a:off x="254493" y="2037537"/>
            <a:ext cx="11683013" cy="4031873"/>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Help people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figure out </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their own answer to problems, instead of telling people what to do.</a:t>
            </a:r>
          </a:p>
          <a:p>
            <a:pPr marL="342900" marR="0" lvl="0" indent="-342900">
              <a:spcBef>
                <a:spcPts val="0"/>
              </a:spcBef>
              <a:spcAft>
                <a:spcPts val="0"/>
              </a:spcAft>
              <a:buFont typeface="Wingdings" panose="05000000000000000000" pitchFamily="2" charset="2"/>
              <a:buChar char=""/>
            </a:pPr>
            <a:endPar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The person supported should have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choice</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and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control</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in all learning situations. </a:t>
            </a:r>
          </a:p>
          <a:p>
            <a:pPr marL="342900" marR="0" lvl="0" indent="-342900">
              <a:spcBef>
                <a:spcPts val="0"/>
              </a:spcBef>
              <a:spcAft>
                <a:spcPts val="0"/>
              </a:spcAft>
              <a:buFont typeface="Wingdings" panose="05000000000000000000" pitchFamily="2" charset="2"/>
              <a:buChar char=""/>
            </a:pPr>
            <a:endPar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When possible, allow the learner to complete a task the way they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prefer</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to do it. </a:t>
            </a:r>
          </a:p>
        </p:txBody>
      </p:sp>
      <p:sp>
        <p:nvSpPr>
          <p:cNvPr id="4" name="TextBox 3">
            <a:extLst>
              <a:ext uri="{FF2B5EF4-FFF2-40B4-BE49-F238E27FC236}">
                <a16:creationId xmlns:a16="http://schemas.microsoft.com/office/drawing/2014/main" id="{92E21991-EA08-934B-D115-7AE131CDA14E}"/>
              </a:ext>
            </a:extLst>
          </p:cNvPr>
          <p:cNvSpPr txBox="1"/>
          <p:nvPr/>
        </p:nvSpPr>
        <p:spPr>
          <a:xfrm>
            <a:off x="461636" y="474184"/>
            <a:ext cx="7830107" cy="625428"/>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446232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27665-AB95-1514-CAD8-80C5238F3693}"/>
              </a:ext>
            </a:extLst>
          </p:cNvPr>
          <p:cNvSpPr txBox="1"/>
          <p:nvPr/>
        </p:nvSpPr>
        <p:spPr>
          <a:xfrm>
            <a:off x="461636" y="1355557"/>
            <a:ext cx="10466776" cy="2885662"/>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Use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visual </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prompts like pictures and actual objects to help the person better understand and remember.</a:t>
            </a:r>
          </a:p>
          <a:p>
            <a:pPr marL="342900" marR="0" lvl="0" indent="-342900">
              <a:spcBef>
                <a:spcPts val="0"/>
              </a:spcBef>
              <a:spcAft>
                <a:spcPts val="0"/>
              </a:spcAft>
              <a:buFont typeface="Wingdings" panose="05000000000000000000" pitchFamily="2" charset="2"/>
              <a:buChar char=""/>
            </a:pPr>
            <a:endPar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Teach and practice using</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real </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materials while the person is learning the skill. </a:t>
            </a:r>
          </a:p>
          <a:p>
            <a:pPr marR="0" lvl="0">
              <a:lnSpc>
                <a:spcPct val="150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E73193D-067A-A11A-41B5-225876DF2008}"/>
              </a:ext>
            </a:extLst>
          </p:cNvPr>
          <p:cNvSpPr txBox="1"/>
          <p:nvPr/>
        </p:nvSpPr>
        <p:spPr>
          <a:xfrm>
            <a:off x="461636" y="474184"/>
            <a:ext cx="7830107" cy="625428"/>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603380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27665-AB95-1514-CAD8-80C5238F3693}"/>
              </a:ext>
            </a:extLst>
          </p:cNvPr>
          <p:cNvSpPr txBox="1"/>
          <p:nvPr/>
        </p:nvSpPr>
        <p:spPr>
          <a:xfrm>
            <a:off x="1293180" y="1879539"/>
            <a:ext cx="9605639" cy="2554545"/>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Include teaching in many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day-to-day</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activities and as opportunities happen</a:t>
            </a:r>
          </a:p>
          <a:p>
            <a:pPr marL="342900" marR="0" lvl="0" indent="-342900">
              <a:spcBef>
                <a:spcPts val="0"/>
              </a:spcBef>
              <a:spcAft>
                <a:spcPts val="0"/>
              </a:spcAft>
              <a:buFont typeface="Wingdings" panose="05000000000000000000" pitchFamily="2" charset="2"/>
              <a:buChar char=""/>
            </a:pPr>
            <a:endPar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Believe </a:t>
            </a:r>
            <a:r>
              <a:rPr lang="en-US" sz="32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that the person can be successful and ask for suggestions if they are having difficulties. </a:t>
            </a:r>
          </a:p>
        </p:txBody>
      </p:sp>
      <p:sp>
        <p:nvSpPr>
          <p:cNvPr id="4" name="TextBox 3">
            <a:extLst>
              <a:ext uri="{FF2B5EF4-FFF2-40B4-BE49-F238E27FC236}">
                <a16:creationId xmlns:a16="http://schemas.microsoft.com/office/drawing/2014/main" id="{92E21991-EA08-934B-D115-7AE131CDA14E}"/>
              </a:ext>
            </a:extLst>
          </p:cNvPr>
          <p:cNvSpPr txBox="1"/>
          <p:nvPr/>
        </p:nvSpPr>
        <p:spPr>
          <a:xfrm>
            <a:off x="461636" y="474184"/>
            <a:ext cx="7830107" cy="825291"/>
          </a:xfrm>
          <a:prstGeom prst="rect">
            <a:avLst/>
          </a:prstGeom>
          <a:noFill/>
        </p:spPr>
        <p:txBody>
          <a:bodyPr wrap="square">
            <a:spAutoFit/>
          </a:bodyPr>
          <a:lstStyle/>
          <a:p>
            <a:pPr marL="0" marR="0">
              <a:lnSpc>
                <a:spcPct val="115000"/>
              </a:lnSpc>
              <a:spcBef>
                <a:spcPts val="0"/>
              </a:spcBef>
              <a:spcAft>
                <a:spcPts val="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845849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327665-AB95-1514-CAD8-80C5238F3693}"/>
              </a:ext>
            </a:extLst>
          </p:cNvPr>
          <p:cNvSpPr txBox="1"/>
          <p:nvPr/>
        </p:nvSpPr>
        <p:spPr>
          <a:xfrm>
            <a:off x="858971" y="2767280"/>
            <a:ext cx="11008312" cy="1323439"/>
          </a:xfrm>
          <a:prstGeom prst="rect">
            <a:avLst/>
          </a:prstGeom>
          <a:noFill/>
        </p:spPr>
        <p:txBody>
          <a:bodyPr wrap="square">
            <a:spAutoFit/>
          </a:bodyPr>
          <a:lstStyle/>
          <a:p>
            <a:pPr marL="342900" marR="0" lvl="0" indent="-342900">
              <a:spcBef>
                <a:spcPts val="0"/>
              </a:spcBef>
              <a:spcAft>
                <a:spcPts val="0"/>
              </a:spcAft>
              <a:buFont typeface="Wingdings" panose="05000000000000000000" pitchFamily="2" charset="2"/>
              <a:buChar char=""/>
            </a:pPr>
            <a:r>
              <a:rPr lang="en-US" sz="40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Break tasks into smaller </a:t>
            </a:r>
            <a:r>
              <a:rPr lang="en-US" sz="4000" b="1" u="sng" dirty="0">
                <a:effectLst/>
                <a:latin typeface="Calibri" panose="020F0502020204030204" pitchFamily="34" charset="0"/>
                <a:ea typeface="Calibri" panose="020F0502020204030204" pitchFamily="34" charset="0"/>
                <a:cs typeface="Times New Roman" panose="02020603050405020304" pitchFamily="18" charset="0"/>
              </a:rPr>
              <a:t>steps</a:t>
            </a:r>
            <a:r>
              <a:rPr lang="en-US" sz="40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and give one instruction at a time. </a:t>
            </a:r>
          </a:p>
        </p:txBody>
      </p:sp>
      <p:sp>
        <p:nvSpPr>
          <p:cNvPr id="5" name="TextBox 4">
            <a:extLst>
              <a:ext uri="{FF2B5EF4-FFF2-40B4-BE49-F238E27FC236}">
                <a16:creationId xmlns:a16="http://schemas.microsoft.com/office/drawing/2014/main" id="{B4676871-B2A9-D9FB-8CE3-8D9F487F0498}"/>
              </a:ext>
            </a:extLst>
          </p:cNvPr>
          <p:cNvSpPr txBox="1"/>
          <p:nvPr/>
        </p:nvSpPr>
        <p:spPr>
          <a:xfrm>
            <a:off x="257450" y="323264"/>
            <a:ext cx="7830107" cy="825291"/>
          </a:xfrm>
          <a:prstGeom prst="rect">
            <a:avLst/>
          </a:prstGeom>
          <a:noFill/>
        </p:spPr>
        <p:txBody>
          <a:bodyPr wrap="square">
            <a:spAutoFit/>
          </a:bodyPr>
          <a:lstStyle/>
          <a:p>
            <a:pPr marL="0" marR="0">
              <a:lnSpc>
                <a:spcPct val="115000"/>
              </a:lnSpc>
              <a:spcBef>
                <a:spcPts val="0"/>
              </a:spcBef>
              <a:spcAft>
                <a:spcPts val="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Effective Teaching strategies: </a:t>
            </a:r>
          </a:p>
        </p:txBody>
      </p:sp>
    </p:spTree>
    <p:extLst>
      <p:ext uri="{BB962C8B-B14F-4D97-AF65-F5344CB8AC3E}">
        <p14:creationId xmlns:p14="http://schemas.microsoft.com/office/powerpoint/2010/main" val="222497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4F3A2D-14B9-4B67-97CD-63BF608B0A64}"/>
              </a:ext>
            </a:extLst>
          </p:cNvPr>
          <p:cNvSpPr/>
          <p:nvPr/>
        </p:nvSpPr>
        <p:spPr>
          <a:xfrm>
            <a:off x="3397086" y="1720840"/>
            <a:ext cx="4246169" cy="3416320"/>
          </a:xfrm>
          <a:prstGeom prst="rect">
            <a:avLst/>
          </a:prstGeom>
        </p:spPr>
        <p:txBody>
          <a:bodyPr wrap="square">
            <a:spAutoFit/>
          </a:bodyPr>
          <a:lstStyle/>
          <a:p>
            <a:pPr>
              <a:defRPr/>
            </a:pPr>
            <a:r>
              <a:rPr lang="en-US" sz="2000" b="1" dirty="0">
                <a:highlight>
                  <a:srgbClr val="FFFF00"/>
                </a:highlight>
                <a:latin typeface="Calibri" panose="020F0502020204030204" pitchFamily="34" charset="0"/>
                <a:ea typeface="Times New Roman" panose="02020603050405020304" pitchFamily="18" charset="0"/>
              </a:rPr>
              <a:t> </a:t>
            </a:r>
            <a:endParaRPr lang="en-US" sz="2000" dirty="0">
              <a:highlight>
                <a:srgbClr val="FFFF00"/>
              </a:highligh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rPr>
              <a:t>Neighbors</a:t>
            </a:r>
            <a:endParaRPr lang="en-US" sz="28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rPr>
              <a:t>Friends</a:t>
            </a:r>
            <a:endParaRPr lang="en-US" sz="28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rPr>
              <a:t>Family</a:t>
            </a: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cs typeface="Times New Roman" panose="02020603050405020304" pitchFamily="18" charset="0"/>
              </a:rPr>
              <a:t>Church members</a:t>
            </a: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cs typeface="Times New Roman" panose="02020603050405020304" pitchFamily="18" charset="0"/>
              </a:rPr>
              <a:t>Coworkers</a:t>
            </a:r>
          </a:p>
          <a:p>
            <a:pPr marL="742950" lvl="1" indent="-285750">
              <a:buFont typeface="Arial" panose="020B0604020202020204" pitchFamily="34" charset="0"/>
              <a:buChar char="•"/>
              <a:tabLst>
                <a:tab pos="914400" algn="l"/>
              </a:tabLst>
              <a:defRPr/>
            </a:pPr>
            <a:r>
              <a:rPr lang="en-US" sz="2800" dirty="0">
                <a:solidFill>
                  <a:srgbClr val="FFFFCC"/>
                </a:solidFill>
                <a:latin typeface="Calibri" panose="020F0502020204030204" pitchFamily="34" charset="0"/>
                <a:ea typeface="Times New Roman" panose="02020603050405020304" pitchFamily="18" charset="0"/>
                <a:cs typeface="Times New Roman" panose="02020603050405020304" pitchFamily="18" charset="0"/>
              </a:rPr>
              <a:t>Fellow club members</a:t>
            </a:r>
          </a:p>
          <a:p>
            <a:pPr marL="742950" lvl="1" indent="-285750">
              <a:buFont typeface="Arial" panose="020B0604020202020204" pitchFamily="34" charset="0"/>
              <a:buChar char="•"/>
              <a:tabLst>
                <a:tab pos="914400" algn="l"/>
              </a:tabLst>
              <a:defRPr/>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A09E4EA-B3BC-4244-A492-A5D70FFA0315}"/>
              </a:ext>
            </a:extLst>
          </p:cNvPr>
          <p:cNvSpPr/>
          <p:nvPr/>
        </p:nvSpPr>
        <p:spPr>
          <a:xfrm>
            <a:off x="432619" y="992747"/>
            <a:ext cx="11189110" cy="923330"/>
          </a:xfrm>
          <a:prstGeom prst="rect">
            <a:avLst/>
          </a:prstGeom>
        </p:spPr>
        <p:txBody>
          <a:bodyPr wrap="square">
            <a:spAutoFit/>
          </a:bodyPr>
          <a:lstStyle/>
          <a:p>
            <a:pPr>
              <a:defRPr/>
            </a:pPr>
            <a:r>
              <a:rPr lang="en-US" sz="3600" b="1" u="sng" dirty="0">
                <a:solidFill>
                  <a:srgbClr val="FFFFCC"/>
                </a:solidFill>
                <a:latin typeface="Calibri" panose="020F0502020204030204" pitchFamily="34" charset="0"/>
                <a:ea typeface="Times New Roman" panose="02020603050405020304" pitchFamily="18" charset="0"/>
              </a:rPr>
              <a:t>Natural supports </a:t>
            </a:r>
            <a:r>
              <a:rPr lang="en-US" sz="3600" dirty="0">
                <a:solidFill>
                  <a:srgbClr val="FFFFCC"/>
                </a:solidFill>
                <a:latin typeface="Calibri" panose="020F0502020204030204" pitchFamily="34" charset="0"/>
                <a:ea typeface="Times New Roman" panose="02020603050405020304" pitchFamily="18" charset="0"/>
              </a:rPr>
              <a:t>:</a:t>
            </a:r>
            <a:endParaRPr lang="en-US" sz="3600" dirty="0">
              <a:solidFill>
                <a:srgbClr val="FFFFCC"/>
              </a:solidFill>
              <a:latin typeface="Times New Roman" panose="02020603050405020304" pitchFamily="18" charset="0"/>
              <a:ea typeface="Times New Roman" panose="02020603050405020304" pitchFamily="18" charset="0"/>
            </a:endParaRPr>
          </a:p>
          <a:p>
            <a:pPr>
              <a:defRPr/>
            </a:pPr>
            <a:endParaRPr lang="en-US" dirty="0">
              <a:latin typeface="Calibri" panose="020F0502020204030204" pitchFamily="34" charset="0"/>
              <a:ea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60EBC-0032-4D34-31D8-B25AD45026D5}"/>
              </a:ext>
            </a:extLst>
          </p:cNvPr>
          <p:cNvSpPr txBox="1"/>
          <p:nvPr/>
        </p:nvSpPr>
        <p:spPr>
          <a:xfrm>
            <a:off x="372862" y="736847"/>
            <a:ext cx="10981677" cy="4298100"/>
          </a:xfrm>
          <a:prstGeom prst="rect">
            <a:avLst/>
          </a:prstGeom>
          <a:noFill/>
        </p:spPr>
        <p:txBody>
          <a:bodyPr wrap="square">
            <a:spAutoFit/>
          </a:bodyPr>
          <a:lstStyle/>
          <a:p>
            <a:pPr marL="0" marR="0">
              <a:lnSpc>
                <a:spcPct val="115000"/>
              </a:lnSpc>
              <a:spcBef>
                <a:spcPts val="0"/>
              </a:spcBef>
              <a:spcAft>
                <a:spcPts val="0"/>
              </a:spcAft>
            </a:pPr>
            <a:r>
              <a:rPr lang="en-US" sz="4000" b="1" u="sng" dirty="0">
                <a:effectLst/>
                <a:latin typeface="Calibri" panose="020F0502020204030204" pitchFamily="34" charset="0"/>
                <a:ea typeface="Calibri" panose="020F0502020204030204" pitchFamily="34" charset="0"/>
                <a:cs typeface="Times New Roman" panose="02020603050405020304" pitchFamily="18" charset="0"/>
              </a:rPr>
              <a:t>Task analysis</a:t>
            </a:r>
            <a:r>
              <a:rPr lang="en-US" sz="40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Step by step instructions</a:t>
            </a:r>
          </a:p>
          <a:p>
            <a:pPr marL="0" marR="0">
              <a:lnSpc>
                <a:spcPct val="115000"/>
              </a:lnSpc>
              <a:spcBef>
                <a:spcPts val="0"/>
              </a:spcBef>
              <a:spcAft>
                <a:spcPts val="0"/>
              </a:spcAft>
            </a:pPr>
            <a:r>
              <a:rPr lang="en-US" sz="40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4000" dirty="0">
                <a:solidFill>
                  <a:schemeClr val="tx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Step by step instructions, helps people with intellectual disabilities learn because it is easier to learn a series of small steps one at a time, than it is to learn the whole task all at once  </a:t>
            </a:r>
          </a:p>
        </p:txBody>
      </p:sp>
    </p:spTree>
    <p:extLst>
      <p:ext uri="{BB962C8B-B14F-4D97-AF65-F5344CB8AC3E}">
        <p14:creationId xmlns:p14="http://schemas.microsoft.com/office/powerpoint/2010/main" val="405388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A99FD0B-6960-45E9-B992-003A3A1C8BDE}"/>
              </a:ext>
            </a:extLst>
          </p:cNvPr>
          <p:cNvSpPr txBox="1">
            <a:spLocks noChangeArrowheads="1"/>
          </p:cNvSpPr>
          <p:nvPr/>
        </p:nvSpPr>
        <p:spPr>
          <a:xfrm>
            <a:off x="3732020" y="4408791"/>
            <a:ext cx="4628207" cy="4329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4" name="TextBox 3">
            <a:extLst>
              <a:ext uri="{FF2B5EF4-FFF2-40B4-BE49-F238E27FC236}">
                <a16:creationId xmlns:a16="http://schemas.microsoft.com/office/drawing/2014/main" id="{D42BBC1F-DBBE-CC97-F183-5154022A0112}"/>
              </a:ext>
            </a:extLst>
          </p:cNvPr>
          <p:cNvSpPr txBox="1"/>
          <p:nvPr/>
        </p:nvSpPr>
        <p:spPr>
          <a:xfrm>
            <a:off x="3375983" y="2598468"/>
            <a:ext cx="4151017" cy="523220"/>
          </a:xfrm>
          <a:prstGeom prst="rect">
            <a:avLst/>
          </a:prstGeom>
          <a:noFill/>
        </p:spPr>
        <p:txBody>
          <a:bodyPr wrap="square">
            <a:spAutoFit/>
          </a:bodyPr>
          <a:lstStyle/>
          <a:p>
            <a:r>
              <a:rPr lang="en-US" sz="2800" u="sng" dirty="0">
                <a:effectLst/>
                <a:latin typeface="Calibri" panose="020F0502020204030204" pitchFamily="34" charset="0"/>
                <a:ea typeface="Calibri" panose="020F0502020204030204" pitchFamily="34" charset="0"/>
                <a:cs typeface="Times New Roman" panose="02020603050405020304" pitchFamily="18" charset="0"/>
              </a:rPr>
              <a:t>Pumping Gas</a:t>
            </a:r>
            <a:endParaRPr lang="en-US" sz="2800" u="sng" dirty="0"/>
          </a:p>
        </p:txBody>
      </p:sp>
      <p:sp>
        <p:nvSpPr>
          <p:cNvPr id="3" name="TextBox 2">
            <a:extLst>
              <a:ext uri="{FF2B5EF4-FFF2-40B4-BE49-F238E27FC236}">
                <a16:creationId xmlns:a16="http://schemas.microsoft.com/office/drawing/2014/main" id="{540CF2C9-98C1-2F94-402C-5E73FBDA023A}"/>
              </a:ext>
            </a:extLst>
          </p:cNvPr>
          <p:cNvSpPr txBox="1"/>
          <p:nvPr/>
        </p:nvSpPr>
        <p:spPr>
          <a:xfrm>
            <a:off x="2762655" y="3121688"/>
            <a:ext cx="7889132" cy="2954655"/>
          </a:xfrm>
          <a:prstGeom prst="rect">
            <a:avLst/>
          </a:prstGeom>
          <a:noFill/>
        </p:spPr>
        <p:txBody>
          <a:bodyPr wrap="square" rtlCol="0">
            <a:spAutoFit/>
          </a:bodyPr>
          <a:lstStyle/>
          <a:p>
            <a:pPr marL="342900" indent="-342900">
              <a:buFont typeface="+mj-lt"/>
              <a:buAutoNum type="arabicPeriod"/>
            </a:pPr>
            <a:r>
              <a:rPr lang="en-US" sz="2800" dirty="0"/>
              <a:t>Open gas cap</a:t>
            </a:r>
          </a:p>
          <a:p>
            <a:pPr marL="342900" indent="-342900">
              <a:buFont typeface="+mj-lt"/>
              <a:buAutoNum type="arabicPeriod"/>
            </a:pPr>
            <a:r>
              <a:rPr lang="en-US" sz="2800" dirty="0"/>
              <a:t>Put debit card in slot</a:t>
            </a:r>
          </a:p>
          <a:p>
            <a:pPr marL="342900" indent="-342900">
              <a:buFont typeface="+mj-lt"/>
              <a:buAutoNum type="arabicPeriod"/>
            </a:pPr>
            <a:r>
              <a:rPr lang="en-US" sz="2800" dirty="0"/>
              <a:t>Follow prompts on screen</a:t>
            </a:r>
          </a:p>
          <a:p>
            <a:pPr marL="342900" indent="-342900">
              <a:buFont typeface="+mj-lt"/>
              <a:buAutoNum type="arabicPeriod"/>
            </a:pPr>
            <a:r>
              <a:rPr lang="en-US" sz="2800" dirty="0"/>
              <a:t>Push button on gas pump</a:t>
            </a:r>
          </a:p>
          <a:p>
            <a:pPr marL="342900" indent="-342900">
              <a:buFont typeface="+mj-lt"/>
              <a:buAutoNum type="arabicPeriod"/>
            </a:pPr>
            <a:r>
              <a:rPr lang="en-US" sz="2800" dirty="0"/>
              <a:t>Put gas hose in gas tank</a:t>
            </a:r>
          </a:p>
          <a:p>
            <a:pPr marL="342900" indent="-342900">
              <a:buFont typeface="+mj-lt"/>
              <a:buAutoNum type="arabicPeriod"/>
            </a:pPr>
            <a:r>
              <a:rPr lang="en-US" sz="2800" dirty="0"/>
              <a:t>Squeeze handle to allow gas to enter tank</a:t>
            </a:r>
          </a:p>
          <a:p>
            <a:pPr marL="342900" indent="-342900">
              <a:buFont typeface="+mj-lt"/>
              <a:buAutoNum type="arabicPeriod"/>
            </a:pPr>
            <a:endParaRPr lang="en-US" dirty="0"/>
          </a:p>
        </p:txBody>
      </p:sp>
      <p:pic>
        <p:nvPicPr>
          <p:cNvPr id="6" name="Picture 5" descr="A gas station with cars parked outside&#10;&#10;Description automatically generated with medium confidence">
            <a:extLst>
              <a:ext uri="{FF2B5EF4-FFF2-40B4-BE49-F238E27FC236}">
                <a16:creationId xmlns:a16="http://schemas.microsoft.com/office/drawing/2014/main" id="{85FA10FF-22A3-CD35-4E60-BB30D3A756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15018" y="145345"/>
            <a:ext cx="5672948" cy="2212616"/>
          </a:xfrm>
          <a:prstGeom prst="rect">
            <a:avLst/>
          </a:prstGeom>
        </p:spPr>
      </p:pic>
    </p:spTree>
    <p:extLst>
      <p:ext uri="{BB962C8B-B14F-4D97-AF65-F5344CB8AC3E}">
        <p14:creationId xmlns:p14="http://schemas.microsoft.com/office/powerpoint/2010/main" val="79998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A99FD0B-6960-45E9-B992-003A3A1C8BDE}"/>
              </a:ext>
            </a:extLst>
          </p:cNvPr>
          <p:cNvSpPr txBox="1">
            <a:spLocks noChangeArrowheads="1"/>
          </p:cNvSpPr>
          <p:nvPr/>
        </p:nvSpPr>
        <p:spPr>
          <a:xfrm>
            <a:off x="3732020" y="4408791"/>
            <a:ext cx="4628207" cy="43296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dirty="0"/>
          </a:p>
        </p:txBody>
      </p:sp>
      <p:sp>
        <p:nvSpPr>
          <p:cNvPr id="4" name="TextBox 3">
            <a:extLst>
              <a:ext uri="{FF2B5EF4-FFF2-40B4-BE49-F238E27FC236}">
                <a16:creationId xmlns:a16="http://schemas.microsoft.com/office/drawing/2014/main" id="{D42BBC1F-DBBE-CC97-F183-5154022A0112}"/>
              </a:ext>
            </a:extLst>
          </p:cNvPr>
          <p:cNvSpPr txBox="1"/>
          <p:nvPr/>
        </p:nvSpPr>
        <p:spPr>
          <a:xfrm>
            <a:off x="2217743" y="1029778"/>
            <a:ext cx="4151017" cy="646331"/>
          </a:xfrm>
          <a:prstGeom prst="rect">
            <a:avLst/>
          </a:prstGeom>
          <a:noFill/>
        </p:spPr>
        <p:txBody>
          <a:bodyPr wrap="square">
            <a:spAutoFit/>
          </a:bodyPr>
          <a:lstStyle/>
          <a:p>
            <a:r>
              <a:rPr lang="en-US" sz="3600" b="1" u="sng" dirty="0">
                <a:effectLst/>
                <a:latin typeface="Calibri" panose="020F0502020204030204" pitchFamily="34" charset="0"/>
                <a:ea typeface="Calibri" panose="020F0502020204030204" pitchFamily="34" charset="0"/>
                <a:cs typeface="Times New Roman" panose="02020603050405020304" pitchFamily="18" charset="0"/>
              </a:rPr>
              <a:t>Generalization</a:t>
            </a:r>
            <a:endParaRPr lang="en-US" sz="3600" b="1" u="sng" dirty="0"/>
          </a:p>
        </p:txBody>
      </p:sp>
      <p:sp>
        <p:nvSpPr>
          <p:cNvPr id="3" name="TextBox 2">
            <a:extLst>
              <a:ext uri="{FF2B5EF4-FFF2-40B4-BE49-F238E27FC236}">
                <a16:creationId xmlns:a16="http://schemas.microsoft.com/office/drawing/2014/main" id="{540CF2C9-98C1-2F94-402C-5E73FBDA023A}"/>
              </a:ext>
            </a:extLst>
          </p:cNvPr>
          <p:cNvSpPr txBox="1"/>
          <p:nvPr/>
        </p:nvSpPr>
        <p:spPr>
          <a:xfrm>
            <a:off x="2101557" y="2781234"/>
            <a:ext cx="7889132" cy="3046988"/>
          </a:xfrm>
          <a:prstGeom prst="rect">
            <a:avLst/>
          </a:prstGeom>
          <a:noFill/>
        </p:spPr>
        <p:txBody>
          <a:bodyPr wrap="square" rtlCol="0">
            <a:spAutoFit/>
          </a:bodyPr>
          <a:lstStyle/>
          <a:p>
            <a:r>
              <a:rPr lang="en-US" sz="3200" dirty="0"/>
              <a:t>The person can use a learned skill in  a variety of settings.</a:t>
            </a:r>
          </a:p>
          <a:p>
            <a:endParaRPr lang="en-US" sz="3200" dirty="0"/>
          </a:p>
          <a:p>
            <a:r>
              <a:rPr lang="en-US" sz="3200" dirty="0"/>
              <a:t>For example, if they learned how to put in gas at one gas station, they can put in gas at any gas station.</a:t>
            </a:r>
          </a:p>
        </p:txBody>
      </p:sp>
      <p:pic>
        <p:nvPicPr>
          <p:cNvPr id="6" name="Picture 5" descr="A gas station with cars parked outside&#10;&#10;Description automatically generated with medium confidence">
            <a:extLst>
              <a:ext uri="{FF2B5EF4-FFF2-40B4-BE49-F238E27FC236}">
                <a16:creationId xmlns:a16="http://schemas.microsoft.com/office/drawing/2014/main" id="{85FA10FF-22A3-CD35-4E60-BB30D3A756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58000" y="28712"/>
            <a:ext cx="5133286" cy="2002132"/>
          </a:xfrm>
          <a:prstGeom prst="rect">
            <a:avLst/>
          </a:prstGeom>
        </p:spPr>
      </p:pic>
    </p:spTree>
    <p:extLst>
      <p:ext uri="{BB962C8B-B14F-4D97-AF65-F5344CB8AC3E}">
        <p14:creationId xmlns:p14="http://schemas.microsoft.com/office/powerpoint/2010/main" val="392684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5C1C90-EE86-260B-5E6C-2CAF9C2BC4D2}"/>
              </a:ext>
            </a:extLst>
          </p:cNvPr>
          <p:cNvSpPr txBox="1"/>
          <p:nvPr/>
        </p:nvSpPr>
        <p:spPr>
          <a:xfrm>
            <a:off x="1819922" y="1686758"/>
            <a:ext cx="7321858" cy="1758045"/>
          </a:xfrm>
          <a:prstGeom prst="rect">
            <a:avLst/>
          </a:prstGeom>
          <a:noFill/>
        </p:spPr>
        <p:txBody>
          <a:bodyPr wrap="square">
            <a:spAutoFit/>
          </a:bodyPr>
          <a:lstStyle/>
          <a:p>
            <a:pPr marL="0" marR="0">
              <a:lnSpc>
                <a:spcPct val="115000"/>
              </a:lnSpc>
              <a:spcBef>
                <a:spcPts val="0"/>
              </a:spcBef>
              <a:spcAft>
                <a:spcPts val="0"/>
              </a:spcAft>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Error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free learning </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staff step in to help the person before they make a mistake. </a:t>
            </a:r>
          </a:p>
        </p:txBody>
      </p:sp>
    </p:spTree>
    <p:extLst>
      <p:ext uri="{BB962C8B-B14F-4D97-AF65-F5344CB8AC3E}">
        <p14:creationId xmlns:p14="http://schemas.microsoft.com/office/powerpoint/2010/main" val="132474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07158-17D1-4B62-DEC1-0C716328FDDD}"/>
              </a:ext>
            </a:extLst>
          </p:cNvPr>
          <p:cNvSpPr txBox="1"/>
          <p:nvPr/>
        </p:nvSpPr>
        <p:spPr>
          <a:xfrm>
            <a:off x="1712890" y="1416676"/>
            <a:ext cx="9903854" cy="1754326"/>
          </a:xfrm>
          <a:prstGeom prst="rect">
            <a:avLst/>
          </a:prstGeom>
          <a:noFill/>
        </p:spPr>
        <p:txBody>
          <a:bodyPr wrap="square" rtlCol="0">
            <a:spAutoFit/>
          </a:bodyPr>
          <a:lstStyle/>
          <a:p>
            <a:pPr algn="ctr"/>
            <a:r>
              <a:rPr lang="en-US" sz="3600" dirty="0"/>
              <a:t>Personal Outcome Measures</a:t>
            </a:r>
          </a:p>
          <a:p>
            <a:pPr algn="ctr"/>
            <a:endParaRPr lang="en-US" sz="3600" dirty="0"/>
          </a:p>
          <a:p>
            <a:pPr algn="ctr"/>
            <a:r>
              <a:rPr lang="en-US" sz="3600" dirty="0"/>
              <a:t>POMs</a:t>
            </a:r>
          </a:p>
        </p:txBody>
      </p:sp>
      <p:sp>
        <p:nvSpPr>
          <p:cNvPr id="3" name="TextBox 2">
            <a:extLst>
              <a:ext uri="{FF2B5EF4-FFF2-40B4-BE49-F238E27FC236}">
                <a16:creationId xmlns:a16="http://schemas.microsoft.com/office/drawing/2014/main" id="{2E8A23FF-0B2A-CFC8-841B-B45BF8CF5AC0}"/>
              </a:ext>
            </a:extLst>
          </p:cNvPr>
          <p:cNvSpPr txBox="1"/>
          <p:nvPr/>
        </p:nvSpPr>
        <p:spPr>
          <a:xfrm>
            <a:off x="3476099" y="4773504"/>
            <a:ext cx="8863781" cy="923330"/>
          </a:xfrm>
          <a:prstGeom prst="rect">
            <a:avLst/>
          </a:prstGeom>
          <a:noFill/>
        </p:spPr>
        <p:txBody>
          <a:bodyPr wrap="square" rtlCol="0">
            <a:spAutoFit/>
          </a:bodyPr>
          <a:lstStyle/>
          <a:p>
            <a:r>
              <a:rPr lang="en-US" sz="3600" dirty="0"/>
              <a:t>There are 21 personal outcomes</a:t>
            </a:r>
          </a:p>
          <a:p>
            <a:endParaRPr lang="en-US" dirty="0"/>
          </a:p>
        </p:txBody>
      </p:sp>
    </p:spTree>
    <p:extLst>
      <p:ext uri="{BB962C8B-B14F-4D97-AF65-F5344CB8AC3E}">
        <p14:creationId xmlns:p14="http://schemas.microsoft.com/office/powerpoint/2010/main" val="2502279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A7E9B-534C-164D-326E-7C95BF9782BB}"/>
              </a:ext>
            </a:extLst>
          </p:cNvPr>
          <p:cNvSpPr txBox="1"/>
          <p:nvPr/>
        </p:nvSpPr>
        <p:spPr>
          <a:xfrm>
            <a:off x="541538" y="585926"/>
            <a:ext cx="10493406" cy="4589590"/>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Potential Problems with “error free learning”:</a:t>
            </a: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Staff may get into the habit of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over-</a:t>
            </a:r>
            <a:r>
              <a:rPr lang="en-US" sz="3200" dirty="0">
                <a:effectLst/>
                <a:latin typeface="Calibri" panose="020F0502020204030204" pitchFamily="34" charset="0"/>
                <a:ea typeface="Calibri" panose="020F0502020204030204" pitchFamily="34" charset="0"/>
                <a:cs typeface="Times New Roman" panose="02020603050405020304" pitchFamily="18" charset="0"/>
              </a:rPr>
              <a:t>prompting just to get things done quickly.</a:t>
            </a:r>
          </a:p>
          <a:p>
            <a:pPr marL="342900" marR="0" lvl="0" indent="-342900">
              <a:lnSpc>
                <a:spcPct val="115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Too many prompts can be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confusing</a:t>
            </a:r>
            <a:r>
              <a:rPr lang="en-US" sz="3200" dirty="0">
                <a:effectLst/>
                <a:latin typeface="Calibri" panose="020F0502020204030204" pitchFamily="34" charset="0"/>
                <a:ea typeface="Calibri" panose="020F0502020204030204" pitchFamily="34" charset="0"/>
                <a:cs typeface="Times New Roman" panose="02020603050405020304" pitchFamily="18" charset="0"/>
              </a:rPr>
              <a:t> or annoying to the learner. </a:t>
            </a:r>
          </a:p>
          <a:p>
            <a:pPr marL="342900" marR="0" lvl="0" indent="-342900">
              <a:lnSpc>
                <a:spcPct val="115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A person may become “prompt-</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dependent</a:t>
            </a:r>
            <a:r>
              <a:rPr lang="en-US" sz="3200" dirty="0">
                <a:effectLst/>
                <a:latin typeface="Calibri" panose="020F0502020204030204" pitchFamily="34" charset="0"/>
                <a:ea typeface="Calibri" panose="020F0502020204030204" pitchFamily="34" charset="0"/>
                <a:cs typeface="Times New Roman" panose="02020603050405020304" pitchFamily="18" charset="0"/>
              </a:rPr>
              <a:t>” and unable to initiate tasks themselves. </a:t>
            </a:r>
          </a:p>
        </p:txBody>
      </p:sp>
    </p:spTree>
    <p:extLst>
      <p:ext uri="{BB962C8B-B14F-4D97-AF65-F5344CB8AC3E}">
        <p14:creationId xmlns:p14="http://schemas.microsoft.com/office/powerpoint/2010/main" val="86821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6B827-674D-58F9-1913-6B44482A8A5C}"/>
              </a:ext>
            </a:extLst>
          </p:cNvPr>
          <p:cNvSpPr txBox="1"/>
          <p:nvPr/>
        </p:nvSpPr>
        <p:spPr>
          <a:xfrm>
            <a:off x="3684492" y="2866573"/>
            <a:ext cx="4823015" cy="1758045"/>
          </a:xfrm>
          <a:prstGeom prst="rect">
            <a:avLst/>
          </a:prstGeom>
          <a:noFill/>
        </p:spPr>
        <p:txBody>
          <a:bodyPr wrap="square">
            <a:spAutoFit/>
          </a:bodyPr>
          <a:lstStyle/>
          <a:p>
            <a:pPr marL="0" marR="0">
              <a:lnSpc>
                <a:spcPct val="115000"/>
              </a:lnSpc>
              <a:spcBef>
                <a:spcPts val="0"/>
              </a:spcBef>
              <a:spcAft>
                <a:spcPts val="0"/>
              </a:spcAft>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Informal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teaching: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something learned during a day-to-day activity.</a:t>
            </a:r>
          </a:p>
        </p:txBody>
      </p:sp>
    </p:spTree>
    <p:extLst>
      <p:ext uri="{BB962C8B-B14F-4D97-AF65-F5344CB8AC3E}">
        <p14:creationId xmlns:p14="http://schemas.microsoft.com/office/powerpoint/2010/main" val="710717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39B59F-EF27-A721-7575-E6474238EDCB}"/>
              </a:ext>
            </a:extLst>
          </p:cNvPr>
          <p:cNvSpPr txBox="1"/>
          <p:nvPr/>
        </p:nvSpPr>
        <p:spPr>
          <a:xfrm>
            <a:off x="1553592" y="1402672"/>
            <a:ext cx="7918882" cy="1758045"/>
          </a:xfrm>
          <a:prstGeom prst="rect">
            <a:avLst/>
          </a:prstGeom>
          <a:noFill/>
        </p:spPr>
        <p:txBody>
          <a:bodyPr wrap="square">
            <a:spAutoFit/>
          </a:bodyPr>
          <a:lstStyle/>
          <a:p>
            <a:pPr marL="0" marR="0">
              <a:lnSpc>
                <a:spcPct val="115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Prompts</a:t>
            </a:r>
            <a:r>
              <a:rPr lang="en-US" sz="3200" dirty="0">
                <a:effectLst/>
                <a:latin typeface="Calibri" panose="020F0502020204030204" pitchFamily="34" charset="0"/>
                <a:ea typeface="Calibri" panose="020F0502020204030204" pitchFamily="34" charset="0"/>
                <a:cs typeface="Times New Roman" panose="02020603050405020304" pitchFamily="18" charset="0"/>
              </a:rPr>
              <a:t>: brief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cues</a:t>
            </a:r>
            <a:r>
              <a:rPr lang="en-US" sz="3200" dirty="0">
                <a:effectLst/>
                <a:latin typeface="Calibri" panose="020F0502020204030204" pitchFamily="34" charset="0"/>
                <a:ea typeface="Calibri" panose="020F0502020204030204" pitchFamily="34" charset="0"/>
                <a:cs typeface="Times New Roman" panose="02020603050405020304" pitchFamily="18" charset="0"/>
              </a:rPr>
              <a:t> (instructions) used to help the learner know what is expected and how to do each step.</a:t>
            </a:r>
          </a:p>
        </p:txBody>
      </p:sp>
    </p:spTree>
    <p:extLst>
      <p:ext uri="{BB962C8B-B14F-4D97-AF65-F5344CB8AC3E}">
        <p14:creationId xmlns:p14="http://schemas.microsoft.com/office/powerpoint/2010/main" val="2529644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08A1D-B5EC-17B5-09DD-B3D1E1009C48}"/>
              </a:ext>
            </a:extLst>
          </p:cNvPr>
          <p:cNvSpPr txBox="1"/>
          <p:nvPr/>
        </p:nvSpPr>
        <p:spPr>
          <a:xfrm>
            <a:off x="126460" y="233464"/>
            <a:ext cx="12065539" cy="1758045"/>
          </a:xfrm>
          <a:prstGeom prst="rect">
            <a:avLst/>
          </a:prstGeom>
          <a:noFill/>
        </p:spPr>
        <p:txBody>
          <a:bodyPr wrap="square">
            <a:spAutoFit/>
          </a:bodyPr>
          <a:lstStyle/>
          <a:p>
            <a:pPr marL="0" marR="0">
              <a:lnSpc>
                <a:spcPct val="115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Types of prompts:</a:t>
            </a: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Visual </a:t>
            </a:r>
            <a:r>
              <a:rPr lang="en-US" sz="3200" dirty="0">
                <a:effectLst/>
                <a:latin typeface="Calibri" panose="020F0502020204030204" pitchFamily="34" charset="0"/>
                <a:ea typeface="Calibri" panose="020F0502020204030204" pitchFamily="34" charset="0"/>
                <a:cs typeface="Times New Roman" panose="02020603050405020304" pitchFamily="18" charset="0"/>
              </a:rPr>
              <a:t>cues:  Object, picture, or icon that signals a person the next step. </a:t>
            </a:r>
          </a:p>
        </p:txBody>
      </p:sp>
      <p:graphicFrame>
        <p:nvGraphicFramePr>
          <p:cNvPr id="4" name="Content Placeholder 4">
            <a:extLst>
              <a:ext uri="{FF2B5EF4-FFF2-40B4-BE49-F238E27FC236}">
                <a16:creationId xmlns:a16="http://schemas.microsoft.com/office/drawing/2014/main" id="{D518CB42-B6B1-55C2-4899-6A8274786943}"/>
              </a:ext>
            </a:extLst>
          </p:cNvPr>
          <p:cNvGraphicFramePr>
            <a:graphicFrameLocks/>
          </p:cNvGraphicFramePr>
          <p:nvPr>
            <p:extLst>
              <p:ext uri="{D42A27DB-BD31-4B8C-83A1-F6EECF244321}">
                <p14:modId xmlns:p14="http://schemas.microsoft.com/office/powerpoint/2010/main" val="1429071565"/>
              </p:ext>
            </p:extLst>
          </p:nvPr>
        </p:nvGraphicFramePr>
        <p:xfrm>
          <a:off x="2565563" y="2272827"/>
          <a:ext cx="7984219" cy="4440532"/>
        </p:xfrm>
        <a:graphic>
          <a:graphicData uri="http://schemas.openxmlformats.org/drawingml/2006/table">
            <a:tbl>
              <a:tblPr firstRow="1" firstCol="1" bandRow="1">
                <a:tableStyleId>{5C22544A-7EE6-4342-B048-85BDC9FD1C3A}</a:tableStyleId>
              </a:tblPr>
              <a:tblGrid>
                <a:gridCol w="1115899">
                  <a:extLst>
                    <a:ext uri="{9D8B030D-6E8A-4147-A177-3AD203B41FA5}">
                      <a16:colId xmlns:a16="http://schemas.microsoft.com/office/drawing/2014/main" val="3423101991"/>
                    </a:ext>
                  </a:extLst>
                </a:gridCol>
                <a:gridCol w="6868320">
                  <a:extLst>
                    <a:ext uri="{9D8B030D-6E8A-4147-A177-3AD203B41FA5}">
                      <a16:colId xmlns:a16="http://schemas.microsoft.com/office/drawing/2014/main" val="1319376309"/>
                    </a:ext>
                  </a:extLst>
                </a:gridCol>
              </a:tblGrid>
              <a:tr h="163345">
                <a:tc gridSpan="2">
                  <a:txBody>
                    <a:bodyPr/>
                    <a:lstStyle/>
                    <a:p>
                      <a:pPr marL="0" marR="0" algn="ctr">
                        <a:lnSpc>
                          <a:spcPct val="115000"/>
                        </a:lnSpc>
                        <a:spcBef>
                          <a:spcPts val="0"/>
                        </a:spcBef>
                        <a:spcAft>
                          <a:spcPts val="0"/>
                        </a:spcAft>
                      </a:pPr>
                      <a:r>
                        <a:rPr lang="en-US" sz="1000" dirty="0">
                          <a:effectLst/>
                        </a:rPr>
                        <a:t>My Visual Schedule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hMerge="1">
                  <a:txBody>
                    <a:bodyPr/>
                    <a:lstStyle/>
                    <a:p>
                      <a:endParaRPr lang="en-US"/>
                    </a:p>
                  </a:txBody>
                  <a:tcPr/>
                </a:tc>
                <a:extLst>
                  <a:ext uri="{0D108BD9-81ED-4DB2-BD59-A6C34878D82A}">
                    <a16:rowId xmlns:a16="http://schemas.microsoft.com/office/drawing/2014/main" val="3014708047"/>
                  </a:ext>
                </a:extLst>
              </a:tr>
              <a:tr h="154462">
                <a:tc>
                  <a:txBody>
                    <a:bodyPr/>
                    <a:lstStyle/>
                    <a:p>
                      <a:pPr marL="0" marR="0" algn="ctr">
                        <a:lnSpc>
                          <a:spcPct val="115000"/>
                        </a:lnSpc>
                        <a:spcBef>
                          <a:spcPts val="0"/>
                        </a:spcBef>
                        <a:spcAft>
                          <a:spcPts val="0"/>
                        </a:spcAft>
                      </a:pPr>
                      <a:r>
                        <a:rPr lang="en-US" sz="1100">
                          <a:effectLst/>
                        </a:rPr>
                        <a:t>Time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tc>
                <a:tc>
                  <a:txBody>
                    <a:bodyPr/>
                    <a:lstStyle/>
                    <a:p>
                      <a:pPr marL="0" marR="0" algn="ctr">
                        <a:lnSpc>
                          <a:spcPct val="115000"/>
                        </a:lnSpc>
                        <a:spcBef>
                          <a:spcPts val="0"/>
                        </a:spcBef>
                        <a:spcAft>
                          <a:spcPts val="0"/>
                        </a:spcAft>
                      </a:pPr>
                      <a:r>
                        <a:rPr lang="en-US" sz="1100" dirty="0">
                          <a:effectLst/>
                        </a:rPr>
                        <a:t>Weekdays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tc>
                <a:extLst>
                  <a:ext uri="{0D108BD9-81ED-4DB2-BD59-A6C34878D82A}">
                    <a16:rowId xmlns:a16="http://schemas.microsoft.com/office/drawing/2014/main" val="771469082"/>
                  </a:ext>
                </a:extLst>
              </a:tr>
              <a:tr h="424476">
                <a:tc>
                  <a:txBody>
                    <a:bodyPr/>
                    <a:lstStyle/>
                    <a:p>
                      <a:pPr marL="0" marR="0" algn="ctr">
                        <a:lnSpc>
                          <a:spcPct val="115000"/>
                        </a:lnSpc>
                        <a:spcBef>
                          <a:spcPts val="0"/>
                        </a:spcBef>
                        <a:spcAft>
                          <a:spcPts val="0"/>
                        </a:spcAft>
                      </a:pPr>
                      <a:r>
                        <a:rPr lang="en-US" sz="1100" dirty="0">
                          <a:effectLst/>
                        </a:rPr>
                        <a:t>7:00-8:30AM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Wake up        Morning Routine   Eat Breakfast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2403535093"/>
                  </a:ext>
                </a:extLst>
              </a:tr>
              <a:tr h="255078">
                <a:tc>
                  <a:txBody>
                    <a:bodyPr/>
                    <a:lstStyle/>
                    <a:p>
                      <a:pPr marL="0" marR="0" algn="ctr">
                        <a:lnSpc>
                          <a:spcPct val="115000"/>
                        </a:lnSpc>
                        <a:spcBef>
                          <a:spcPts val="0"/>
                        </a:spcBef>
                        <a:spcAft>
                          <a:spcPts val="0"/>
                        </a:spcAft>
                      </a:pPr>
                      <a:r>
                        <a:rPr lang="en-US" sz="1100">
                          <a:effectLst/>
                        </a:rPr>
                        <a:t>8:30AM-12:00PM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Work at Day Hab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1816943350"/>
                  </a:ext>
                </a:extLst>
              </a:tr>
              <a:tr h="290844">
                <a:tc>
                  <a:txBody>
                    <a:bodyPr/>
                    <a:lstStyle/>
                    <a:p>
                      <a:pPr marL="0" marR="0" algn="ctr">
                        <a:lnSpc>
                          <a:spcPct val="115000"/>
                        </a:lnSpc>
                        <a:spcBef>
                          <a:spcPts val="0"/>
                        </a:spcBef>
                        <a:spcAft>
                          <a:spcPts val="0"/>
                        </a:spcAft>
                      </a:pPr>
                      <a:r>
                        <a:rPr lang="en-US" sz="1100">
                          <a:effectLst/>
                        </a:rPr>
                        <a:t>12:00-1:00PM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Deliver Meals on Wheels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2124363256"/>
                  </a:ext>
                </a:extLst>
              </a:tr>
              <a:tr h="331328">
                <a:tc>
                  <a:txBody>
                    <a:bodyPr/>
                    <a:lstStyle/>
                    <a:p>
                      <a:pPr marL="0" marR="0" algn="ctr">
                        <a:lnSpc>
                          <a:spcPct val="115000"/>
                        </a:lnSpc>
                        <a:spcBef>
                          <a:spcPts val="0"/>
                        </a:spcBef>
                        <a:spcAft>
                          <a:spcPts val="0"/>
                        </a:spcAft>
                      </a:pPr>
                      <a:r>
                        <a:rPr lang="en-US" sz="1100">
                          <a:effectLst/>
                        </a:rPr>
                        <a:t>1:00-2:00PM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3412110240"/>
                  </a:ext>
                </a:extLst>
              </a:tr>
              <a:tr h="260189">
                <a:tc>
                  <a:txBody>
                    <a:bodyPr/>
                    <a:lstStyle/>
                    <a:p>
                      <a:pPr marL="0" marR="0" algn="ctr">
                        <a:lnSpc>
                          <a:spcPct val="115000"/>
                        </a:lnSpc>
                        <a:spcBef>
                          <a:spcPts val="0"/>
                        </a:spcBef>
                        <a:spcAft>
                          <a:spcPts val="0"/>
                        </a:spcAft>
                      </a:pPr>
                      <a:r>
                        <a:rPr lang="en-US" sz="1100" dirty="0">
                          <a:effectLst/>
                        </a:rPr>
                        <a:t>2:00-2:30PM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Relax and Snack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1215841963"/>
                  </a:ext>
                </a:extLst>
              </a:tr>
              <a:tr h="242503">
                <a:tc>
                  <a:txBody>
                    <a:bodyPr/>
                    <a:lstStyle/>
                    <a:p>
                      <a:pPr marL="0" marR="0" algn="ctr">
                        <a:lnSpc>
                          <a:spcPct val="115000"/>
                        </a:lnSpc>
                        <a:spcBef>
                          <a:spcPts val="0"/>
                        </a:spcBef>
                        <a:spcAft>
                          <a:spcPts val="0"/>
                        </a:spcAft>
                      </a:pPr>
                      <a:r>
                        <a:rPr lang="en-US" sz="1100">
                          <a:effectLst/>
                        </a:rPr>
                        <a:t>2:30-3:00PM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Physical Activity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1874009087"/>
                  </a:ext>
                </a:extLst>
              </a:tr>
              <a:tr h="323859">
                <a:tc>
                  <a:txBody>
                    <a:bodyPr/>
                    <a:lstStyle/>
                    <a:p>
                      <a:pPr marL="0" marR="0" algn="ctr">
                        <a:lnSpc>
                          <a:spcPct val="115000"/>
                        </a:lnSpc>
                        <a:spcBef>
                          <a:spcPts val="0"/>
                        </a:spcBef>
                        <a:spcAft>
                          <a:spcPts val="0"/>
                        </a:spcAft>
                      </a:pPr>
                      <a:r>
                        <a:rPr lang="en-US" sz="1100">
                          <a:effectLst/>
                        </a:rPr>
                        <a:t>3:00-3:30PM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Relax/My Activities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3177357991"/>
                  </a:ext>
                </a:extLst>
              </a:tr>
              <a:tr h="268835">
                <a:tc>
                  <a:txBody>
                    <a:bodyPr/>
                    <a:lstStyle/>
                    <a:p>
                      <a:pPr marL="0" marR="0" algn="ctr">
                        <a:lnSpc>
                          <a:spcPct val="115000"/>
                        </a:lnSpc>
                        <a:spcBef>
                          <a:spcPts val="0"/>
                        </a:spcBef>
                        <a:spcAft>
                          <a:spcPts val="0"/>
                        </a:spcAft>
                      </a:pPr>
                      <a:r>
                        <a:rPr lang="en-US" sz="1100">
                          <a:effectLst/>
                        </a:rPr>
                        <a:t>3:30-4:30PM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More Activities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2721915048"/>
                  </a:ext>
                </a:extLst>
              </a:tr>
              <a:tr h="284950">
                <a:tc>
                  <a:txBody>
                    <a:bodyPr/>
                    <a:lstStyle/>
                    <a:p>
                      <a:pPr marL="0" marR="0" algn="ctr">
                        <a:lnSpc>
                          <a:spcPct val="115000"/>
                        </a:lnSpc>
                        <a:spcBef>
                          <a:spcPts val="0"/>
                        </a:spcBef>
                        <a:spcAft>
                          <a:spcPts val="0"/>
                        </a:spcAft>
                      </a:pPr>
                      <a:r>
                        <a:rPr lang="en-US" sz="1100">
                          <a:effectLst/>
                        </a:rPr>
                        <a:t>4:30-5:00PM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r>
                        <a:rPr lang="en-US" sz="1400" dirty="0">
                          <a:effectLst/>
                        </a:rPr>
                        <a:t>Activities of Daily Living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1771750929"/>
                  </a:ext>
                </a:extLst>
              </a:tr>
              <a:tr h="235426">
                <a:tc>
                  <a:txBody>
                    <a:bodyPr/>
                    <a:lstStyle/>
                    <a:p>
                      <a:pPr marL="0" marR="0" algn="ctr">
                        <a:lnSpc>
                          <a:spcPct val="115000"/>
                        </a:lnSpc>
                        <a:spcBef>
                          <a:spcPts val="0"/>
                        </a:spcBef>
                        <a:spcAft>
                          <a:spcPts val="0"/>
                        </a:spcAft>
                      </a:pPr>
                      <a:r>
                        <a:rPr lang="en-US" sz="1100">
                          <a:effectLst/>
                        </a:rPr>
                        <a:t>5:00 PM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3026782903"/>
                  </a:ext>
                </a:extLst>
              </a:tr>
              <a:tr h="332113">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4105400211"/>
                  </a:ext>
                </a:extLst>
              </a:tr>
              <a:tr h="314427">
                <a:tc>
                  <a:txBody>
                    <a:bodyPr/>
                    <a:lstStyle/>
                    <a:p>
                      <a:pPr marL="0" marR="0" algn="ctr">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3845331307"/>
                  </a:ext>
                </a:extLst>
              </a:tr>
              <a:tr h="299098">
                <a:tc>
                  <a:txBody>
                    <a:bodyPr/>
                    <a:lstStyle/>
                    <a:p>
                      <a:pPr marL="0" marR="0" algn="ctr">
                        <a:lnSpc>
                          <a:spcPct val="115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2945426666"/>
                  </a:ext>
                </a:extLst>
              </a:tr>
              <a:tr h="164303">
                <a:tc>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tc>
                  <a:txBody>
                    <a:bodyPr/>
                    <a:lstStyle/>
                    <a:p>
                      <a:pPr marL="0" marR="0" algn="ctr">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748" marR="44748" marT="0" marB="0" anchor="ctr"/>
                </a:tc>
                <a:extLst>
                  <a:ext uri="{0D108BD9-81ED-4DB2-BD59-A6C34878D82A}">
                    <a16:rowId xmlns:a16="http://schemas.microsoft.com/office/drawing/2014/main" val="219208117"/>
                  </a:ext>
                </a:extLst>
              </a:tr>
            </a:tbl>
          </a:graphicData>
        </a:graphic>
      </p:graphicFrame>
      <p:pic>
        <p:nvPicPr>
          <p:cNvPr id="5" name="Picture 4" descr="Image result for Kalix minot nd">
            <a:extLst>
              <a:ext uri="{FF2B5EF4-FFF2-40B4-BE49-F238E27FC236}">
                <a16:creationId xmlns:a16="http://schemas.microsoft.com/office/drawing/2014/main" id="{DD247ED8-0AF3-7497-9DB1-AFF547451B7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9500" y="2896880"/>
            <a:ext cx="1126759" cy="851493"/>
          </a:xfrm>
          <a:prstGeom prst="rect">
            <a:avLst/>
          </a:prstGeom>
          <a:noFill/>
          <a:ln>
            <a:noFill/>
          </a:ln>
        </p:spPr>
      </p:pic>
      <p:pic>
        <p:nvPicPr>
          <p:cNvPr id="6" name="Picture 14" descr="IMG_1804">
            <a:extLst>
              <a:ext uri="{FF2B5EF4-FFF2-40B4-BE49-F238E27FC236}">
                <a16:creationId xmlns:a16="http://schemas.microsoft.com/office/drawing/2014/main" id="{B1DD4BBC-8D05-53CD-5460-E47FF35DF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7451" y="2896880"/>
            <a:ext cx="1418986" cy="1064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Image result for snack">
            <a:extLst>
              <a:ext uri="{FF2B5EF4-FFF2-40B4-BE49-F238E27FC236}">
                <a16:creationId xmlns:a16="http://schemas.microsoft.com/office/drawing/2014/main" id="{291E2008-115F-458A-4883-5AC68C8E4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212" y="4248392"/>
            <a:ext cx="729647" cy="623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56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AEBFACD9-D3F9-332E-A33F-42B2F49DDE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7865" y="3695417"/>
            <a:ext cx="4416357" cy="2948282"/>
          </a:xfrm>
          <a:prstGeom prst="rect">
            <a:avLst/>
          </a:prstGeom>
        </p:spPr>
      </p:pic>
      <p:sp>
        <p:nvSpPr>
          <p:cNvPr id="3" name="TextBox 2">
            <a:extLst>
              <a:ext uri="{FF2B5EF4-FFF2-40B4-BE49-F238E27FC236}">
                <a16:creationId xmlns:a16="http://schemas.microsoft.com/office/drawing/2014/main" id="{7DA08A1D-B5EC-17B5-09DD-B3D1E1009C48}"/>
              </a:ext>
            </a:extLst>
          </p:cNvPr>
          <p:cNvSpPr txBox="1"/>
          <p:nvPr/>
        </p:nvSpPr>
        <p:spPr>
          <a:xfrm>
            <a:off x="415315" y="-98154"/>
            <a:ext cx="3553097" cy="2324354"/>
          </a:xfrm>
          <a:prstGeom prst="rect">
            <a:avLst/>
          </a:prstGeom>
          <a:noFill/>
        </p:spPr>
        <p:txBody>
          <a:bodyPr wrap="square">
            <a:spAutoFit/>
          </a:bodyPr>
          <a:lstStyle/>
          <a:p>
            <a:pPr marL="0" marR="0">
              <a:lnSpc>
                <a:spcPct val="115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Types of prompts:</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15000"/>
              </a:lnSpc>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washing hands in a sink&#10;&#10;Description automatically generated with medium confidence">
            <a:extLst>
              <a:ext uri="{FF2B5EF4-FFF2-40B4-BE49-F238E27FC236}">
                <a16:creationId xmlns:a16="http://schemas.microsoft.com/office/drawing/2014/main" id="{80092E8F-86D6-B3A3-83E9-2C0869920B3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7865" y="552182"/>
            <a:ext cx="4416356" cy="3150334"/>
          </a:xfrm>
          <a:prstGeom prst="rect">
            <a:avLst/>
          </a:prstGeom>
        </p:spPr>
      </p:pic>
      <p:sp>
        <p:nvSpPr>
          <p:cNvPr id="10" name="TextBox 9">
            <a:extLst>
              <a:ext uri="{FF2B5EF4-FFF2-40B4-BE49-F238E27FC236}">
                <a16:creationId xmlns:a16="http://schemas.microsoft.com/office/drawing/2014/main" id="{397CBFC5-5A67-8BBD-654F-5C00F31BEC77}"/>
              </a:ext>
            </a:extLst>
          </p:cNvPr>
          <p:cNvSpPr txBox="1"/>
          <p:nvPr/>
        </p:nvSpPr>
        <p:spPr>
          <a:xfrm>
            <a:off x="5682307" y="4777202"/>
            <a:ext cx="6094378" cy="1510285"/>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15000"/>
              </a:lnSpc>
              <a:spcBef>
                <a:spcPts val="0"/>
              </a:spcBef>
              <a:spcAft>
                <a:spcPts val="0"/>
              </a:spcAft>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Gestural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Pointing at, tapping, or touching the correct choice. </a:t>
            </a:r>
          </a:p>
        </p:txBody>
      </p:sp>
      <p:sp>
        <p:nvSpPr>
          <p:cNvPr id="8" name="TextBox 7">
            <a:extLst>
              <a:ext uri="{FF2B5EF4-FFF2-40B4-BE49-F238E27FC236}">
                <a16:creationId xmlns:a16="http://schemas.microsoft.com/office/drawing/2014/main" id="{0C4D74E2-EA30-C4A1-A09B-34148F698A41}"/>
              </a:ext>
            </a:extLst>
          </p:cNvPr>
          <p:cNvSpPr txBox="1"/>
          <p:nvPr/>
        </p:nvSpPr>
        <p:spPr>
          <a:xfrm>
            <a:off x="5536995" y="1477018"/>
            <a:ext cx="6239690" cy="584775"/>
          </a:xfrm>
          <a:prstGeom prst="rect">
            <a:avLst/>
          </a:prstGeom>
          <a:noFill/>
        </p:spPr>
        <p:txBody>
          <a:bodyPr wrap="square">
            <a:sp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Physical</a:t>
            </a:r>
            <a:r>
              <a:rPr lang="en-US" sz="3200" dirty="0">
                <a:effectLst/>
                <a:latin typeface="Calibri" panose="020F0502020204030204" pitchFamily="34" charset="0"/>
                <a:ea typeface="Calibri" panose="020F0502020204030204" pitchFamily="34" charset="0"/>
                <a:cs typeface="Times New Roman" panose="02020603050405020304" pitchFamily="18" charset="0"/>
              </a:rPr>
              <a:t>: Hand-over-hand assistance</a:t>
            </a:r>
            <a:endParaRPr lang="en-US" sz="3200" dirty="0"/>
          </a:p>
        </p:txBody>
      </p:sp>
    </p:spTree>
    <p:extLst>
      <p:ext uri="{BB962C8B-B14F-4D97-AF65-F5344CB8AC3E}">
        <p14:creationId xmlns:p14="http://schemas.microsoft.com/office/powerpoint/2010/main" val="1205522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08A1D-B5EC-17B5-09DD-B3D1E1009C48}"/>
              </a:ext>
            </a:extLst>
          </p:cNvPr>
          <p:cNvSpPr txBox="1"/>
          <p:nvPr/>
        </p:nvSpPr>
        <p:spPr>
          <a:xfrm>
            <a:off x="470515" y="363984"/>
            <a:ext cx="9996257" cy="4023281"/>
          </a:xfrm>
          <a:prstGeom prst="rect">
            <a:avLst/>
          </a:prstGeom>
          <a:noFill/>
        </p:spPr>
        <p:txBody>
          <a:bodyPr wrap="square">
            <a:spAutoFit/>
          </a:bodyPr>
          <a:lstStyle/>
          <a:p>
            <a:pPr marL="0" marR="0">
              <a:lnSpc>
                <a:spcPct val="115000"/>
              </a:lnSpc>
              <a:spcBef>
                <a:spcPts val="0"/>
              </a:spcBef>
              <a:spcAft>
                <a:spcPts val="0"/>
              </a:spcAft>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Types of prompts: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Modeling</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latin typeface="Calibri" panose="020F0502020204030204" pitchFamily="34" charset="0"/>
                <a:ea typeface="Calibri" panose="020F0502020204030204" pitchFamily="34" charset="0"/>
                <a:cs typeface="Times New Roman" panose="02020603050405020304" pitchFamily="18" charset="0"/>
              </a:rPr>
              <a:t> Demonstrating something then waiting for the learner to imitate it. </a:t>
            </a:r>
          </a:p>
          <a:p>
            <a:pPr marL="342900" marR="0" lvl="0" indent="-342900">
              <a:lnSpc>
                <a:spcPct val="115000"/>
              </a:lnSpc>
              <a:spcBef>
                <a:spcPts val="0"/>
              </a:spcBef>
              <a:spcAft>
                <a:spcPts val="0"/>
              </a:spcAft>
              <a:buFont typeface="Symbol" panose="05050102010706020507" pitchFamily="18" charset="2"/>
              <a:buChar char=""/>
            </a:pP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Verbal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t>
            </a:r>
            <a:r>
              <a:rPr lang="en-US" sz="3200" dirty="0">
                <a:effectLst/>
                <a:latin typeface="Calibri" panose="020F0502020204030204" pitchFamily="34" charset="0"/>
                <a:ea typeface="Calibri" panose="020F0502020204030204" pitchFamily="34" charset="0"/>
                <a:cs typeface="Times New Roman" panose="02020603050405020304" pitchFamily="18" charset="0"/>
              </a:rPr>
              <a:t> Short direct verbal cues or instructions. </a:t>
            </a:r>
          </a:p>
        </p:txBody>
      </p:sp>
    </p:spTree>
    <p:extLst>
      <p:ext uri="{BB962C8B-B14F-4D97-AF65-F5344CB8AC3E}">
        <p14:creationId xmlns:p14="http://schemas.microsoft.com/office/powerpoint/2010/main" val="156363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349387-640B-9917-E27F-AA544893B251}"/>
              </a:ext>
            </a:extLst>
          </p:cNvPr>
          <p:cNvSpPr txBox="1"/>
          <p:nvPr/>
        </p:nvSpPr>
        <p:spPr>
          <a:xfrm>
            <a:off x="115113" y="325141"/>
            <a:ext cx="11061967" cy="2324354"/>
          </a:xfrm>
          <a:prstGeom prst="rect">
            <a:avLst/>
          </a:prstGeom>
          <a:noFill/>
        </p:spPr>
        <p:txBody>
          <a:bodyPr wrap="square">
            <a:spAutoFit/>
          </a:bodyPr>
          <a:lstStyle/>
          <a:p>
            <a:pPr>
              <a:lnSpc>
                <a:spcPct val="115000"/>
              </a:lnSpc>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Natural </a:t>
            </a:r>
            <a:r>
              <a:rPr lang="en-US" sz="3200" dirty="0">
                <a:effectLst/>
                <a:latin typeface="Calibri" panose="020F0502020204030204" pitchFamily="34" charset="0"/>
                <a:ea typeface="Calibri" panose="020F0502020204030204" pitchFamily="34" charset="0"/>
                <a:cs typeface="Times New Roman" panose="02020603050405020304" pitchFamily="18" charset="0"/>
              </a:rPr>
              <a:t>Cue: Signal that would occur naturally in the setting</a:t>
            </a:r>
            <a:r>
              <a:rPr lang="en-US" sz="4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natural/environmental cues: </a:t>
            </a:r>
          </a:p>
        </p:txBody>
      </p:sp>
      <p:pic>
        <p:nvPicPr>
          <p:cNvPr id="5" name="Picture 4" descr="A picture containing text&#10;&#10;Description automatically generated">
            <a:extLst>
              <a:ext uri="{FF2B5EF4-FFF2-40B4-BE49-F238E27FC236}">
                <a16:creationId xmlns:a16="http://schemas.microsoft.com/office/drawing/2014/main" id="{FC355C09-F040-75E8-FF6A-552EC71C95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0484" y="3041781"/>
            <a:ext cx="3312095" cy="2474368"/>
          </a:xfrm>
          <a:prstGeom prst="rect">
            <a:avLst/>
          </a:prstGeom>
        </p:spPr>
      </p:pic>
      <p:pic>
        <p:nvPicPr>
          <p:cNvPr id="8" name="Picture 7" descr="A white clock with black hands&#10;&#10;Description automatically generated with low confidence">
            <a:extLst>
              <a:ext uri="{FF2B5EF4-FFF2-40B4-BE49-F238E27FC236}">
                <a16:creationId xmlns:a16="http://schemas.microsoft.com/office/drawing/2014/main" id="{8B43C3F1-2A88-9A73-49D0-0E51232E2A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28243" y="1754155"/>
            <a:ext cx="2511746" cy="2540256"/>
          </a:xfrm>
          <a:prstGeom prst="rect">
            <a:avLst/>
          </a:prstGeom>
        </p:spPr>
      </p:pic>
      <p:pic>
        <p:nvPicPr>
          <p:cNvPr id="11" name="Picture 10" descr="A picture containing appliance, indoor, white goods, clothes dryer&#10;&#10;Description automatically generated">
            <a:extLst>
              <a:ext uri="{FF2B5EF4-FFF2-40B4-BE49-F238E27FC236}">
                <a16:creationId xmlns:a16="http://schemas.microsoft.com/office/drawing/2014/main" id="{AB9B9701-293F-3CC2-1961-E7CC45D8008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592579" y="2909864"/>
            <a:ext cx="5356975" cy="3499705"/>
          </a:xfrm>
          <a:prstGeom prst="rect">
            <a:avLst/>
          </a:prstGeom>
        </p:spPr>
      </p:pic>
    </p:spTree>
    <p:extLst>
      <p:ext uri="{BB962C8B-B14F-4D97-AF65-F5344CB8AC3E}">
        <p14:creationId xmlns:p14="http://schemas.microsoft.com/office/powerpoint/2010/main" val="1346411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4DE2910A-23E7-C52F-9948-1BFE976A10F2}"/>
              </a:ext>
            </a:extLst>
          </p:cNvPr>
          <p:cNvGraphicFramePr/>
          <p:nvPr>
            <p:extLst>
              <p:ext uri="{D42A27DB-BD31-4B8C-83A1-F6EECF244321}">
                <p14:modId xmlns:p14="http://schemas.microsoft.com/office/powerpoint/2010/main" val="1929745218"/>
              </p:ext>
            </p:extLst>
          </p:nvPr>
        </p:nvGraphicFramePr>
        <p:xfrm>
          <a:off x="-185929" y="478027"/>
          <a:ext cx="11486605" cy="588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9027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EC1C56-8493-7D5D-0AFB-F598FFEE209C}"/>
              </a:ext>
            </a:extLst>
          </p:cNvPr>
          <p:cNvPicPr>
            <a:picLocks noChangeAspect="1"/>
          </p:cNvPicPr>
          <p:nvPr/>
        </p:nvPicPr>
        <p:blipFill rotWithShape="1">
          <a:blip r:embed="rId3"/>
          <a:srcRect r="5882" b="-1"/>
          <a:stretch/>
        </p:blipFill>
        <p:spPr>
          <a:xfrm>
            <a:off x="0" y="95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8" name="TextBox 2">
            <a:extLst>
              <a:ext uri="{FF2B5EF4-FFF2-40B4-BE49-F238E27FC236}">
                <a16:creationId xmlns:a16="http://schemas.microsoft.com/office/drawing/2014/main" id="{104EF594-328D-0029-62FC-8F4C440C021E}"/>
              </a:ext>
            </a:extLst>
          </p:cNvPr>
          <p:cNvGraphicFramePr/>
          <p:nvPr>
            <p:extLst>
              <p:ext uri="{D42A27DB-BD31-4B8C-83A1-F6EECF244321}">
                <p14:modId xmlns:p14="http://schemas.microsoft.com/office/powerpoint/2010/main" val="3497032157"/>
              </p:ext>
            </p:extLst>
          </p:nvPr>
        </p:nvGraphicFramePr>
        <p:xfrm>
          <a:off x="6096000" y="636998"/>
          <a:ext cx="5780926" cy="5928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969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1E6688-B1BC-82F6-B042-2E6DBDE60362}"/>
              </a:ext>
            </a:extLst>
          </p:cNvPr>
          <p:cNvSpPr txBox="1"/>
          <p:nvPr/>
        </p:nvSpPr>
        <p:spPr>
          <a:xfrm>
            <a:off x="4676502" y="2051881"/>
            <a:ext cx="6104709" cy="345697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When someone is learning a new skill at a job or in the community, staff should use the type of prompt that will attract the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least </a:t>
            </a:r>
            <a:r>
              <a:rPr lang="en-US" sz="3200" dirty="0">
                <a:effectLst/>
                <a:latin typeface="Calibri" panose="020F0502020204030204" pitchFamily="34" charset="0"/>
                <a:ea typeface="Calibri" panose="020F0502020204030204" pitchFamily="34" charset="0"/>
                <a:cs typeface="Times New Roman" panose="02020603050405020304" pitchFamily="18" charset="0"/>
              </a:rPr>
              <a:t>amount of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attention</a:t>
            </a:r>
            <a:r>
              <a:rPr lang="en-US" sz="3200" dirty="0">
                <a:effectLst/>
                <a:latin typeface="Calibri" panose="020F0502020204030204" pitchFamily="34" charset="0"/>
                <a:ea typeface="Calibri" panose="020F0502020204030204" pitchFamily="34" charset="0"/>
                <a:cs typeface="Times New Roman" panose="02020603050405020304" pitchFamily="18" charset="0"/>
              </a:rPr>
              <a:t> to the person and still be effective. </a:t>
            </a:r>
          </a:p>
        </p:txBody>
      </p:sp>
    </p:spTree>
    <p:extLst>
      <p:ext uri="{BB962C8B-B14F-4D97-AF65-F5344CB8AC3E}">
        <p14:creationId xmlns:p14="http://schemas.microsoft.com/office/powerpoint/2010/main" val="2940456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2B571-769E-834A-6CA7-924173644000}"/>
              </a:ext>
            </a:extLst>
          </p:cNvPr>
          <p:cNvSpPr txBox="1"/>
          <p:nvPr/>
        </p:nvSpPr>
        <p:spPr>
          <a:xfrm>
            <a:off x="2300747" y="1873045"/>
            <a:ext cx="9571705" cy="4031873"/>
          </a:xfrm>
          <a:prstGeom prst="rect">
            <a:avLst/>
          </a:prstGeom>
          <a:noFill/>
        </p:spPr>
        <p:txBody>
          <a:bodyPr wrap="square">
            <a:spAutoFit/>
          </a:bodyPr>
          <a:lstStyle/>
          <a:p>
            <a:pPr marL="457200" indent="-457200">
              <a:buFont typeface="Wingdings" panose="05000000000000000000" pitchFamily="2" charset="2"/>
              <a:buChar char="ü"/>
            </a:pPr>
            <a:r>
              <a:rPr lang="en-US" sz="3200" dirty="0">
                <a:solidFill>
                  <a:schemeClr val="tx1">
                    <a:lumMod val="75000"/>
                  </a:schemeClr>
                </a:solidFill>
              </a:rPr>
              <a:t>People are safe </a:t>
            </a:r>
          </a:p>
          <a:p>
            <a:pPr marL="457200" indent="-457200">
              <a:buFont typeface="Wingdings" panose="05000000000000000000" pitchFamily="2" charset="2"/>
              <a:buChar char="ü"/>
            </a:pPr>
            <a:r>
              <a:rPr lang="en-US" sz="3200" dirty="0">
                <a:solidFill>
                  <a:schemeClr val="tx1">
                    <a:lumMod val="75000"/>
                  </a:schemeClr>
                </a:solidFill>
              </a:rPr>
              <a:t>People are free from abuse and neglect </a:t>
            </a:r>
          </a:p>
          <a:p>
            <a:pPr marL="457200" indent="-457200">
              <a:buFont typeface="Wingdings" panose="05000000000000000000" pitchFamily="2" charset="2"/>
              <a:buChar char="ü"/>
            </a:pPr>
            <a:r>
              <a:rPr lang="en-US" sz="3200" dirty="0">
                <a:solidFill>
                  <a:schemeClr val="tx1">
                    <a:lumMod val="75000"/>
                  </a:schemeClr>
                </a:solidFill>
              </a:rPr>
              <a:t>People have the best possible health </a:t>
            </a:r>
          </a:p>
          <a:p>
            <a:pPr marL="457200" indent="-457200">
              <a:buFont typeface="Wingdings" panose="05000000000000000000" pitchFamily="2" charset="2"/>
              <a:buChar char="ü"/>
            </a:pPr>
            <a:r>
              <a:rPr lang="en-US" sz="3200" dirty="0">
                <a:solidFill>
                  <a:schemeClr val="tx1">
                    <a:lumMod val="75000"/>
                  </a:schemeClr>
                </a:solidFill>
              </a:rPr>
              <a:t>People experience continuity and security </a:t>
            </a:r>
          </a:p>
          <a:p>
            <a:pPr marL="457200" indent="-457200">
              <a:buFont typeface="Wingdings" panose="05000000000000000000" pitchFamily="2" charset="2"/>
              <a:buChar char="ü"/>
            </a:pPr>
            <a:r>
              <a:rPr lang="en-US" sz="3200" dirty="0">
                <a:solidFill>
                  <a:schemeClr val="tx1">
                    <a:lumMod val="75000"/>
                  </a:schemeClr>
                </a:solidFill>
              </a:rPr>
              <a:t> People exercise rights </a:t>
            </a:r>
          </a:p>
          <a:p>
            <a:pPr marL="457200" indent="-457200">
              <a:buFont typeface="Wingdings" panose="05000000000000000000" pitchFamily="2" charset="2"/>
              <a:buChar char="ü"/>
            </a:pPr>
            <a:r>
              <a:rPr lang="en-US" sz="3200" dirty="0">
                <a:solidFill>
                  <a:schemeClr val="tx1">
                    <a:lumMod val="75000"/>
                  </a:schemeClr>
                </a:solidFill>
              </a:rPr>
              <a:t>People are treated fairly</a:t>
            </a:r>
          </a:p>
          <a:p>
            <a:pPr marL="457200" indent="-457200">
              <a:buFont typeface="Wingdings" panose="05000000000000000000" pitchFamily="2" charset="2"/>
              <a:buChar char="ü"/>
            </a:pPr>
            <a:r>
              <a:rPr lang="en-US" sz="3200" dirty="0">
                <a:solidFill>
                  <a:schemeClr val="tx1">
                    <a:lumMod val="75000"/>
                  </a:schemeClr>
                </a:solidFill>
              </a:rPr>
              <a:t> People are respected </a:t>
            </a:r>
          </a:p>
          <a:p>
            <a:pPr marL="457200" indent="-457200">
              <a:buFont typeface="Wingdings" panose="05000000000000000000" pitchFamily="2" charset="2"/>
              <a:buChar char="ü"/>
            </a:pPr>
            <a:endParaRPr lang="en-US" sz="3200" dirty="0"/>
          </a:p>
        </p:txBody>
      </p:sp>
      <p:sp>
        <p:nvSpPr>
          <p:cNvPr id="6" name="TextBox 5">
            <a:extLst>
              <a:ext uri="{FF2B5EF4-FFF2-40B4-BE49-F238E27FC236}">
                <a16:creationId xmlns:a16="http://schemas.microsoft.com/office/drawing/2014/main" id="{2F965B8B-8E53-C809-4DC1-8469404CA357}"/>
              </a:ext>
            </a:extLst>
          </p:cNvPr>
          <p:cNvSpPr txBox="1"/>
          <p:nvPr/>
        </p:nvSpPr>
        <p:spPr>
          <a:xfrm>
            <a:off x="894735" y="105466"/>
            <a:ext cx="5737124" cy="369332"/>
          </a:xfrm>
          <a:prstGeom prst="rect">
            <a:avLst/>
          </a:prstGeom>
          <a:noFill/>
        </p:spPr>
        <p:txBody>
          <a:bodyPr wrap="square" rtlCol="0">
            <a:spAutoFit/>
          </a:bodyPr>
          <a:lstStyle/>
          <a:p>
            <a:r>
              <a:rPr lang="en-US" sz="1800" dirty="0"/>
              <a:t>PERSONAL OUTCOME MEASURES</a:t>
            </a:r>
            <a:endParaRPr lang="en-US" dirty="0"/>
          </a:p>
        </p:txBody>
      </p:sp>
      <p:sp>
        <p:nvSpPr>
          <p:cNvPr id="7" name="TextBox 6">
            <a:extLst>
              <a:ext uri="{FF2B5EF4-FFF2-40B4-BE49-F238E27FC236}">
                <a16:creationId xmlns:a16="http://schemas.microsoft.com/office/drawing/2014/main" id="{40E6F97E-E087-E4D8-F8C0-7F3116DDBE3E}"/>
              </a:ext>
            </a:extLst>
          </p:cNvPr>
          <p:cNvSpPr txBox="1"/>
          <p:nvPr/>
        </p:nvSpPr>
        <p:spPr>
          <a:xfrm rot="16200000">
            <a:off x="-1047645" y="3327712"/>
            <a:ext cx="4263537" cy="584775"/>
          </a:xfrm>
          <a:prstGeom prst="rect">
            <a:avLst/>
          </a:prstGeom>
          <a:noFill/>
        </p:spPr>
        <p:txBody>
          <a:bodyPr wrap="square" rtlCol="0">
            <a:spAutoFit/>
          </a:bodyPr>
          <a:lstStyle/>
          <a:p>
            <a:r>
              <a:rPr lang="en-US" sz="3200" dirty="0"/>
              <a:t>MY HUMAN SECURITY</a:t>
            </a:r>
          </a:p>
        </p:txBody>
      </p:sp>
    </p:spTree>
    <p:extLst>
      <p:ext uri="{BB962C8B-B14F-4D97-AF65-F5344CB8AC3E}">
        <p14:creationId xmlns:p14="http://schemas.microsoft.com/office/powerpoint/2010/main" val="1079530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E26B80-77F4-7858-693F-89C3A69CAD5B}"/>
              </a:ext>
            </a:extLst>
          </p:cNvPr>
          <p:cNvPicPr>
            <a:picLocks noChangeAspect="1"/>
          </p:cNvPicPr>
          <p:nvPr/>
        </p:nvPicPr>
        <p:blipFill rotWithShape="1">
          <a:blip r:embed="rId2"/>
          <a:srcRect t="6250"/>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6"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4">
            <a:extLst>
              <a:ext uri="{FF2B5EF4-FFF2-40B4-BE49-F238E27FC236}">
                <a16:creationId xmlns:a16="http://schemas.microsoft.com/office/drawing/2014/main" id="{66D0790B-C8B8-40B4-AA13-6C497F71D90E}"/>
              </a:ext>
            </a:extLst>
          </p:cNvPr>
          <p:cNvSpPr txBox="1">
            <a:spLocks noChangeArrowheads="1"/>
          </p:cNvSpPr>
          <p:nvPr/>
        </p:nvSpPr>
        <p:spPr>
          <a:xfrm>
            <a:off x="723900" y="965201"/>
            <a:ext cx="10346554" cy="49234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700" b="1" dirty="0"/>
          </a:p>
        </p:txBody>
      </p:sp>
      <p:graphicFrame>
        <p:nvGraphicFramePr>
          <p:cNvPr id="8" name="TextBox 5">
            <a:extLst>
              <a:ext uri="{FF2B5EF4-FFF2-40B4-BE49-F238E27FC236}">
                <a16:creationId xmlns:a16="http://schemas.microsoft.com/office/drawing/2014/main" id="{3E69D032-9FAD-6470-1B49-713842933DD2}"/>
              </a:ext>
            </a:extLst>
          </p:cNvPr>
          <p:cNvGraphicFramePr/>
          <p:nvPr>
            <p:extLst>
              <p:ext uri="{D42A27DB-BD31-4B8C-83A1-F6EECF244321}">
                <p14:modId xmlns:p14="http://schemas.microsoft.com/office/powerpoint/2010/main" val="4131246724"/>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3062622"/>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extBox 4">
            <a:extLst>
              <a:ext uri="{FF2B5EF4-FFF2-40B4-BE49-F238E27FC236}">
                <a16:creationId xmlns:a16="http://schemas.microsoft.com/office/drawing/2014/main" id="{828FA060-C5AC-03D0-7C4B-5B8E1E9670DF}"/>
              </a:ext>
            </a:extLst>
          </p:cNvPr>
          <p:cNvGraphicFramePr/>
          <p:nvPr>
            <p:extLst>
              <p:ext uri="{D42A27DB-BD31-4B8C-83A1-F6EECF244321}">
                <p14:modId xmlns:p14="http://schemas.microsoft.com/office/powerpoint/2010/main" val="1309180896"/>
              </p:ext>
            </p:extLst>
          </p:nvPr>
        </p:nvGraphicFramePr>
        <p:xfrm>
          <a:off x="795131" y="569062"/>
          <a:ext cx="11251095" cy="5255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544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E88E4CD0-50E6-3610-D6C3-EB93BC51BB2C}"/>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840B1AC-DD6E-ED29-84E4-595301950A89}"/>
              </a:ext>
            </a:extLst>
          </p:cNvPr>
          <p:cNvSpPr txBox="1"/>
          <p:nvPr/>
        </p:nvSpPr>
        <p:spPr>
          <a:xfrm>
            <a:off x="330188" y="370379"/>
            <a:ext cx="11033030" cy="5290681"/>
          </a:xfrm>
          <a:prstGeom prst="rect">
            <a:avLst/>
          </a:prstGeom>
        </p:spPr>
        <p:txBody>
          <a:bodyPr vert="horz" lIns="91440" tIns="45720" rIns="91440" bIns="45720" rtlCol="0">
            <a:normAutofit fontScale="92500"/>
          </a:bodyPr>
          <a:lstStyle/>
          <a:p>
            <a:pPr marR="0" defTabSz="914400">
              <a:lnSpc>
                <a:spcPct val="90000"/>
              </a:lnSpc>
              <a:spcBef>
                <a:spcPts val="0"/>
              </a:spcBef>
              <a:spcAft>
                <a:spcPts val="600"/>
              </a:spcAft>
            </a:pPr>
            <a:r>
              <a:rPr lang="en-US" sz="3200" dirty="0">
                <a:effectLst/>
              </a:rPr>
              <a:t>DSPs should talk to their supervisor about the teaching plan when:</a:t>
            </a:r>
          </a:p>
          <a:p>
            <a:pPr marL="0" marR="0" indent="-228600" defTabSz="914400">
              <a:lnSpc>
                <a:spcPct val="90000"/>
              </a:lnSpc>
              <a:spcBef>
                <a:spcPts val="0"/>
              </a:spcBef>
              <a:spcAft>
                <a:spcPts val="600"/>
              </a:spcAft>
              <a:buFont typeface="Arial" panose="020B0604020202020204" pitchFamily="34" charset="0"/>
              <a:buChar char="•"/>
            </a:pPr>
            <a:endParaRPr lang="en-US" sz="3200" dirty="0">
              <a:effectLst/>
            </a:endParaRPr>
          </a:p>
          <a:p>
            <a:pPr marL="0" marR="0" indent="-228600" defTabSz="914400">
              <a:lnSpc>
                <a:spcPct val="90000"/>
              </a:lnSpc>
              <a:spcBef>
                <a:spcPts val="0"/>
              </a:spcBef>
              <a:spcAft>
                <a:spcPts val="600"/>
              </a:spcAft>
              <a:buFont typeface="Arial" panose="020B0604020202020204" pitchFamily="34" charset="0"/>
              <a:buChar char="•"/>
            </a:pPr>
            <a:r>
              <a:rPr lang="en-US" sz="3200" dirty="0">
                <a:effectLst/>
              </a:rPr>
              <a:t>The plan is </a:t>
            </a:r>
            <a:r>
              <a:rPr lang="en-US" sz="3200" b="1" u="sng" dirty="0">
                <a:effectLst/>
              </a:rPr>
              <a:t>not</a:t>
            </a:r>
            <a:r>
              <a:rPr lang="en-US" sz="3200" dirty="0">
                <a:effectLst/>
              </a:rPr>
              <a:t> working as designed.</a:t>
            </a:r>
          </a:p>
          <a:p>
            <a:pPr marL="0" marR="0" indent="-228600" defTabSz="914400">
              <a:lnSpc>
                <a:spcPct val="90000"/>
              </a:lnSpc>
              <a:spcBef>
                <a:spcPts val="0"/>
              </a:spcBef>
              <a:spcAft>
                <a:spcPts val="600"/>
              </a:spcAft>
              <a:buFont typeface="Arial" panose="020B0604020202020204" pitchFamily="34" charset="0"/>
              <a:buChar char="•"/>
            </a:pPr>
            <a:endParaRPr lang="en-US" sz="3200" dirty="0">
              <a:effectLst/>
            </a:endParaRPr>
          </a:p>
          <a:p>
            <a:pPr marL="0" marR="0" indent="-228600" defTabSz="914400">
              <a:lnSpc>
                <a:spcPct val="90000"/>
              </a:lnSpc>
              <a:spcBef>
                <a:spcPts val="0"/>
              </a:spcBef>
              <a:spcAft>
                <a:spcPts val="600"/>
              </a:spcAft>
              <a:buFont typeface="Arial" panose="020B0604020202020204" pitchFamily="34" charset="0"/>
              <a:buChar char="•"/>
            </a:pPr>
            <a:r>
              <a:rPr lang="en-US" sz="3200" dirty="0">
                <a:effectLst/>
              </a:rPr>
              <a:t>There are </a:t>
            </a:r>
            <a:r>
              <a:rPr lang="en-US" sz="3200" b="1" u="sng" dirty="0">
                <a:effectLst/>
              </a:rPr>
              <a:t>barriers</a:t>
            </a:r>
            <a:r>
              <a:rPr lang="en-US" sz="3200" dirty="0">
                <a:effectLst/>
              </a:rPr>
              <a:t> to following the teaching plan as written</a:t>
            </a:r>
          </a:p>
          <a:p>
            <a:pPr marR="0" defTabSz="914400">
              <a:lnSpc>
                <a:spcPct val="90000"/>
              </a:lnSpc>
              <a:spcBef>
                <a:spcPts val="0"/>
              </a:spcBef>
              <a:spcAft>
                <a:spcPts val="600"/>
              </a:spcAft>
            </a:pPr>
            <a:endParaRPr lang="en-US" sz="3200" dirty="0">
              <a:effectLst/>
            </a:endParaRPr>
          </a:p>
          <a:p>
            <a:pPr marL="0" marR="0" indent="-228600" defTabSz="914400">
              <a:lnSpc>
                <a:spcPct val="90000"/>
              </a:lnSpc>
              <a:spcBef>
                <a:spcPts val="0"/>
              </a:spcBef>
              <a:spcAft>
                <a:spcPts val="600"/>
              </a:spcAft>
              <a:buFont typeface="Arial" panose="020B0604020202020204" pitchFamily="34" charset="0"/>
              <a:buChar char="•"/>
            </a:pPr>
            <a:r>
              <a:rPr lang="en-US" sz="3200" dirty="0">
                <a:effectLst/>
              </a:rPr>
              <a:t>The </a:t>
            </a:r>
            <a:r>
              <a:rPr lang="en-US" sz="3200" b="1" u="sng" dirty="0">
                <a:effectLst/>
              </a:rPr>
              <a:t>person</a:t>
            </a:r>
            <a:r>
              <a:rPr lang="en-US" sz="3200" dirty="0">
                <a:effectLst/>
              </a:rPr>
              <a:t> being supporting does not feel empowered by the plan or is resisting the plan </a:t>
            </a:r>
          </a:p>
          <a:p>
            <a:pPr marL="0" marR="0" indent="-228600" defTabSz="914400">
              <a:lnSpc>
                <a:spcPct val="90000"/>
              </a:lnSpc>
              <a:spcBef>
                <a:spcPts val="0"/>
              </a:spcBef>
              <a:spcAft>
                <a:spcPts val="600"/>
              </a:spcAft>
              <a:buFont typeface="Arial" panose="020B0604020202020204" pitchFamily="34" charset="0"/>
              <a:buChar char="•"/>
            </a:pPr>
            <a:endParaRPr lang="en-US" sz="3200" dirty="0">
              <a:effectLst/>
            </a:endParaRPr>
          </a:p>
          <a:p>
            <a:pPr marL="0" marR="0" indent="-228600" defTabSz="914400">
              <a:lnSpc>
                <a:spcPct val="90000"/>
              </a:lnSpc>
              <a:spcBef>
                <a:spcPts val="0"/>
              </a:spcBef>
              <a:spcAft>
                <a:spcPts val="600"/>
              </a:spcAft>
              <a:buFont typeface="Arial" panose="020B0604020202020204" pitchFamily="34" charset="0"/>
              <a:buChar char="•"/>
            </a:pPr>
            <a:r>
              <a:rPr lang="en-US" sz="3200" dirty="0">
                <a:effectLst/>
              </a:rPr>
              <a:t>You don’t </a:t>
            </a:r>
            <a:r>
              <a:rPr lang="en-US" sz="3200" b="1" u="sng" dirty="0">
                <a:effectLst/>
              </a:rPr>
              <a:t>feel</a:t>
            </a:r>
            <a:r>
              <a:rPr lang="en-US" sz="3200" dirty="0">
                <a:effectLst/>
              </a:rPr>
              <a:t> good about implementing the plan as designed, it doesn’t feel </a:t>
            </a:r>
            <a:r>
              <a:rPr lang="en-US" sz="3200" b="1" u="sng" dirty="0">
                <a:effectLst/>
              </a:rPr>
              <a:t>right</a:t>
            </a:r>
          </a:p>
        </p:txBody>
      </p:sp>
    </p:spTree>
    <p:extLst>
      <p:ext uri="{BB962C8B-B14F-4D97-AF65-F5344CB8AC3E}">
        <p14:creationId xmlns:p14="http://schemas.microsoft.com/office/powerpoint/2010/main" val="141487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Upward trend">
            <a:extLst>
              <a:ext uri="{FF2B5EF4-FFF2-40B4-BE49-F238E27FC236}">
                <a16:creationId xmlns:a16="http://schemas.microsoft.com/office/drawing/2014/main" id="{B00EE8F1-78B5-4B05-B44A-1B599FF7A9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3115" y="353898"/>
            <a:ext cx="3390900" cy="3390900"/>
          </a:xfrm>
          <a:prstGeom prst="rect">
            <a:avLst/>
          </a:prstGeom>
        </p:spPr>
      </p:pic>
      <p:sp>
        <p:nvSpPr>
          <p:cNvPr id="5" name="TextBox 4">
            <a:extLst>
              <a:ext uri="{FF2B5EF4-FFF2-40B4-BE49-F238E27FC236}">
                <a16:creationId xmlns:a16="http://schemas.microsoft.com/office/drawing/2014/main" id="{0EE837A6-B14E-447C-32A3-4E4BB0BCC43D}"/>
              </a:ext>
            </a:extLst>
          </p:cNvPr>
          <p:cNvSpPr txBox="1"/>
          <p:nvPr/>
        </p:nvSpPr>
        <p:spPr>
          <a:xfrm>
            <a:off x="1253447" y="2858112"/>
            <a:ext cx="8451641" cy="3255012"/>
          </a:xfrm>
          <a:prstGeom prst="rect">
            <a:avLst/>
          </a:prstGeom>
          <a:noFill/>
        </p:spPr>
        <p:txBody>
          <a:bodyPr wrap="square">
            <a:spAutoFit/>
          </a:bodyPr>
          <a:lstStyle/>
          <a:p>
            <a:pPr marL="0" marR="0">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Data</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D</a:t>
            </a:r>
            <a:r>
              <a:rPr lang="en-US" sz="4000" dirty="0">
                <a:effectLst/>
                <a:latin typeface="Calibri" panose="020F0502020204030204" pitchFamily="34" charset="0"/>
                <a:ea typeface="Calibri" panose="020F0502020204030204" pitchFamily="34" charset="0"/>
                <a:cs typeface="Times New Roman" panose="02020603050405020304" pitchFamily="18" charset="0"/>
              </a:rPr>
              <a:t>ata tell us if teaching plans are useful and the person is making </a:t>
            </a:r>
            <a:r>
              <a:rPr lang="en-US" sz="4000" b="1" u="sng" dirty="0">
                <a:effectLst/>
                <a:latin typeface="Calibri" panose="020F0502020204030204" pitchFamily="34" charset="0"/>
                <a:ea typeface="Calibri" panose="020F0502020204030204" pitchFamily="34" charset="0"/>
                <a:cs typeface="Times New Roman" panose="02020603050405020304" pitchFamily="18" charset="0"/>
              </a:rPr>
              <a:t>progress</a:t>
            </a: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80475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811F5628-5812-4394-91CC-882EC8302B70}"/>
              </a:ext>
            </a:extLst>
          </p:cNvPr>
          <p:cNvSpPr txBox="1">
            <a:spLocks noChangeArrowheads="1"/>
          </p:cNvSpPr>
          <p:nvPr/>
        </p:nvSpPr>
        <p:spPr>
          <a:xfrm>
            <a:off x="1058862" y="3048000"/>
            <a:ext cx="7026275" cy="1539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200" dirty="0">
                <a:solidFill>
                  <a:schemeClr val="accent5">
                    <a:lumMod val="75000"/>
                  </a:schemeClr>
                </a:solidFill>
              </a:rPr>
              <a:t> </a:t>
            </a:r>
          </a:p>
        </p:txBody>
      </p:sp>
      <p:sp>
        <p:nvSpPr>
          <p:cNvPr id="4" name="TextBox 3">
            <a:extLst>
              <a:ext uri="{FF2B5EF4-FFF2-40B4-BE49-F238E27FC236}">
                <a16:creationId xmlns:a16="http://schemas.microsoft.com/office/drawing/2014/main" id="{7B046B2C-2AA0-5E42-859B-679E86F135D8}"/>
              </a:ext>
            </a:extLst>
          </p:cNvPr>
          <p:cNvSpPr txBox="1"/>
          <p:nvPr/>
        </p:nvSpPr>
        <p:spPr>
          <a:xfrm>
            <a:off x="2450627" y="267937"/>
            <a:ext cx="7517168" cy="2465931"/>
          </a:xfrm>
          <a:prstGeom prst="rect">
            <a:avLst/>
          </a:prstGeom>
          <a:noFill/>
        </p:spPr>
        <p:txBody>
          <a:bodyPr wrap="square">
            <a:spAutoFit/>
          </a:bodyPr>
          <a:lstStyle/>
          <a:p>
            <a:pPr marL="0" marR="0">
              <a:lnSpc>
                <a:spcPct val="115000"/>
              </a:lnSpc>
              <a:spcBef>
                <a:spcPts val="0"/>
              </a:spcBef>
              <a:spcAft>
                <a:spcPts val="0"/>
              </a:spcAft>
            </a:pPr>
            <a:r>
              <a:rPr lang="en-US" sz="40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Reinforcement occurs when the teacher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pairs</a:t>
            </a:r>
            <a:r>
              <a:rPr lang="en-US" sz="3200" dirty="0">
                <a:effectLst/>
                <a:latin typeface="Calibri" panose="020F0502020204030204" pitchFamily="34" charset="0"/>
                <a:ea typeface="Calibri" panose="020F0502020204030204" pitchFamily="34" charset="0"/>
                <a:cs typeface="Times New Roman" panose="02020603050405020304" pitchFamily="18" charset="0"/>
              </a:rPr>
              <a:t> something the learner wants with a desired behavior to increase the behavior. </a:t>
            </a:r>
          </a:p>
        </p:txBody>
      </p:sp>
      <p:sp>
        <p:nvSpPr>
          <p:cNvPr id="5" name="TextBox 4">
            <a:extLst>
              <a:ext uri="{FF2B5EF4-FFF2-40B4-BE49-F238E27FC236}">
                <a16:creationId xmlns:a16="http://schemas.microsoft.com/office/drawing/2014/main" id="{CB3EFC48-1975-0725-35D6-3E7117AC8292}"/>
              </a:ext>
            </a:extLst>
          </p:cNvPr>
          <p:cNvSpPr txBox="1"/>
          <p:nvPr/>
        </p:nvSpPr>
        <p:spPr>
          <a:xfrm>
            <a:off x="4468427" y="267937"/>
            <a:ext cx="3255146" cy="984885"/>
          </a:xfrm>
          <a:prstGeom prst="rect">
            <a:avLst/>
          </a:prstGeom>
          <a:noFill/>
        </p:spPr>
        <p:txBody>
          <a:bodyPr wrap="square" rtlCol="0">
            <a:sp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Reinforcers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descr="A group of people sitting at a table&#10;&#10;Description automatically generated with medium confidence">
            <a:extLst>
              <a:ext uri="{FF2B5EF4-FFF2-40B4-BE49-F238E27FC236}">
                <a16:creationId xmlns:a16="http://schemas.microsoft.com/office/drawing/2014/main" id="{4BC1725A-69C0-C47C-A8EF-2BA8DABE7A0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01405" y="2975088"/>
            <a:ext cx="5267528" cy="3511685"/>
          </a:xfrm>
          <a:prstGeom prst="rect">
            <a:avLst/>
          </a:prstGeom>
        </p:spPr>
      </p:pic>
    </p:spTree>
    <p:extLst>
      <p:ext uri="{BB962C8B-B14F-4D97-AF65-F5344CB8AC3E}">
        <p14:creationId xmlns:p14="http://schemas.microsoft.com/office/powerpoint/2010/main" val="3418577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2EF90CD-2832-4DFD-BE2E-2EC46F449373}"/>
              </a:ext>
            </a:extLst>
          </p:cNvPr>
          <p:cNvSpPr txBox="1">
            <a:spLocks noChangeArrowheads="1"/>
          </p:cNvSpPr>
          <p:nvPr/>
        </p:nvSpPr>
        <p:spPr>
          <a:xfrm>
            <a:off x="685800" y="764373"/>
            <a:ext cx="7863840" cy="129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Times New Roman" pitchFamily="18" charset="0"/>
              </a:rPr>
              <a:t> </a:t>
            </a:r>
          </a:p>
        </p:txBody>
      </p:sp>
      <p:sp>
        <p:nvSpPr>
          <p:cNvPr id="3" name="Rectangle 3">
            <a:extLst>
              <a:ext uri="{FF2B5EF4-FFF2-40B4-BE49-F238E27FC236}">
                <a16:creationId xmlns:a16="http://schemas.microsoft.com/office/drawing/2014/main" id="{34B180E4-2658-424A-A461-89370A23125A}"/>
              </a:ext>
            </a:extLst>
          </p:cNvPr>
          <p:cNvSpPr txBox="1">
            <a:spLocks noChangeArrowheads="1"/>
          </p:cNvSpPr>
          <p:nvPr/>
        </p:nvSpPr>
        <p:spPr>
          <a:xfrm>
            <a:off x="1717963" y="3619500"/>
            <a:ext cx="662940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Font typeface="Wingdings" pitchFamily="2" charset="2"/>
              <a:buNone/>
            </a:pPr>
            <a:r>
              <a:rPr lang="en-US" sz="3200" b="1" dirty="0">
                <a:solidFill>
                  <a:srgbClr val="7030A0"/>
                </a:solidFill>
              </a:rPr>
              <a:t> </a:t>
            </a:r>
          </a:p>
          <a:p>
            <a:pPr marL="533400" indent="-533400"/>
            <a:endParaRPr lang="en-US" sz="3200" b="1" dirty="0">
              <a:solidFill>
                <a:srgbClr val="006600"/>
              </a:solidFill>
            </a:endParaRPr>
          </a:p>
        </p:txBody>
      </p:sp>
      <p:sp>
        <p:nvSpPr>
          <p:cNvPr id="5" name="TextBox 4">
            <a:extLst>
              <a:ext uri="{FF2B5EF4-FFF2-40B4-BE49-F238E27FC236}">
                <a16:creationId xmlns:a16="http://schemas.microsoft.com/office/drawing/2014/main" id="{D4737358-BF53-BED4-9011-33D66120A793}"/>
              </a:ext>
            </a:extLst>
          </p:cNvPr>
          <p:cNvSpPr txBox="1"/>
          <p:nvPr/>
        </p:nvSpPr>
        <p:spPr>
          <a:xfrm>
            <a:off x="2770729" y="527416"/>
            <a:ext cx="7304103" cy="1758045"/>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 reinforcement is something a person likes well enough to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change</a:t>
            </a:r>
            <a:r>
              <a:rPr lang="en-US" sz="3200" dirty="0">
                <a:effectLst/>
                <a:latin typeface="Calibri" panose="020F0502020204030204" pitchFamily="34" charset="0"/>
                <a:ea typeface="Calibri" panose="020F0502020204030204" pitchFamily="34" charset="0"/>
                <a:cs typeface="Times New Roman" panose="02020603050405020304" pitchFamily="18" charset="0"/>
              </a:rPr>
              <a:t> his or her behavior. </a:t>
            </a:r>
          </a:p>
        </p:txBody>
      </p:sp>
      <p:pic>
        <p:nvPicPr>
          <p:cNvPr id="6" name="Picture 5" descr="A group of people sitting at a table&#10;&#10;Description automatically generated with medium confidence">
            <a:extLst>
              <a:ext uri="{FF2B5EF4-FFF2-40B4-BE49-F238E27FC236}">
                <a16:creationId xmlns:a16="http://schemas.microsoft.com/office/drawing/2014/main" id="{FD1B9547-A78A-358B-5809-6C99720B3A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62236" y="3044757"/>
            <a:ext cx="5267528" cy="3511685"/>
          </a:xfrm>
          <a:prstGeom prst="rect">
            <a:avLst/>
          </a:prstGeom>
        </p:spPr>
      </p:pic>
    </p:spTree>
    <p:extLst>
      <p:ext uri="{BB962C8B-B14F-4D97-AF65-F5344CB8AC3E}">
        <p14:creationId xmlns:p14="http://schemas.microsoft.com/office/powerpoint/2010/main" val="2172298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C4CE313-2935-413B-A277-1D82C0F0572E}"/>
              </a:ext>
            </a:extLst>
          </p:cNvPr>
          <p:cNvSpPr txBox="1">
            <a:spLocks noChangeArrowheads="1"/>
          </p:cNvSpPr>
          <p:nvPr/>
        </p:nvSpPr>
        <p:spPr>
          <a:xfrm>
            <a:off x="3404755" y="674042"/>
            <a:ext cx="6377940" cy="129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accent5">
                  <a:lumMod val="75000"/>
                </a:schemeClr>
              </a:solidFill>
            </a:endParaRPr>
          </a:p>
        </p:txBody>
      </p:sp>
      <p:sp>
        <p:nvSpPr>
          <p:cNvPr id="3" name="Rectangle 3">
            <a:extLst>
              <a:ext uri="{FF2B5EF4-FFF2-40B4-BE49-F238E27FC236}">
                <a16:creationId xmlns:a16="http://schemas.microsoft.com/office/drawing/2014/main" id="{58A73CB4-90D7-4685-984B-E17D2D41990B}"/>
              </a:ext>
            </a:extLst>
          </p:cNvPr>
          <p:cNvSpPr txBox="1">
            <a:spLocks noChangeArrowheads="1"/>
          </p:cNvSpPr>
          <p:nvPr/>
        </p:nvSpPr>
        <p:spPr>
          <a:xfrm>
            <a:off x="419100" y="2179637"/>
            <a:ext cx="8305800" cy="4144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p>
        </p:txBody>
      </p:sp>
      <p:sp>
        <p:nvSpPr>
          <p:cNvPr id="5" name="TextBox 4">
            <a:extLst>
              <a:ext uri="{FF2B5EF4-FFF2-40B4-BE49-F238E27FC236}">
                <a16:creationId xmlns:a16="http://schemas.microsoft.com/office/drawing/2014/main" id="{40326A1E-BF13-9F5D-B25B-A3372FD41F30}"/>
              </a:ext>
            </a:extLst>
          </p:cNvPr>
          <p:cNvSpPr txBox="1"/>
          <p:nvPr/>
        </p:nvSpPr>
        <p:spPr>
          <a:xfrm>
            <a:off x="605530" y="1490788"/>
            <a:ext cx="10686865" cy="345697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To find out what is reinforcing to someone:</a:t>
            </a: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Ask</a:t>
            </a:r>
            <a:r>
              <a:rPr lang="en-US" sz="3200" dirty="0">
                <a:effectLst/>
                <a:latin typeface="Calibri" panose="020F0502020204030204" pitchFamily="34" charset="0"/>
                <a:ea typeface="Calibri" panose="020F0502020204030204" pitchFamily="34" charset="0"/>
                <a:cs typeface="Times New Roman" panose="02020603050405020304" pitchFamily="18" charset="0"/>
              </a:rPr>
              <a:t> the person</a:t>
            </a:r>
          </a:p>
          <a:p>
            <a:pPr marL="342900" marR="0" lvl="0" indent="-342900">
              <a:lnSpc>
                <a:spcPct val="115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Ask someone who knows the person</a:t>
            </a:r>
          </a:p>
          <a:p>
            <a:pPr marL="342900" marR="0" lvl="0" indent="-342900">
              <a:lnSpc>
                <a:spcPct val="115000"/>
              </a:lnSpc>
              <a:spcBef>
                <a:spcPts val="0"/>
              </a:spcBef>
              <a:spcAft>
                <a:spcPts val="0"/>
              </a:spcAft>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Observe </a:t>
            </a:r>
            <a:r>
              <a:rPr lang="en-US" sz="3200" dirty="0">
                <a:effectLst/>
                <a:latin typeface="Calibri" panose="020F0502020204030204" pitchFamily="34" charset="0"/>
                <a:ea typeface="Calibri" panose="020F0502020204030204" pitchFamily="34" charset="0"/>
                <a:cs typeface="Times New Roman" panose="02020603050405020304" pitchFamily="18" charset="0"/>
              </a:rPr>
              <a:t>the person</a:t>
            </a:r>
          </a:p>
          <a:p>
            <a:pPr marL="342900" marR="0" lvl="0" indent="-342900">
              <a:lnSpc>
                <a:spcPct val="115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Try reinforcers that similar people enjoy</a:t>
            </a:r>
          </a:p>
        </p:txBody>
      </p:sp>
      <p:sp>
        <p:nvSpPr>
          <p:cNvPr id="6" name="TextBox 5">
            <a:extLst>
              <a:ext uri="{FF2B5EF4-FFF2-40B4-BE49-F238E27FC236}">
                <a16:creationId xmlns:a16="http://schemas.microsoft.com/office/drawing/2014/main" id="{EAD8ACE6-0330-B97D-97E2-ECA3958DCBDE}"/>
              </a:ext>
            </a:extLst>
          </p:cNvPr>
          <p:cNvSpPr txBox="1"/>
          <p:nvPr/>
        </p:nvSpPr>
        <p:spPr>
          <a:xfrm>
            <a:off x="4101483" y="505903"/>
            <a:ext cx="3255146" cy="984885"/>
          </a:xfrm>
          <a:prstGeom prst="rect">
            <a:avLst/>
          </a:prstGeom>
          <a:noFill/>
        </p:spPr>
        <p:txBody>
          <a:bodyPr wrap="square" rtlCol="0">
            <a:sp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Reinforcers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517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A46B4-4959-4681-A1FB-1DE11D7A050F}"/>
              </a:ext>
            </a:extLst>
          </p:cNvPr>
          <p:cNvSpPr/>
          <p:nvPr/>
        </p:nvSpPr>
        <p:spPr>
          <a:xfrm>
            <a:off x="990600" y="2343150"/>
            <a:ext cx="7543800" cy="1916545"/>
          </a:xfrm>
          <a:prstGeom prst="rect">
            <a:avLst/>
          </a:prstGeom>
        </p:spPr>
        <p:txBody>
          <a:bodyPr vert="horz" lIns="91440" tIns="45720" rIns="91440" bIns="45720" rtlCol="0" anchor="ctr">
            <a:noAutofit/>
          </a:bodyPr>
          <a:lstStyle/>
          <a:p>
            <a:pPr algn="r" defTabSz="914400">
              <a:lnSpc>
                <a:spcPct val="90000"/>
              </a:lnSpc>
              <a:spcBef>
                <a:spcPct val="0"/>
              </a:spcBef>
              <a:spcAft>
                <a:spcPts val="600"/>
              </a:spcAft>
            </a:pPr>
            <a:endParaRPr lang="en-US" sz="3600" cap="all"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E0866C7C-0EC6-62D3-26E1-271FD8C5E068}"/>
              </a:ext>
            </a:extLst>
          </p:cNvPr>
          <p:cNvSpPr txBox="1"/>
          <p:nvPr/>
        </p:nvSpPr>
        <p:spPr>
          <a:xfrm>
            <a:off x="406707" y="1946090"/>
            <a:ext cx="8127693" cy="223266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Age-appropriate reinforcers help people fit in and be</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accepted </a:t>
            </a:r>
            <a:r>
              <a:rPr lang="en-US" sz="3200" dirty="0">
                <a:effectLst/>
                <a:latin typeface="Calibri" panose="020F0502020204030204" pitchFamily="34" charset="0"/>
                <a:ea typeface="Calibri" panose="020F0502020204030204" pitchFamily="34" charset="0"/>
                <a:cs typeface="Times New Roman" panose="02020603050405020304" pitchFamily="18" charset="0"/>
              </a:rPr>
              <a:t>by others in their community. </a:t>
            </a:r>
          </a:p>
          <a:p>
            <a:pPr marL="0" marR="0">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A662A65-F701-33ED-1CE4-CCA7839FC0F5}"/>
              </a:ext>
            </a:extLst>
          </p:cNvPr>
          <p:cNvSpPr txBox="1"/>
          <p:nvPr/>
        </p:nvSpPr>
        <p:spPr>
          <a:xfrm>
            <a:off x="4536488" y="215177"/>
            <a:ext cx="3255146" cy="984885"/>
          </a:xfrm>
          <a:prstGeom prst="rect">
            <a:avLst/>
          </a:prstGeom>
          <a:noFill/>
        </p:spPr>
        <p:txBody>
          <a:bodyPr wrap="square" rtlCol="0">
            <a:sp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Reinforcers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0F2EE426-0B94-32B2-430D-A29515AFAA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05884" y="1110279"/>
            <a:ext cx="3579409" cy="2982841"/>
          </a:xfrm>
          <a:prstGeom prst="rect">
            <a:avLst/>
          </a:prstGeom>
        </p:spPr>
      </p:pic>
    </p:spTree>
    <p:extLst>
      <p:ext uri="{BB962C8B-B14F-4D97-AF65-F5344CB8AC3E}">
        <p14:creationId xmlns:p14="http://schemas.microsoft.com/office/powerpoint/2010/main" val="3524909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A46B4-4959-4681-A1FB-1DE11D7A050F}"/>
              </a:ext>
            </a:extLst>
          </p:cNvPr>
          <p:cNvSpPr/>
          <p:nvPr/>
        </p:nvSpPr>
        <p:spPr>
          <a:xfrm>
            <a:off x="990600" y="2343150"/>
            <a:ext cx="7543800" cy="1916545"/>
          </a:xfrm>
          <a:prstGeom prst="rect">
            <a:avLst/>
          </a:prstGeom>
        </p:spPr>
        <p:txBody>
          <a:bodyPr vert="horz" lIns="91440" tIns="45720" rIns="91440" bIns="45720" rtlCol="0" anchor="ctr">
            <a:noAutofit/>
          </a:bodyPr>
          <a:lstStyle/>
          <a:p>
            <a:pPr algn="r" defTabSz="914400">
              <a:lnSpc>
                <a:spcPct val="90000"/>
              </a:lnSpc>
              <a:spcBef>
                <a:spcPct val="0"/>
              </a:spcBef>
              <a:spcAft>
                <a:spcPts val="600"/>
              </a:spcAft>
            </a:pPr>
            <a:endParaRPr lang="en-US" sz="3600" cap="all"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E0866C7C-0EC6-62D3-26E1-271FD8C5E068}"/>
              </a:ext>
            </a:extLst>
          </p:cNvPr>
          <p:cNvSpPr txBox="1"/>
          <p:nvPr/>
        </p:nvSpPr>
        <p:spPr>
          <a:xfrm>
            <a:off x="338646" y="921650"/>
            <a:ext cx="11514708" cy="345697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The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sooner</a:t>
            </a:r>
            <a:r>
              <a:rPr lang="en-US" sz="3200" dirty="0">
                <a:effectLst/>
                <a:latin typeface="Calibri" panose="020F0502020204030204" pitchFamily="34" charset="0"/>
                <a:ea typeface="Calibri" panose="020F0502020204030204" pitchFamily="34" charset="0"/>
                <a:cs typeface="Times New Roman" panose="02020603050405020304" pitchFamily="18" charset="0"/>
              </a:rPr>
              <a:t> a reinforcer follows a behavior, the more the behavior will be strengthened.</a:t>
            </a: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Paying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attention</a:t>
            </a:r>
            <a:r>
              <a:rPr lang="en-US" sz="3200" dirty="0">
                <a:effectLst/>
                <a:latin typeface="Calibri" panose="020F0502020204030204" pitchFamily="34" charset="0"/>
                <a:ea typeface="Calibri" panose="020F0502020204030204" pitchFamily="34" charset="0"/>
                <a:cs typeface="Times New Roman" panose="02020603050405020304" pitchFamily="18" charset="0"/>
              </a:rPr>
              <a:t> can be a reinforcer and may accidentally strengthen inappropriate behavior.</a:t>
            </a:r>
          </a:p>
        </p:txBody>
      </p:sp>
      <p:sp>
        <p:nvSpPr>
          <p:cNvPr id="5" name="TextBox 4">
            <a:extLst>
              <a:ext uri="{FF2B5EF4-FFF2-40B4-BE49-F238E27FC236}">
                <a16:creationId xmlns:a16="http://schemas.microsoft.com/office/drawing/2014/main" id="{FA662A65-F701-33ED-1CE4-CCA7839FC0F5}"/>
              </a:ext>
            </a:extLst>
          </p:cNvPr>
          <p:cNvSpPr txBox="1"/>
          <p:nvPr/>
        </p:nvSpPr>
        <p:spPr>
          <a:xfrm>
            <a:off x="4536488" y="215177"/>
            <a:ext cx="3255146" cy="984885"/>
          </a:xfrm>
          <a:prstGeom prst="rect">
            <a:avLst/>
          </a:prstGeom>
          <a:noFill/>
        </p:spPr>
        <p:txBody>
          <a:bodyPr wrap="square" rtlCol="0">
            <a:sp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Reinforcers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67891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F18F-E873-4965-96BF-4C6057CC7E4D}"/>
              </a:ext>
            </a:extLst>
          </p:cNvPr>
          <p:cNvSpPr txBox="1">
            <a:spLocks/>
          </p:cNvSpPr>
          <p:nvPr/>
        </p:nvSpPr>
        <p:spPr>
          <a:xfrm>
            <a:off x="762000" y="1905000"/>
            <a:ext cx="7259782" cy="1950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4000" dirty="0"/>
            </a:br>
            <a:endParaRPr lang="en-US" sz="4000" dirty="0"/>
          </a:p>
        </p:txBody>
      </p:sp>
      <p:sp>
        <p:nvSpPr>
          <p:cNvPr id="4" name="TextBox 3">
            <a:extLst>
              <a:ext uri="{FF2B5EF4-FFF2-40B4-BE49-F238E27FC236}">
                <a16:creationId xmlns:a16="http://schemas.microsoft.com/office/drawing/2014/main" id="{F6B6F83D-F4E4-E4B6-895D-BA23135517B4}"/>
              </a:ext>
            </a:extLst>
          </p:cNvPr>
          <p:cNvSpPr txBox="1"/>
          <p:nvPr/>
        </p:nvSpPr>
        <p:spPr>
          <a:xfrm>
            <a:off x="4023049" y="1905000"/>
            <a:ext cx="7515039" cy="345697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Anything that cannot be</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legally </a:t>
            </a:r>
            <a:r>
              <a:rPr lang="en-US" sz="3200" dirty="0">
                <a:effectLst/>
                <a:latin typeface="Calibri" panose="020F0502020204030204" pitchFamily="34" charset="0"/>
                <a:ea typeface="Calibri" panose="020F0502020204030204" pitchFamily="34" charset="0"/>
                <a:cs typeface="Times New Roman" panose="02020603050405020304" pitchFamily="18" charset="0"/>
              </a:rPr>
              <a:t>withheld from a person cannot be used as a reinforcer. </a:t>
            </a: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(food, water, shelter, mail, community access, phone, etc.) </a:t>
            </a:r>
          </a:p>
        </p:txBody>
      </p:sp>
      <p:pic>
        <p:nvPicPr>
          <p:cNvPr id="6" name="Picture 5" descr="Icon&#10;&#10;Description automatically generated">
            <a:extLst>
              <a:ext uri="{FF2B5EF4-FFF2-40B4-BE49-F238E27FC236}">
                <a16:creationId xmlns:a16="http://schemas.microsoft.com/office/drawing/2014/main" id="{95B467F6-BCD0-D6C4-5D7A-3A44FDC80B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2846" y="1979719"/>
            <a:ext cx="2560408" cy="2560408"/>
          </a:xfrm>
          <a:prstGeom prst="rect">
            <a:avLst/>
          </a:prstGeom>
        </p:spPr>
      </p:pic>
    </p:spTree>
    <p:extLst>
      <p:ext uri="{BB962C8B-B14F-4D97-AF65-F5344CB8AC3E}">
        <p14:creationId xmlns:p14="http://schemas.microsoft.com/office/powerpoint/2010/main" val="3784189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2B571-769E-834A-6CA7-924173644000}"/>
              </a:ext>
            </a:extLst>
          </p:cNvPr>
          <p:cNvSpPr txBox="1"/>
          <p:nvPr/>
        </p:nvSpPr>
        <p:spPr>
          <a:xfrm>
            <a:off x="1619892" y="1960541"/>
            <a:ext cx="10023934" cy="2554545"/>
          </a:xfrm>
          <a:prstGeom prst="rect">
            <a:avLst/>
          </a:prstGeom>
          <a:noFill/>
        </p:spPr>
        <p:txBody>
          <a:bodyPr wrap="square">
            <a:spAutoFit/>
          </a:bodyPr>
          <a:lstStyle/>
          <a:p>
            <a:endParaRPr lang="en-US" sz="3200" dirty="0">
              <a:solidFill>
                <a:schemeClr val="tx1">
                  <a:lumMod val="75000"/>
                </a:schemeClr>
              </a:solidFill>
            </a:endParaRPr>
          </a:p>
          <a:p>
            <a:pPr marL="457200" indent="-457200">
              <a:buFont typeface="Wingdings" panose="05000000000000000000" pitchFamily="2" charset="2"/>
              <a:buChar char="ü"/>
            </a:pPr>
            <a:r>
              <a:rPr lang="en-US" sz="3200" dirty="0">
                <a:solidFill>
                  <a:schemeClr val="tx1">
                    <a:lumMod val="75000"/>
                  </a:schemeClr>
                </a:solidFill>
              </a:rPr>
              <a:t>People use their environments  </a:t>
            </a:r>
          </a:p>
          <a:p>
            <a:pPr marL="457200" indent="-457200">
              <a:buFont typeface="Wingdings" panose="05000000000000000000" pitchFamily="2" charset="2"/>
              <a:buChar char="ü"/>
            </a:pPr>
            <a:r>
              <a:rPr lang="en-US" sz="3200" dirty="0">
                <a:solidFill>
                  <a:schemeClr val="tx1">
                    <a:lumMod val="75000"/>
                  </a:schemeClr>
                </a:solidFill>
              </a:rPr>
              <a:t>People live in integrated environments </a:t>
            </a:r>
          </a:p>
          <a:p>
            <a:pPr marL="457200" indent="-457200">
              <a:buFont typeface="Wingdings" panose="05000000000000000000" pitchFamily="2" charset="2"/>
              <a:buChar char="ü"/>
            </a:pPr>
            <a:r>
              <a:rPr lang="en-US" sz="3200" dirty="0">
                <a:solidFill>
                  <a:schemeClr val="tx1">
                    <a:lumMod val="75000"/>
                  </a:schemeClr>
                </a:solidFill>
              </a:rPr>
              <a:t>People interact with other members of the community </a:t>
            </a:r>
          </a:p>
          <a:p>
            <a:pPr marL="457200" indent="-457200">
              <a:buFont typeface="Wingdings" panose="05000000000000000000" pitchFamily="2" charset="2"/>
              <a:buChar char="ü"/>
            </a:pPr>
            <a:r>
              <a:rPr lang="en-US" sz="3200" dirty="0">
                <a:solidFill>
                  <a:schemeClr val="tx1">
                    <a:lumMod val="75000"/>
                  </a:schemeClr>
                </a:solidFill>
              </a:rPr>
              <a:t>People participate in the life of the community</a:t>
            </a:r>
          </a:p>
        </p:txBody>
      </p:sp>
      <p:sp>
        <p:nvSpPr>
          <p:cNvPr id="6" name="TextBox 5">
            <a:extLst>
              <a:ext uri="{FF2B5EF4-FFF2-40B4-BE49-F238E27FC236}">
                <a16:creationId xmlns:a16="http://schemas.microsoft.com/office/drawing/2014/main" id="{2F965B8B-8E53-C809-4DC1-8469404CA357}"/>
              </a:ext>
            </a:extLst>
          </p:cNvPr>
          <p:cNvSpPr txBox="1"/>
          <p:nvPr/>
        </p:nvSpPr>
        <p:spPr>
          <a:xfrm>
            <a:off x="894735" y="105466"/>
            <a:ext cx="5737124" cy="369332"/>
          </a:xfrm>
          <a:prstGeom prst="rect">
            <a:avLst/>
          </a:prstGeom>
          <a:noFill/>
        </p:spPr>
        <p:txBody>
          <a:bodyPr wrap="square" rtlCol="0">
            <a:spAutoFit/>
          </a:bodyPr>
          <a:lstStyle/>
          <a:p>
            <a:r>
              <a:rPr lang="en-US" sz="1800" dirty="0"/>
              <a:t>PERSONAL OUTCOME MEASURES</a:t>
            </a:r>
            <a:endParaRPr lang="en-US" dirty="0"/>
          </a:p>
        </p:txBody>
      </p:sp>
      <p:sp>
        <p:nvSpPr>
          <p:cNvPr id="10" name="TextBox 9">
            <a:extLst>
              <a:ext uri="{FF2B5EF4-FFF2-40B4-BE49-F238E27FC236}">
                <a16:creationId xmlns:a16="http://schemas.microsoft.com/office/drawing/2014/main" id="{266FA447-B571-C32D-F249-5924E3F6C361}"/>
              </a:ext>
            </a:extLst>
          </p:cNvPr>
          <p:cNvSpPr txBox="1"/>
          <p:nvPr/>
        </p:nvSpPr>
        <p:spPr>
          <a:xfrm rot="16200000">
            <a:off x="-1005662" y="2590608"/>
            <a:ext cx="4528381" cy="584775"/>
          </a:xfrm>
          <a:prstGeom prst="rect">
            <a:avLst/>
          </a:prstGeom>
          <a:noFill/>
        </p:spPr>
        <p:txBody>
          <a:bodyPr wrap="square">
            <a:spAutoFit/>
          </a:bodyPr>
          <a:lstStyle/>
          <a:p>
            <a:r>
              <a:rPr lang="en-US" sz="3200" dirty="0"/>
              <a:t>MY COMMUNITY</a:t>
            </a:r>
          </a:p>
        </p:txBody>
      </p:sp>
    </p:spTree>
    <p:extLst>
      <p:ext uri="{BB962C8B-B14F-4D97-AF65-F5344CB8AC3E}">
        <p14:creationId xmlns:p14="http://schemas.microsoft.com/office/powerpoint/2010/main" val="3071878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66B959-2D7E-CBC5-7A8D-A5900F9A78B5}"/>
              </a:ext>
            </a:extLst>
          </p:cNvPr>
          <p:cNvSpPr txBox="1"/>
          <p:nvPr/>
        </p:nvSpPr>
        <p:spPr>
          <a:xfrm>
            <a:off x="1310640" y="1402080"/>
            <a:ext cx="8366760" cy="707886"/>
          </a:xfrm>
          <a:prstGeom prst="rect">
            <a:avLst/>
          </a:prstGeom>
          <a:noFill/>
        </p:spPr>
        <p:txBody>
          <a:bodyPr wrap="square" rtlCol="0">
            <a:spAutoFit/>
          </a:bodyPr>
          <a:lstStyle/>
          <a:p>
            <a:r>
              <a:rPr lang="en-US" sz="4000" dirty="0"/>
              <a:t>Extinction</a:t>
            </a:r>
          </a:p>
        </p:txBody>
      </p:sp>
      <p:sp>
        <p:nvSpPr>
          <p:cNvPr id="3" name="TextBox 2">
            <a:extLst>
              <a:ext uri="{FF2B5EF4-FFF2-40B4-BE49-F238E27FC236}">
                <a16:creationId xmlns:a16="http://schemas.microsoft.com/office/drawing/2014/main" id="{013DAD8D-2278-B10E-ED3E-257258818759}"/>
              </a:ext>
            </a:extLst>
          </p:cNvPr>
          <p:cNvSpPr txBox="1"/>
          <p:nvPr/>
        </p:nvSpPr>
        <p:spPr>
          <a:xfrm>
            <a:off x="2358390" y="2408932"/>
            <a:ext cx="7475220" cy="3046988"/>
          </a:xfrm>
          <a:prstGeom prst="rect">
            <a:avLst/>
          </a:prstGeom>
          <a:noFill/>
        </p:spPr>
        <p:txBody>
          <a:bodyPr wrap="square" rtlCol="0">
            <a:spAutoFit/>
          </a:bodyPr>
          <a:lstStyle/>
          <a:p>
            <a:r>
              <a:rPr lang="en-US" sz="3200" b="1" u="sng" dirty="0"/>
              <a:t>Extinction</a:t>
            </a:r>
            <a:r>
              <a:rPr lang="en-US" sz="3200" dirty="0"/>
              <a:t> or planned </a:t>
            </a:r>
            <a:r>
              <a:rPr lang="en-US" sz="3200" b="1" u="sng" dirty="0"/>
              <a:t>ignoring</a:t>
            </a:r>
            <a:r>
              <a:rPr lang="en-US" sz="3200" dirty="0"/>
              <a:t> is used to decrease problem behaviors by not bringing attention to them. Many problem behaviors have been learned because they have been reinforced in the past. Usually “attention” is the reinforcer the person is trying to get.  </a:t>
            </a:r>
          </a:p>
        </p:txBody>
      </p:sp>
    </p:spTree>
    <p:extLst>
      <p:ext uri="{BB962C8B-B14F-4D97-AF65-F5344CB8AC3E}">
        <p14:creationId xmlns:p14="http://schemas.microsoft.com/office/powerpoint/2010/main" val="982008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A0F59-73BC-EBEB-24F3-38286A7AB2F5}"/>
              </a:ext>
            </a:extLst>
          </p:cNvPr>
          <p:cNvSpPr txBox="1"/>
          <p:nvPr/>
        </p:nvSpPr>
        <p:spPr>
          <a:xfrm>
            <a:off x="883920" y="426720"/>
            <a:ext cx="8366760" cy="707886"/>
          </a:xfrm>
          <a:prstGeom prst="rect">
            <a:avLst/>
          </a:prstGeom>
          <a:noFill/>
        </p:spPr>
        <p:txBody>
          <a:bodyPr wrap="square" rtlCol="0">
            <a:spAutoFit/>
          </a:bodyPr>
          <a:lstStyle/>
          <a:p>
            <a:r>
              <a:rPr lang="en-US" sz="4000" dirty="0"/>
              <a:t>Extinction</a:t>
            </a:r>
          </a:p>
        </p:txBody>
      </p:sp>
      <p:sp>
        <p:nvSpPr>
          <p:cNvPr id="6" name="TextBox 5">
            <a:extLst>
              <a:ext uri="{FF2B5EF4-FFF2-40B4-BE49-F238E27FC236}">
                <a16:creationId xmlns:a16="http://schemas.microsoft.com/office/drawing/2014/main" id="{6B868955-912B-71B0-392D-6ABEA189B49D}"/>
              </a:ext>
            </a:extLst>
          </p:cNvPr>
          <p:cNvSpPr txBox="1"/>
          <p:nvPr/>
        </p:nvSpPr>
        <p:spPr>
          <a:xfrm>
            <a:off x="426720" y="1584960"/>
            <a:ext cx="10759440" cy="3323987"/>
          </a:xfrm>
          <a:prstGeom prst="rect">
            <a:avLst/>
          </a:prstGeom>
          <a:noFill/>
        </p:spPr>
        <p:txBody>
          <a:bodyPr wrap="square" rtlCol="0">
            <a:spAutoFit/>
          </a:bodyPr>
          <a:lstStyle/>
          <a:p>
            <a:r>
              <a:rPr lang="en-US" sz="3200" dirty="0"/>
              <a:t>Guidelines for using extinction</a:t>
            </a:r>
          </a:p>
          <a:p>
            <a:pPr marL="342900" indent="-342900">
              <a:buAutoNum type="arabicPeriod"/>
            </a:pPr>
            <a:r>
              <a:rPr lang="en-US" sz="3200" dirty="0"/>
              <a:t>Pick a new behavior to reinforce while the problem behavior is placed on extinction</a:t>
            </a:r>
          </a:p>
          <a:p>
            <a:pPr marL="342900" indent="-342900">
              <a:buAutoNum type="arabicPeriod"/>
            </a:pPr>
            <a:r>
              <a:rPr lang="en-US" sz="3200" dirty="0"/>
              <a:t>Be </a:t>
            </a:r>
            <a:r>
              <a:rPr lang="en-US" sz="3200" b="1" u="sng" dirty="0"/>
              <a:t>consistent</a:t>
            </a:r>
          </a:p>
          <a:p>
            <a:pPr marL="342900" indent="-342900">
              <a:buAutoNum type="arabicPeriod"/>
            </a:pPr>
            <a:r>
              <a:rPr lang="en-US" sz="3200" dirty="0"/>
              <a:t>Remember only the person’s problem behavior is on extinction. The person is not ignored. Only the behavior.</a:t>
            </a:r>
          </a:p>
          <a:p>
            <a:pPr marL="342900" indent="-342900">
              <a:buAutoNum type="arabicPeriod"/>
            </a:pPr>
            <a:endParaRPr lang="en-US" dirty="0"/>
          </a:p>
        </p:txBody>
      </p:sp>
    </p:spTree>
    <p:extLst>
      <p:ext uri="{BB962C8B-B14F-4D97-AF65-F5344CB8AC3E}">
        <p14:creationId xmlns:p14="http://schemas.microsoft.com/office/powerpoint/2010/main" val="3796801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A0F59-73BC-EBEB-24F3-38286A7AB2F5}"/>
              </a:ext>
            </a:extLst>
          </p:cNvPr>
          <p:cNvSpPr txBox="1"/>
          <p:nvPr/>
        </p:nvSpPr>
        <p:spPr>
          <a:xfrm>
            <a:off x="883920" y="426720"/>
            <a:ext cx="8366760" cy="707886"/>
          </a:xfrm>
          <a:prstGeom prst="rect">
            <a:avLst/>
          </a:prstGeom>
          <a:noFill/>
        </p:spPr>
        <p:txBody>
          <a:bodyPr wrap="square" rtlCol="0">
            <a:spAutoFit/>
          </a:bodyPr>
          <a:lstStyle/>
          <a:p>
            <a:r>
              <a:rPr lang="en-US" sz="4000" dirty="0"/>
              <a:t>Extinction</a:t>
            </a:r>
          </a:p>
        </p:txBody>
      </p:sp>
      <p:sp>
        <p:nvSpPr>
          <p:cNvPr id="6" name="TextBox 5">
            <a:extLst>
              <a:ext uri="{FF2B5EF4-FFF2-40B4-BE49-F238E27FC236}">
                <a16:creationId xmlns:a16="http://schemas.microsoft.com/office/drawing/2014/main" id="{6B868955-912B-71B0-392D-6ABEA189B49D}"/>
              </a:ext>
            </a:extLst>
          </p:cNvPr>
          <p:cNvSpPr txBox="1"/>
          <p:nvPr/>
        </p:nvSpPr>
        <p:spPr>
          <a:xfrm>
            <a:off x="426720" y="1584960"/>
            <a:ext cx="10759440" cy="1354217"/>
          </a:xfrm>
          <a:prstGeom prst="rect">
            <a:avLst/>
          </a:prstGeom>
          <a:noFill/>
        </p:spPr>
        <p:txBody>
          <a:bodyPr wrap="square" rtlCol="0">
            <a:spAutoFit/>
          </a:bodyPr>
          <a:lstStyle/>
          <a:p>
            <a:r>
              <a:rPr lang="en-US" sz="3200" dirty="0"/>
              <a:t>We can’t use extinction for all behaviors.  It would be neglect to ignore fighting or self-abuse if people will get hurt. </a:t>
            </a:r>
          </a:p>
          <a:p>
            <a:pPr marL="342900" indent="-342900">
              <a:buAutoNum type="arabicPeriod"/>
            </a:pPr>
            <a:endParaRPr lang="en-US" dirty="0"/>
          </a:p>
        </p:txBody>
      </p:sp>
    </p:spTree>
    <p:extLst>
      <p:ext uri="{BB962C8B-B14F-4D97-AF65-F5344CB8AC3E}">
        <p14:creationId xmlns:p14="http://schemas.microsoft.com/office/powerpoint/2010/main" val="2249679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6A10EC-BC6C-1AAC-B293-702CD8A3816B}"/>
              </a:ext>
            </a:extLst>
          </p:cNvPr>
          <p:cNvSpPr txBox="1"/>
          <p:nvPr/>
        </p:nvSpPr>
        <p:spPr>
          <a:xfrm>
            <a:off x="6750346" y="452999"/>
            <a:ext cx="4604554" cy="1325563"/>
          </a:xfrm>
          <a:prstGeom prst="rect">
            <a:avLst/>
          </a:prstGeom>
        </p:spPr>
        <p:txBody>
          <a:bodyPr vert="horz" lIns="91440" tIns="45720" rIns="91440" bIns="45720" rtlCol="0" anchor="ctr">
            <a:normAutofit/>
          </a:bodyPr>
          <a:lstStyle/>
          <a:p>
            <a:pPr marL="0" marR="0" defTabSz="914400">
              <a:lnSpc>
                <a:spcPct val="90000"/>
              </a:lnSpc>
              <a:spcBef>
                <a:spcPct val="0"/>
              </a:spcBef>
              <a:spcAft>
                <a:spcPts val="600"/>
              </a:spcAft>
            </a:pPr>
            <a:r>
              <a:rPr lang="en-US" sz="3100" dirty="0">
                <a:effectLst/>
                <a:latin typeface="+mj-lt"/>
                <a:ea typeface="+mj-ea"/>
                <a:cs typeface="+mj-cs"/>
              </a:rPr>
              <a:t>Many people with ID have trouble understanding:</a:t>
            </a:r>
          </a:p>
        </p:txBody>
      </p:sp>
      <p:sp>
        <p:nvSpPr>
          <p:cNvPr id="30" name="Freeform: Shape 29">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necklace, drawing, game, mirror&#10;&#10;Description automatically generated">
            <a:extLst>
              <a:ext uri="{FF2B5EF4-FFF2-40B4-BE49-F238E27FC236}">
                <a16:creationId xmlns:a16="http://schemas.microsoft.com/office/drawing/2014/main" id="{819BE44E-6283-C914-B8C9-CD05FC1DB4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6297" y="908808"/>
            <a:ext cx="2932211" cy="974960"/>
          </a:xfrm>
          <a:prstGeom prst="rect">
            <a:avLst/>
          </a:prstGeom>
        </p:spPr>
      </p:pic>
      <p:sp>
        <p:nvSpPr>
          <p:cNvPr id="34" name="Oval 33">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Shape&#10;&#10;Description automatically generated with low confidence">
            <a:extLst>
              <a:ext uri="{FF2B5EF4-FFF2-40B4-BE49-F238E27FC236}">
                <a16:creationId xmlns:a16="http://schemas.microsoft.com/office/drawing/2014/main" id="{F260B5BA-B7F1-DDBB-603C-9FC4B2B8B978}"/>
              </a:ext>
            </a:extLst>
          </p:cNvPr>
          <p:cNvPicPr>
            <a:picLocks noChangeAspect="1"/>
          </p:cNvPicPr>
          <p:nvPr/>
        </p:nvPicPr>
        <p:blipFill>
          <a:blip r:embed="rId4"/>
          <a:stretch>
            <a:fillRect/>
          </a:stretch>
        </p:blipFill>
        <p:spPr>
          <a:xfrm>
            <a:off x="4974716" y="891911"/>
            <a:ext cx="1097280" cy="1097280"/>
          </a:xfrm>
          <a:prstGeom prst="rect">
            <a:avLst/>
          </a:prstGeom>
        </p:spPr>
      </p:pic>
      <p:sp>
        <p:nvSpPr>
          <p:cNvPr id="38" name="Freeform: Shape 37">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Shape&#10;&#10;Description automatically generated with low confidence">
            <a:extLst>
              <a:ext uri="{FF2B5EF4-FFF2-40B4-BE49-F238E27FC236}">
                <a16:creationId xmlns:a16="http://schemas.microsoft.com/office/drawing/2014/main" id="{16F99F27-A103-4513-61B6-DBCDE9397378}"/>
              </a:ext>
            </a:extLst>
          </p:cNvPr>
          <p:cNvPicPr>
            <a:picLocks noChangeAspect="1"/>
          </p:cNvPicPr>
          <p:nvPr/>
        </p:nvPicPr>
        <p:blipFill>
          <a:blip r:embed="rId5"/>
          <a:stretch>
            <a:fillRect/>
          </a:stretch>
        </p:blipFill>
        <p:spPr>
          <a:xfrm>
            <a:off x="437493" y="4838700"/>
            <a:ext cx="1857335" cy="1857335"/>
          </a:xfrm>
          <a:prstGeom prst="rect">
            <a:avLst/>
          </a:prstGeom>
        </p:spPr>
      </p:pic>
      <p:sp>
        <p:nvSpPr>
          <p:cNvPr id="42" name="Oval 41">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Shape&#10;&#10;Description automatically generated with low confidence">
            <a:extLst>
              <a:ext uri="{FF2B5EF4-FFF2-40B4-BE49-F238E27FC236}">
                <a16:creationId xmlns:a16="http://schemas.microsoft.com/office/drawing/2014/main" id="{62D9A46E-E8FC-EE8D-BED9-7BB19CDF458F}"/>
              </a:ext>
            </a:extLst>
          </p:cNvPr>
          <p:cNvPicPr>
            <a:picLocks noChangeAspect="1"/>
          </p:cNvPicPr>
          <p:nvPr/>
        </p:nvPicPr>
        <p:blipFill>
          <a:blip r:embed="rId6"/>
          <a:stretch>
            <a:fillRect/>
          </a:stretch>
        </p:blipFill>
        <p:spPr>
          <a:xfrm>
            <a:off x="3998155" y="3489202"/>
            <a:ext cx="1600200" cy="1600200"/>
          </a:xfrm>
          <a:prstGeom prst="rect">
            <a:avLst/>
          </a:prstGeom>
        </p:spPr>
      </p:pic>
      <p:sp>
        <p:nvSpPr>
          <p:cNvPr id="5" name="TextBox 4">
            <a:extLst>
              <a:ext uri="{FF2B5EF4-FFF2-40B4-BE49-F238E27FC236}">
                <a16:creationId xmlns:a16="http://schemas.microsoft.com/office/drawing/2014/main" id="{2B76F4B6-6EDF-EC17-9D1F-4368647D0CAE}"/>
              </a:ext>
            </a:extLst>
          </p:cNvPr>
          <p:cNvSpPr txBox="1"/>
          <p:nvPr/>
        </p:nvSpPr>
        <p:spPr>
          <a:xfrm>
            <a:off x="6346316" y="1799794"/>
            <a:ext cx="4946996" cy="4253872"/>
          </a:xfrm>
          <a:prstGeom prst="rect">
            <a:avLst/>
          </a:prstGeom>
        </p:spPr>
        <p:txBody>
          <a:bodyPr vert="horz" lIns="91440" tIns="45720" rIns="91440" bIns="45720" rtlCol="0" anchor="t">
            <a:normAutofit fontScale="92500"/>
          </a:bodyPr>
          <a:lstStyle/>
          <a:p>
            <a:pPr marL="0" marR="0" indent="-228600" defTabSz="914400">
              <a:lnSpc>
                <a:spcPct val="90000"/>
              </a:lnSpc>
              <a:spcBef>
                <a:spcPts val="0"/>
              </a:spcBef>
              <a:spcAft>
                <a:spcPts val="600"/>
              </a:spcAft>
              <a:buFont typeface="Arial" panose="020B0604020202020204" pitchFamily="34" charset="0"/>
              <a:buChar char="•"/>
            </a:pPr>
            <a:endParaRPr lang="en-US" dirty="0">
              <a:effectLst/>
            </a:endParaRPr>
          </a:p>
          <a:p>
            <a:pPr marL="342900" marR="0" lvl="0" indent="-228600" defTabSz="914400">
              <a:lnSpc>
                <a:spcPct val="90000"/>
              </a:lnSpc>
              <a:spcBef>
                <a:spcPts val="0"/>
              </a:spcBef>
              <a:spcAft>
                <a:spcPts val="600"/>
              </a:spcAft>
              <a:buFont typeface="Arial" panose="020B0604020202020204" pitchFamily="34" charset="0"/>
              <a:buChar char="•"/>
            </a:pPr>
            <a:r>
              <a:rPr lang="en-US" sz="3200" b="1" u="sng" dirty="0">
                <a:effectLst/>
              </a:rPr>
              <a:t>cause</a:t>
            </a:r>
            <a:r>
              <a:rPr lang="en-US" sz="3200" b="1" dirty="0">
                <a:effectLst/>
              </a:rPr>
              <a:t> and effect</a:t>
            </a:r>
            <a:r>
              <a:rPr lang="en-US" sz="3200" dirty="0">
                <a:effectLst/>
              </a:rPr>
              <a:t>  (one thing happens because of the other) </a:t>
            </a:r>
          </a:p>
          <a:p>
            <a:pPr marL="114300" marR="0" lvl="0" defTabSz="914400">
              <a:lnSpc>
                <a:spcPct val="90000"/>
              </a:lnSpc>
              <a:spcBef>
                <a:spcPts val="0"/>
              </a:spcBef>
              <a:spcAft>
                <a:spcPts val="600"/>
              </a:spcAft>
            </a:pPr>
            <a:endParaRPr lang="en-US" sz="3200" dirty="0">
              <a:effectLst/>
            </a:endParaRPr>
          </a:p>
          <a:p>
            <a:pPr marL="342900" marR="0" lvl="0" indent="-228600" defTabSz="914400">
              <a:lnSpc>
                <a:spcPct val="90000"/>
              </a:lnSpc>
              <a:spcBef>
                <a:spcPts val="0"/>
              </a:spcBef>
              <a:spcAft>
                <a:spcPts val="600"/>
              </a:spcAft>
              <a:buFont typeface="Arial" panose="020B0604020202020204" pitchFamily="34" charset="0"/>
              <a:buChar char="•"/>
            </a:pPr>
            <a:r>
              <a:rPr lang="en-US" sz="3200" b="1" u="sng" dirty="0">
                <a:effectLst/>
              </a:rPr>
              <a:t>Pronouns</a:t>
            </a:r>
            <a:r>
              <a:rPr lang="en-US" sz="3200" dirty="0">
                <a:effectLst/>
              </a:rPr>
              <a:t>     </a:t>
            </a:r>
            <a:r>
              <a:rPr lang="en-US" sz="3200" b="1" dirty="0">
                <a:effectLst/>
              </a:rPr>
              <a:t>I, you, me, they</a:t>
            </a:r>
          </a:p>
          <a:p>
            <a:pPr marL="114300" marR="0" lvl="0" defTabSz="914400">
              <a:lnSpc>
                <a:spcPct val="90000"/>
              </a:lnSpc>
              <a:spcBef>
                <a:spcPts val="0"/>
              </a:spcBef>
              <a:spcAft>
                <a:spcPts val="600"/>
              </a:spcAft>
            </a:pPr>
            <a:endParaRPr lang="en-US" sz="3200" dirty="0">
              <a:effectLst/>
            </a:endParaRPr>
          </a:p>
          <a:p>
            <a:pPr marL="342900" marR="0" lvl="0" indent="-228600" defTabSz="914400">
              <a:lnSpc>
                <a:spcPct val="90000"/>
              </a:lnSpc>
              <a:spcBef>
                <a:spcPts val="0"/>
              </a:spcBef>
              <a:spcAft>
                <a:spcPts val="600"/>
              </a:spcAft>
              <a:buFont typeface="Arial" panose="020B0604020202020204" pitchFamily="34" charset="0"/>
              <a:buChar char="•"/>
            </a:pPr>
            <a:r>
              <a:rPr lang="en-US" sz="3200" b="1" dirty="0">
                <a:effectLst/>
              </a:rPr>
              <a:t>Prepositions</a:t>
            </a:r>
            <a:r>
              <a:rPr lang="en-US" sz="3200" dirty="0">
                <a:effectLst/>
              </a:rPr>
              <a:t> (above, behind, inside, over, under) </a:t>
            </a:r>
          </a:p>
          <a:p>
            <a:pPr marL="342900" marR="0" lvl="0" indent="-228600" defTabSz="914400">
              <a:lnSpc>
                <a:spcPct val="90000"/>
              </a:lnSpc>
              <a:spcBef>
                <a:spcPts val="0"/>
              </a:spcBef>
              <a:spcAft>
                <a:spcPts val="600"/>
              </a:spcAft>
              <a:buFont typeface="Arial" panose="020B0604020202020204" pitchFamily="34" charset="0"/>
              <a:buChar char="•"/>
            </a:pPr>
            <a:endParaRPr lang="en-US" b="1" dirty="0">
              <a:effectLst/>
            </a:endParaRPr>
          </a:p>
        </p:txBody>
      </p:sp>
      <p:sp>
        <p:nvSpPr>
          <p:cNvPr id="2" name="AutoShape 2">
            <a:extLst>
              <a:ext uri="{FF2B5EF4-FFF2-40B4-BE49-F238E27FC236}">
                <a16:creationId xmlns:a16="http://schemas.microsoft.com/office/drawing/2014/main" id="{2F05EF4C-61EC-4186-AE05-A82254718FFA}"/>
              </a:ext>
            </a:extLst>
          </p:cNvPr>
          <p:cNvSpPr txBox="1">
            <a:spLocks noChangeArrowheads="1"/>
          </p:cNvSpPr>
          <p:nvPr/>
        </p:nvSpPr>
        <p:spPr>
          <a:xfrm>
            <a:off x="762000" y="762000"/>
            <a:ext cx="7924800" cy="8382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2">
                  <a:lumMod val="50000"/>
                </a:schemeClr>
              </a:solidFill>
            </a:endParaRPr>
          </a:p>
        </p:txBody>
      </p:sp>
      <p:sp>
        <p:nvSpPr>
          <p:cNvPr id="3" name="Rectangle 3">
            <a:extLst>
              <a:ext uri="{FF2B5EF4-FFF2-40B4-BE49-F238E27FC236}">
                <a16:creationId xmlns:a16="http://schemas.microsoft.com/office/drawing/2014/main" id="{392737A8-9062-40EA-B651-B810852A8CD3}"/>
              </a:ext>
            </a:extLst>
          </p:cNvPr>
          <p:cNvSpPr txBox="1">
            <a:spLocks noChangeArrowheads="1"/>
          </p:cNvSpPr>
          <p:nvPr/>
        </p:nvSpPr>
        <p:spPr>
          <a:xfrm>
            <a:off x="457199" y="1905000"/>
            <a:ext cx="10320291"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endParaRPr lang="en-US" sz="3200" dirty="0">
              <a:solidFill>
                <a:schemeClr val="tx2"/>
              </a:solidFill>
            </a:endParaRPr>
          </a:p>
        </p:txBody>
      </p:sp>
    </p:spTree>
    <p:extLst>
      <p:ext uri="{BB962C8B-B14F-4D97-AF65-F5344CB8AC3E}">
        <p14:creationId xmlns:p14="http://schemas.microsoft.com/office/powerpoint/2010/main" val="4114145317"/>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F05EF4C-61EC-4186-AE05-A82254718FFA}"/>
              </a:ext>
            </a:extLst>
          </p:cNvPr>
          <p:cNvSpPr txBox="1">
            <a:spLocks noChangeArrowheads="1"/>
          </p:cNvSpPr>
          <p:nvPr/>
        </p:nvSpPr>
        <p:spPr>
          <a:xfrm>
            <a:off x="762000" y="762000"/>
            <a:ext cx="7924800" cy="8382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solidFill>
                <a:schemeClr val="bg2">
                  <a:lumMod val="50000"/>
                </a:schemeClr>
              </a:solidFill>
            </a:endParaRPr>
          </a:p>
        </p:txBody>
      </p:sp>
      <p:sp>
        <p:nvSpPr>
          <p:cNvPr id="3" name="Rectangle 3">
            <a:extLst>
              <a:ext uri="{FF2B5EF4-FFF2-40B4-BE49-F238E27FC236}">
                <a16:creationId xmlns:a16="http://schemas.microsoft.com/office/drawing/2014/main" id="{392737A8-9062-40EA-B651-B810852A8CD3}"/>
              </a:ext>
            </a:extLst>
          </p:cNvPr>
          <p:cNvSpPr txBox="1">
            <a:spLocks noChangeArrowheads="1"/>
          </p:cNvSpPr>
          <p:nvPr/>
        </p:nvSpPr>
        <p:spPr>
          <a:xfrm>
            <a:off x="457199" y="1905000"/>
            <a:ext cx="10320291" cy="381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endParaRPr lang="en-US" sz="3200" dirty="0">
              <a:solidFill>
                <a:schemeClr val="tx2"/>
              </a:solidFill>
            </a:endParaRPr>
          </a:p>
        </p:txBody>
      </p:sp>
      <p:sp>
        <p:nvSpPr>
          <p:cNvPr id="5" name="TextBox 4">
            <a:extLst>
              <a:ext uri="{FF2B5EF4-FFF2-40B4-BE49-F238E27FC236}">
                <a16:creationId xmlns:a16="http://schemas.microsoft.com/office/drawing/2014/main" id="{2B76F4B6-6EDF-EC17-9D1F-4368647D0CAE}"/>
              </a:ext>
            </a:extLst>
          </p:cNvPr>
          <p:cNvSpPr txBox="1"/>
          <p:nvPr/>
        </p:nvSpPr>
        <p:spPr>
          <a:xfrm>
            <a:off x="1620936" y="642852"/>
            <a:ext cx="7749487" cy="5572295"/>
          </a:xfrm>
          <a:prstGeom prst="rect">
            <a:avLst/>
          </a:prstGeom>
          <a:noFill/>
        </p:spPr>
        <p:txBody>
          <a:bodyPr wrap="square">
            <a:spAutoFit/>
          </a:bodyPr>
          <a:lstStyle/>
          <a:p>
            <a:pPr marL="0" marR="0">
              <a:lnSpc>
                <a:spcPct val="115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Many people with ID have trouble understanding:</a:t>
            </a: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Time</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a:effectLst/>
                <a:latin typeface="Calibri" panose="020F0502020204030204" pitchFamily="34" charset="0"/>
                <a:ea typeface="Calibri" panose="020F0502020204030204" pitchFamily="34" charset="0"/>
                <a:cs typeface="Times New Roman" panose="02020603050405020304" pitchFamily="18" charset="0"/>
              </a:rPr>
              <a:t>concepts </a:t>
            </a:r>
          </a:p>
          <a:p>
            <a:pPr marR="0" lvl="0">
              <a:lnSpc>
                <a:spcPct val="115000"/>
              </a:lnSpc>
              <a:spcBef>
                <a:spcPts val="0"/>
              </a:spcBef>
              <a:spcAft>
                <a:spcPts val="0"/>
              </a:spcAft>
            </a:pP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Long </a:t>
            </a:r>
            <a:r>
              <a:rPr lang="en-US" sz="3200" dirty="0">
                <a:effectLst/>
                <a:latin typeface="Calibri" panose="020F0502020204030204" pitchFamily="34" charset="0"/>
                <a:ea typeface="Calibri" panose="020F0502020204030204" pitchFamily="34" charset="0"/>
                <a:cs typeface="Times New Roman" panose="02020603050405020304" pitchFamily="18" charset="0"/>
              </a:rPr>
              <a:t>sentences</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white clock with black hands&#10;&#10;Description automatically generated with low confidence">
            <a:extLst>
              <a:ext uri="{FF2B5EF4-FFF2-40B4-BE49-F238E27FC236}">
                <a16:creationId xmlns:a16="http://schemas.microsoft.com/office/drawing/2014/main" id="{C8E58EBC-FA32-9E7C-ED4C-9F39F57788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0256" y="2862348"/>
            <a:ext cx="2266544" cy="2292271"/>
          </a:xfrm>
          <a:prstGeom prst="rect">
            <a:avLst/>
          </a:prstGeom>
        </p:spPr>
      </p:pic>
    </p:spTree>
    <p:extLst>
      <p:ext uri="{BB962C8B-B14F-4D97-AF65-F5344CB8AC3E}">
        <p14:creationId xmlns:p14="http://schemas.microsoft.com/office/powerpoint/2010/main" val="1391221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F724D81-FCBF-47F8-85A5-89BD6E0B365C}"/>
              </a:ext>
            </a:extLst>
          </p:cNvPr>
          <p:cNvSpPr txBox="1">
            <a:spLocks noChangeArrowheads="1"/>
          </p:cNvSpPr>
          <p:nvPr/>
        </p:nvSpPr>
        <p:spPr>
          <a:xfrm>
            <a:off x="304800" y="1643390"/>
            <a:ext cx="8534400" cy="3048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sz="3200" b="1" dirty="0">
              <a:solidFill>
                <a:schemeClr val="tx2"/>
              </a:solidFill>
              <a:cs typeface="Times New Roman" pitchFamily="18" charset="0"/>
            </a:endParaRPr>
          </a:p>
        </p:txBody>
      </p:sp>
      <p:sp>
        <p:nvSpPr>
          <p:cNvPr id="6" name="TextBox 5">
            <a:extLst>
              <a:ext uri="{FF2B5EF4-FFF2-40B4-BE49-F238E27FC236}">
                <a16:creationId xmlns:a16="http://schemas.microsoft.com/office/drawing/2014/main" id="{5624EBC0-CD18-3DD2-0895-AAA9832F9584}"/>
              </a:ext>
            </a:extLst>
          </p:cNvPr>
          <p:cNvSpPr txBox="1"/>
          <p:nvPr/>
        </p:nvSpPr>
        <p:spPr>
          <a:xfrm>
            <a:off x="6020611" y="1987117"/>
            <a:ext cx="4913280" cy="2324354"/>
          </a:xfrm>
          <a:prstGeom prst="rect">
            <a:avLst/>
          </a:prstGeom>
          <a:noFill/>
        </p:spPr>
        <p:txBody>
          <a:bodyPr wrap="square">
            <a:spAutoFit/>
          </a:bodyPr>
          <a:lstStyle/>
          <a:p>
            <a:pPr marL="457200">
              <a:lnSpc>
                <a:spcPct val="115000"/>
              </a:lnSpc>
            </a:pPr>
            <a:r>
              <a:rPr lang="en-US" sz="3200" dirty="0">
                <a:effectLst/>
                <a:latin typeface="Calibri" panose="020F0502020204030204" pitchFamily="34" charset="0"/>
                <a:ea typeface="Calibri" panose="020F0502020204030204" pitchFamily="34" charset="0"/>
                <a:cs typeface="Times New Roman" panose="02020603050405020304" pitchFamily="18" charset="0"/>
              </a:rPr>
              <a:t>A long list of choices may be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confusing</a:t>
            </a:r>
            <a:r>
              <a:rPr lang="en-US" sz="3200" dirty="0">
                <a:effectLst/>
                <a:latin typeface="Calibri" panose="020F0502020204030204" pitchFamily="34" charset="0"/>
                <a:ea typeface="Calibri" panose="020F0502020204030204" pitchFamily="34" charset="0"/>
                <a:cs typeface="Times New Roman" panose="02020603050405020304" pitchFamily="18" charset="0"/>
              </a:rPr>
              <a:t> for someone with intellectual disabilities</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A00CC64C-73DF-CC70-22CB-3139F51D7F2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5857" y="1675383"/>
            <a:ext cx="5680143" cy="4521839"/>
          </a:xfrm>
          <a:prstGeom prst="rect">
            <a:avLst/>
          </a:prstGeom>
        </p:spPr>
      </p:pic>
      <p:sp>
        <p:nvSpPr>
          <p:cNvPr id="9" name="TextBox 8">
            <a:extLst>
              <a:ext uri="{FF2B5EF4-FFF2-40B4-BE49-F238E27FC236}">
                <a16:creationId xmlns:a16="http://schemas.microsoft.com/office/drawing/2014/main" id="{E8F312F9-5180-CB3C-C562-A1203A04145C}"/>
              </a:ext>
            </a:extLst>
          </p:cNvPr>
          <p:cNvSpPr txBox="1"/>
          <p:nvPr/>
        </p:nvSpPr>
        <p:spPr>
          <a:xfrm>
            <a:off x="415857" y="6563663"/>
            <a:ext cx="3805947" cy="230832"/>
          </a:xfrm>
          <a:prstGeom prst="rect">
            <a:avLst/>
          </a:prstGeom>
          <a:noFill/>
        </p:spPr>
        <p:txBody>
          <a:bodyPr wrap="square" rtlCol="0">
            <a:spAutoFit/>
          </a:bodyPr>
          <a:lstStyle/>
          <a:p>
            <a:r>
              <a:rPr lang="en-US" sz="900">
                <a:hlinkClick r:id="rId3" tooltip="http://lans-soapbox.com/2012/06/10/a-comprehensive-guide-to-story-writing/sum-up/"/>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2128738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6F40B7-BAFF-5CB2-FEFE-0E569B6D219F}"/>
              </a:ext>
            </a:extLst>
          </p:cNvPr>
          <p:cNvSpPr txBox="1"/>
          <p:nvPr/>
        </p:nvSpPr>
        <p:spPr>
          <a:xfrm>
            <a:off x="2617470" y="1942331"/>
            <a:ext cx="6094520" cy="1091837"/>
          </a:xfrm>
          <a:prstGeom prst="rect">
            <a:avLst/>
          </a:prstGeom>
          <a:noFill/>
        </p:spPr>
        <p:txBody>
          <a:bodyPr wrap="square">
            <a:spAutoFit/>
          </a:bodyPr>
          <a:lstStyle/>
          <a:p>
            <a:pPr marL="0" marR="0" algn="ctr">
              <a:lnSpc>
                <a:spcPct val="115000"/>
              </a:lnSpc>
              <a:spcBef>
                <a:spcPts val="0"/>
              </a:spcBef>
              <a:spcAft>
                <a:spcPts val="0"/>
              </a:spcAft>
            </a:pPr>
            <a:r>
              <a:rPr lang="en-US" sz="6000" b="1" dirty="0">
                <a:effectLst/>
                <a:latin typeface="Calibri" panose="020F0502020204030204" pitchFamily="34" charset="0"/>
                <a:ea typeface="Calibri" panose="020F0502020204030204" pitchFamily="34" charset="0"/>
                <a:cs typeface="Times New Roman" panose="02020603050405020304" pitchFamily="18" charset="0"/>
              </a:rPr>
              <a:t>DSPs</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356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D565-B39D-4D3A-B2DE-2F15AF9B839F}"/>
              </a:ext>
            </a:extLst>
          </p:cNvPr>
          <p:cNvSpPr txBox="1">
            <a:spLocks/>
          </p:cNvSpPr>
          <p:nvPr/>
        </p:nvSpPr>
        <p:spPr>
          <a:xfrm rot="20788389">
            <a:off x="1327233" y="486164"/>
            <a:ext cx="4426752" cy="2274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relationships matters</a:t>
            </a:r>
          </a:p>
        </p:txBody>
      </p:sp>
      <p:sp>
        <p:nvSpPr>
          <p:cNvPr id="5" name="TextBox 4">
            <a:extLst>
              <a:ext uri="{FF2B5EF4-FFF2-40B4-BE49-F238E27FC236}">
                <a16:creationId xmlns:a16="http://schemas.microsoft.com/office/drawing/2014/main" id="{058AAA37-EA25-04E1-37A2-8794869C3A92}"/>
              </a:ext>
            </a:extLst>
          </p:cNvPr>
          <p:cNvSpPr txBox="1"/>
          <p:nvPr/>
        </p:nvSpPr>
        <p:spPr>
          <a:xfrm>
            <a:off x="2846221" y="4151717"/>
            <a:ext cx="6499557" cy="584775"/>
          </a:xfrm>
          <a:prstGeom prst="rect">
            <a:avLst/>
          </a:prstGeom>
          <a:noFill/>
        </p:spPr>
        <p:txBody>
          <a:bodyPr wrap="square">
            <a:spAutoFit/>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Building relationships takes time. </a:t>
            </a:r>
            <a:endParaRPr lang="en-US" sz="3200" dirty="0"/>
          </a:p>
        </p:txBody>
      </p:sp>
    </p:spTree>
    <p:extLst>
      <p:ext uri="{BB962C8B-B14F-4D97-AF65-F5344CB8AC3E}">
        <p14:creationId xmlns:p14="http://schemas.microsoft.com/office/powerpoint/2010/main" val="1243667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9341F128-4AB2-4892-84C0-8710CA95686A}"/>
              </a:ext>
            </a:extLst>
          </p:cNvPr>
          <p:cNvSpPr txBox="1">
            <a:spLocks noChangeArrowheads="1"/>
          </p:cNvSpPr>
          <p:nvPr/>
        </p:nvSpPr>
        <p:spPr>
          <a:xfrm>
            <a:off x="2171700" y="764373"/>
            <a:ext cx="6377940" cy="129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cs typeface="Times New Roman" pitchFamily="18" charset="0"/>
            </a:endParaRPr>
          </a:p>
        </p:txBody>
      </p:sp>
      <p:sp>
        <p:nvSpPr>
          <p:cNvPr id="3" name="Rectangle 3">
            <a:extLst>
              <a:ext uri="{FF2B5EF4-FFF2-40B4-BE49-F238E27FC236}">
                <a16:creationId xmlns:a16="http://schemas.microsoft.com/office/drawing/2014/main" id="{D544436F-D595-4F02-B9F9-2CA33DAF6B35}"/>
              </a:ext>
            </a:extLst>
          </p:cNvPr>
          <p:cNvSpPr txBox="1">
            <a:spLocks noChangeArrowheads="1"/>
          </p:cNvSpPr>
          <p:nvPr/>
        </p:nvSpPr>
        <p:spPr>
          <a:xfrm>
            <a:off x="609600" y="2362200"/>
            <a:ext cx="4495800" cy="37242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p:txBody>
      </p:sp>
      <p:sp>
        <p:nvSpPr>
          <p:cNvPr id="7" name="TextBox 6">
            <a:extLst>
              <a:ext uri="{FF2B5EF4-FFF2-40B4-BE49-F238E27FC236}">
                <a16:creationId xmlns:a16="http://schemas.microsoft.com/office/drawing/2014/main" id="{00ECB28D-7F1C-7E5E-6C6B-3C391EA08626}"/>
              </a:ext>
            </a:extLst>
          </p:cNvPr>
          <p:cNvSpPr txBox="1"/>
          <p:nvPr/>
        </p:nvSpPr>
        <p:spPr>
          <a:xfrm>
            <a:off x="3450628" y="1633563"/>
            <a:ext cx="6094520" cy="3590214"/>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DSPs provide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most</a:t>
            </a:r>
            <a:r>
              <a:rPr lang="en-US" sz="3200" dirty="0">
                <a:effectLst/>
                <a:latin typeface="Calibri" panose="020F0502020204030204" pitchFamily="34" charset="0"/>
                <a:ea typeface="Calibri" panose="020F0502020204030204" pitchFamily="34" charset="0"/>
                <a:cs typeface="Times New Roman" panose="02020603050405020304" pitchFamily="18" charset="0"/>
              </a:rPr>
              <a:t> of the support to people receiving services. </a:t>
            </a:r>
          </a:p>
          <a:p>
            <a:pPr marL="0" marR="0">
              <a:lnSpc>
                <a:spcPct val="115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People supported can be affected by the language, actions, and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attitudes</a:t>
            </a:r>
            <a:r>
              <a:rPr lang="en-US" sz="3200" dirty="0">
                <a:effectLst/>
                <a:latin typeface="Calibri" panose="020F0502020204030204" pitchFamily="34" charset="0"/>
                <a:ea typeface="Calibri" panose="020F0502020204030204" pitchFamily="34" charset="0"/>
                <a:cs typeface="Times New Roman" panose="02020603050405020304" pitchFamily="18" charset="0"/>
              </a:rPr>
              <a:t> of their DSPs</a:t>
            </a:r>
            <a:r>
              <a:rPr lang="en-US" sz="40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38520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B2BB416-097F-4FE5-8533-CF2807B9A053}"/>
              </a:ext>
            </a:extLst>
          </p:cNvPr>
          <p:cNvSpPr txBox="1">
            <a:spLocks noChangeArrowheads="1"/>
          </p:cNvSpPr>
          <p:nvPr/>
        </p:nvSpPr>
        <p:spPr>
          <a:xfrm>
            <a:off x="914400" y="5486400"/>
            <a:ext cx="7543800" cy="1143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endParaRPr lang="en-US" sz="3200" b="1" dirty="0">
              <a:solidFill>
                <a:srgbClr val="006600"/>
              </a:solidFill>
              <a:cs typeface="Times New Roman" pitchFamily="18" charset="0"/>
            </a:endParaRPr>
          </a:p>
        </p:txBody>
      </p:sp>
      <p:sp>
        <p:nvSpPr>
          <p:cNvPr id="3" name="AutoShape 2">
            <a:extLst>
              <a:ext uri="{FF2B5EF4-FFF2-40B4-BE49-F238E27FC236}">
                <a16:creationId xmlns:a16="http://schemas.microsoft.com/office/drawing/2014/main" id="{1C538D99-132C-4DEA-B5E9-0C401E2437A8}"/>
              </a:ext>
            </a:extLst>
          </p:cNvPr>
          <p:cNvSpPr txBox="1">
            <a:spLocks noChangeArrowheads="1"/>
          </p:cNvSpPr>
          <p:nvPr/>
        </p:nvSpPr>
        <p:spPr>
          <a:xfrm>
            <a:off x="762000" y="762000"/>
            <a:ext cx="7924800" cy="838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dirty="0">
              <a:cs typeface="Times New Roman" pitchFamily="18" charset="0"/>
            </a:endParaRPr>
          </a:p>
        </p:txBody>
      </p:sp>
      <p:sp>
        <p:nvSpPr>
          <p:cNvPr id="5" name="TextBox 4">
            <a:extLst>
              <a:ext uri="{FF2B5EF4-FFF2-40B4-BE49-F238E27FC236}">
                <a16:creationId xmlns:a16="http://schemas.microsoft.com/office/drawing/2014/main" id="{44E87229-5C03-C3DE-889F-2B038E69B819}"/>
              </a:ext>
            </a:extLst>
          </p:cNvPr>
          <p:cNvSpPr txBox="1"/>
          <p:nvPr/>
        </p:nvSpPr>
        <p:spPr>
          <a:xfrm>
            <a:off x="497150" y="381740"/>
            <a:ext cx="10111666" cy="2890663"/>
          </a:xfrm>
          <a:prstGeom prst="rect">
            <a:avLst/>
          </a:prstGeom>
          <a:noFill/>
        </p:spPr>
        <p:txBody>
          <a:bodyPr wrap="square">
            <a:spAutoFit/>
          </a:bodyPr>
          <a:lstStyle/>
          <a:p>
            <a:pPr marL="0" marR="0">
              <a:lnSpc>
                <a:spcPct val="115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T</a:t>
            </a:r>
            <a:r>
              <a:rPr lang="en-US" sz="3200" dirty="0">
                <a:effectLst/>
                <a:latin typeface="Calibri" panose="020F0502020204030204" pitchFamily="34" charset="0"/>
                <a:ea typeface="Calibri" panose="020F0502020204030204" pitchFamily="34" charset="0"/>
                <a:cs typeface="Times New Roman" panose="02020603050405020304" pitchFamily="18" charset="0"/>
              </a:rPr>
              <a:t>he best teachers are those who find a way to make a connection with the learner. When learners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trust</a:t>
            </a:r>
            <a:r>
              <a:rPr lang="en-US" sz="3200" dirty="0">
                <a:effectLst/>
                <a:latin typeface="Calibri" panose="020F0502020204030204" pitchFamily="34" charset="0"/>
                <a:ea typeface="Calibri" panose="020F0502020204030204" pitchFamily="34" charset="0"/>
                <a:cs typeface="Times New Roman" panose="02020603050405020304" pitchFamily="18" charset="0"/>
              </a:rPr>
              <a:t> the teacher and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believe </a:t>
            </a:r>
            <a:r>
              <a:rPr lang="en-US" sz="3200" dirty="0">
                <a:effectLst/>
                <a:latin typeface="Calibri" panose="020F0502020204030204" pitchFamily="34" charset="0"/>
                <a:ea typeface="Calibri" panose="020F0502020204030204" pitchFamily="34" charset="0"/>
                <a:cs typeface="Times New Roman" panose="02020603050405020304" pitchFamily="18" charset="0"/>
              </a:rPr>
              <a:t>the teacher cares about them, learning improves. As people develop trust, they are more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willing</a:t>
            </a:r>
            <a:r>
              <a:rPr lang="en-US" sz="3200" dirty="0">
                <a:effectLst/>
                <a:latin typeface="Calibri" panose="020F0502020204030204" pitchFamily="34" charset="0"/>
                <a:ea typeface="Calibri" panose="020F0502020204030204" pitchFamily="34" charset="0"/>
                <a:cs typeface="Times New Roman" panose="02020603050405020304" pitchFamily="18" charset="0"/>
              </a:rPr>
              <a:t> to try new things and skills increase. </a:t>
            </a:r>
          </a:p>
        </p:txBody>
      </p:sp>
      <p:pic>
        <p:nvPicPr>
          <p:cNvPr id="6" name="Picture 5" descr="A group of people sitting on a bench&#10;&#10;Description automatically generated with medium confidence">
            <a:extLst>
              <a:ext uri="{FF2B5EF4-FFF2-40B4-BE49-F238E27FC236}">
                <a16:creationId xmlns:a16="http://schemas.microsoft.com/office/drawing/2014/main" id="{9DCFD7C9-F3EF-07F9-9BFD-97ADBEA8D4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44339" y="3232286"/>
            <a:ext cx="5438572" cy="3625714"/>
          </a:xfrm>
          <a:prstGeom prst="rect">
            <a:avLst/>
          </a:prstGeom>
        </p:spPr>
      </p:pic>
    </p:spTree>
    <p:extLst>
      <p:ext uri="{BB962C8B-B14F-4D97-AF65-F5344CB8AC3E}">
        <p14:creationId xmlns:p14="http://schemas.microsoft.com/office/powerpoint/2010/main" val="106275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2B571-769E-834A-6CA7-924173644000}"/>
              </a:ext>
            </a:extLst>
          </p:cNvPr>
          <p:cNvSpPr txBox="1"/>
          <p:nvPr/>
        </p:nvSpPr>
        <p:spPr>
          <a:xfrm>
            <a:off x="2076870" y="1862233"/>
            <a:ext cx="9317170" cy="2554545"/>
          </a:xfrm>
          <a:prstGeom prst="rect">
            <a:avLst/>
          </a:prstGeom>
          <a:noFill/>
        </p:spPr>
        <p:txBody>
          <a:bodyPr wrap="square">
            <a:spAutoFit/>
          </a:bodyPr>
          <a:lstStyle/>
          <a:p>
            <a:pPr marL="285750" indent="-285750">
              <a:buFont typeface="Wingdings" panose="05000000000000000000" pitchFamily="2" charset="2"/>
              <a:buChar char="ü"/>
            </a:pPr>
            <a:r>
              <a:rPr lang="en-US" sz="3200" dirty="0">
                <a:solidFill>
                  <a:schemeClr val="tx1">
                    <a:lumMod val="75000"/>
                  </a:schemeClr>
                </a:solidFill>
              </a:rPr>
              <a:t>People are connected to natural support networks </a:t>
            </a:r>
          </a:p>
          <a:p>
            <a:pPr marL="285750" indent="-285750">
              <a:buFont typeface="Wingdings" panose="05000000000000000000" pitchFamily="2" charset="2"/>
              <a:buChar char="ü"/>
            </a:pPr>
            <a:r>
              <a:rPr lang="en-US" sz="3200" dirty="0">
                <a:solidFill>
                  <a:schemeClr val="tx1">
                    <a:lumMod val="75000"/>
                  </a:schemeClr>
                </a:solidFill>
              </a:rPr>
              <a:t>People have friends </a:t>
            </a:r>
          </a:p>
          <a:p>
            <a:pPr marL="285750" indent="-285750">
              <a:buFont typeface="Wingdings" panose="05000000000000000000" pitchFamily="2" charset="2"/>
              <a:buChar char="ü"/>
            </a:pPr>
            <a:r>
              <a:rPr lang="en-US" sz="3200" dirty="0">
                <a:solidFill>
                  <a:schemeClr val="tx1">
                    <a:lumMod val="75000"/>
                  </a:schemeClr>
                </a:solidFill>
              </a:rPr>
              <a:t> People have intimate relationships </a:t>
            </a:r>
          </a:p>
          <a:p>
            <a:pPr marL="285750" indent="-285750">
              <a:buFont typeface="Wingdings" panose="05000000000000000000" pitchFamily="2" charset="2"/>
              <a:buChar char="ü"/>
            </a:pPr>
            <a:r>
              <a:rPr lang="en-US" sz="3200" dirty="0">
                <a:solidFill>
                  <a:schemeClr val="tx1">
                    <a:lumMod val="75000"/>
                  </a:schemeClr>
                </a:solidFill>
              </a:rPr>
              <a:t> People decide when to share personal information </a:t>
            </a:r>
          </a:p>
          <a:p>
            <a:pPr marL="285750" indent="-285750">
              <a:buFont typeface="Wingdings" panose="05000000000000000000" pitchFamily="2" charset="2"/>
              <a:buChar char="ü"/>
            </a:pPr>
            <a:r>
              <a:rPr lang="en-US" sz="3200" dirty="0">
                <a:solidFill>
                  <a:schemeClr val="tx1">
                    <a:lumMod val="75000"/>
                  </a:schemeClr>
                </a:solidFill>
              </a:rPr>
              <a:t>People perform different social roles</a:t>
            </a:r>
          </a:p>
        </p:txBody>
      </p:sp>
      <p:sp>
        <p:nvSpPr>
          <p:cNvPr id="4" name="TextBox 3">
            <a:extLst>
              <a:ext uri="{FF2B5EF4-FFF2-40B4-BE49-F238E27FC236}">
                <a16:creationId xmlns:a16="http://schemas.microsoft.com/office/drawing/2014/main" id="{56B51646-8A91-E1B4-D509-BFA25A48882F}"/>
              </a:ext>
            </a:extLst>
          </p:cNvPr>
          <p:cNvSpPr txBox="1"/>
          <p:nvPr/>
        </p:nvSpPr>
        <p:spPr>
          <a:xfrm>
            <a:off x="1917289" y="560439"/>
            <a:ext cx="5737124" cy="369332"/>
          </a:xfrm>
          <a:prstGeom prst="rect">
            <a:avLst/>
          </a:prstGeom>
          <a:noFill/>
        </p:spPr>
        <p:txBody>
          <a:bodyPr wrap="square" rtlCol="0">
            <a:spAutoFit/>
          </a:bodyPr>
          <a:lstStyle/>
          <a:p>
            <a:r>
              <a:rPr lang="en-US" sz="1800" dirty="0"/>
              <a:t>PERSONAL OUTCOME MEASURES</a:t>
            </a:r>
            <a:endParaRPr lang="en-US" dirty="0"/>
          </a:p>
        </p:txBody>
      </p:sp>
      <p:sp>
        <p:nvSpPr>
          <p:cNvPr id="6" name="TextBox 5">
            <a:extLst>
              <a:ext uri="{FF2B5EF4-FFF2-40B4-BE49-F238E27FC236}">
                <a16:creationId xmlns:a16="http://schemas.microsoft.com/office/drawing/2014/main" id="{BB0C43B9-BE93-E619-7AA1-7001EC3CAEE2}"/>
              </a:ext>
            </a:extLst>
          </p:cNvPr>
          <p:cNvSpPr txBox="1"/>
          <p:nvPr/>
        </p:nvSpPr>
        <p:spPr>
          <a:xfrm rot="16200000">
            <a:off x="-492720" y="2657728"/>
            <a:ext cx="3834584" cy="584775"/>
          </a:xfrm>
          <a:prstGeom prst="rect">
            <a:avLst/>
          </a:prstGeom>
          <a:noFill/>
        </p:spPr>
        <p:txBody>
          <a:bodyPr wrap="square">
            <a:spAutoFit/>
          </a:bodyPr>
          <a:lstStyle/>
          <a:p>
            <a:r>
              <a:rPr lang="en-US" sz="3200" dirty="0"/>
              <a:t>MY RELATIONSHIPS </a:t>
            </a:r>
          </a:p>
        </p:txBody>
      </p:sp>
    </p:spTree>
    <p:extLst>
      <p:ext uri="{BB962C8B-B14F-4D97-AF65-F5344CB8AC3E}">
        <p14:creationId xmlns:p14="http://schemas.microsoft.com/office/powerpoint/2010/main" val="36222476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7550A0-5823-D5BA-0A8E-DBB57A3B0591}"/>
              </a:ext>
            </a:extLst>
          </p:cNvPr>
          <p:cNvSpPr txBox="1"/>
          <p:nvPr/>
        </p:nvSpPr>
        <p:spPr>
          <a:xfrm>
            <a:off x="5996379" y="1600200"/>
            <a:ext cx="4434721" cy="3710427"/>
          </a:xfrm>
          <a:prstGeom prst="rect">
            <a:avLst/>
          </a:prstGeom>
        </p:spPr>
        <p:txBody>
          <a:bodyPr vert="horz" lIns="91440" tIns="45720" rIns="91440" bIns="45720" rtlCol="0" anchor="t">
            <a:normAutofit/>
          </a:bodyPr>
          <a:lstStyle/>
          <a:p>
            <a:pPr marR="0" defTabSz="914400">
              <a:lnSpc>
                <a:spcPct val="90000"/>
              </a:lnSpc>
              <a:spcBef>
                <a:spcPts val="0"/>
              </a:spcBef>
              <a:spcAft>
                <a:spcPts val="600"/>
              </a:spcAft>
            </a:pPr>
            <a:r>
              <a:rPr lang="en-US" sz="3200" dirty="0">
                <a:solidFill>
                  <a:schemeClr val="tx1">
                    <a:alpha val="80000"/>
                  </a:schemeClr>
                </a:solidFill>
                <a:effectLst/>
              </a:rPr>
              <a:t>If people associate you with pleasant events and </a:t>
            </a:r>
            <a:r>
              <a:rPr lang="en-US" sz="3200" b="1" u="sng" dirty="0">
                <a:solidFill>
                  <a:schemeClr val="tx1">
                    <a:alpha val="80000"/>
                  </a:schemeClr>
                </a:solidFill>
                <a:effectLst/>
              </a:rPr>
              <a:t>happy</a:t>
            </a:r>
            <a:r>
              <a:rPr lang="en-US" sz="3200" dirty="0">
                <a:solidFill>
                  <a:schemeClr val="tx1">
                    <a:alpha val="80000"/>
                  </a:schemeClr>
                </a:solidFill>
                <a:effectLst/>
              </a:rPr>
              <a:t> memories, they will want to spend time learning with you. They will trust that what you ask of them will be good for them. </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4727718D-62E5-47A7-ACB0-113E07EB1198}"/>
              </a:ext>
            </a:extLst>
          </p:cNvPr>
          <p:cNvSpPr txBox="1">
            <a:spLocks noChangeArrowheads="1"/>
          </p:cNvSpPr>
          <p:nvPr/>
        </p:nvSpPr>
        <p:spPr>
          <a:xfrm>
            <a:off x="265113" y="2585040"/>
            <a:ext cx="4383087" cy="2672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dirty="0">
              <a:cs typeface="Times New Roman" pitchFamily="18" charset="0"/>
            </a:endParaRPr>
          </a:p>
        </p:txBody>
      </p:sp>
      <p:pic>
        <p:nvPicPr>
          <p:cNvPr id="6" name="Picture 5" descr="A picture containing icon&#10;&#10;Description automatically generated">
            <a:extLst>
              <a:ext uri="{FF2B5EF4-FFF2-40B4-BE49-F238E27FC236}">
                <a16:creationId xmlns:a16="http://schemas.microsoft.com/office/drawing/2014/main" id="{B5E78D7B-C65D-03A9-263B-028EC525E2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0905" y="1515287"/>
            <a:ext cx="4190214" cy="4190214"/>
          </a:xfrm>
          <a:prstGeom prst="rect">
            <a:avLst/>
          </a:prstGeom>
        </p:spPr>
      </p:pic>
    </p:spTree>
    <p:extLst>
      <p:ext uri="{BB962C8B-B14F-4D97-AF65-F5344CB8AC3E}">
        <p14:creationId xmlns:p14="http://schemas.microsoft.com/office/powerpoint/2010/main" val="4164059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91AD-8B3A-4C67-A5F0-AD3532C7F061}"/>
              </a:ext>
            </a:extLst>
          </p:cNvPr>
          <p:cNvSpPr txBox="1">
            <a:spLocks/>
          </p:cNvSpPr>
          <p:nvPr/>
        </p:nvSpPr>
        <p:spPr>
          <a:xfrm>
            <a:off x="1143000" y="3276600"/>
            <a:ext cx="6377940" cy="1293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highlight>
                <a:srgbClr val="00FF00"/>
              </a:highlight>
            </a:endParaRPr>
          </a:p>
        </p:txBody>
      </p:sp>
      <p:sp>
        <p:nvSpPr>
          <p:cNvPr id="4" name="TextBox 3">
            <a:extLst>
              <a:ext uri="{FF2B5EF4-FFF2-40B4-BE49-F238E27FC236}">
                <a16:creationId xmlns:a16="http://schemas.microsoft.com/office/drawing/2014/main" id="{229C9FDD-4D31-0A69-6C55-CB3469F63FC0}"/>
              </a:ext>
            </a:extLst>
          </p:cNvPr>
          <p:cNvSpPr txBox="1"/>
          <p:nvPr/>
        </p:nvSpPr>
        <p:spPr>
          <a:xfrm>
            <a:off x="1143000" y="1831268"/>
            <a:ext cx="9120883" cy="2890663"/>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Caring relationships don’t just take time, they take the right kind of time. People receiving support should look forward to your coming to work because they know you are happy to be there. Good relationships develop through repeated pleasant experiences. </a:t>
            </a:r>
          </a:p>
        </p:txBody>
      </p:sp>
    </p:spTree>
    <p:extLst>
      <p:ext uri="{BB962C8B-B14F-4D97-AF65-F5344CB8AC3E}">
        <p14:creationId xmlns:p14="http://schemas.microsoft.com/office/powerpoint/2010/main" val="3202906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91AD-8B3A-4C67-A5F0-AD3532C7F061}"/>
              </a:ext>
            </a:extLst>
          </p:cNvPr>
          <p:cNvSpPr txBox="1">
            <a:spLocks/>
          </p:cNvSpPr>
          <p:nvPr/>
        </p:nvSpPr>
        <p:spPr>
          <a:xfrm>
            <a:off x="1143000" y="3276600"/>
            <a:ext cx="6377940" cy="1293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highlight>
                <a:srgbClr val="00FF00"/>
              </a:highlight>
            </a:endParaRPr>
          </a:p>
        </p:txBody>
      </p:sp>
      <p:sp>
        <p:nvSpPr>
          <p:cNvPr id="7" name="TextBox 6">
            <a:extLst>
              <a:ext uri="{FF2B5EF4-FFF2-40B4-BE49-F238E27FC236}">
                <a16:creationId xmlns:a16="http://schemas.microsoft.com/office/drawing/2014/main" id="{E989E82C-DD64-4BF2-50A7-FF3BD82929A7}"/>
              </a:ext>
            </a:extLst>
          </p:cNvPr>
          <p:cNvSpPr txBox="1"/>
          <p:nvPr/>
        </p:nvSpPr>
        <p:spPr>
          <a:xfrm>
            <a:off x="906071" y="1237076"/>
            <a:ext cx="10821879" cy="3456972"/>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Caring is a very important, but caring isn’t enough. Sometimes staff get too emotionally involved and assume a parenting relationship. You might say they “care too much.” When this happens, it is easy for staff to start “doing for” rather than “doing with” the person and helping them to be engaged and exercise choice and control. </a:t>
            </a:r>
          </a:p>
        </p:txBody>
      </p:sp>
    </p:spTree>
    <p:extLst>
      <p:ext uri="{BB962C8B-B14F-4D97-AF65-F5344CB8AC3E}">
        <p14:creationId xmlns:p14="http://schemas.microsoft.com/office/powerpoint/2010/main" val="3812258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B1BFD8-7C9B-E619-3BE5-45072A413314}"/>
              </a:ext>
            </a:extLst>
          </p:cNvPr>
          <p:cNvSpPr txBox="1"/>
          <p:nvPr/>
        </p:nvSpPr>
        <p:spPr>
          <a:xfrm>
            <a:off x="577049" y="5875088"/>
            <a:ext cx="10093909" cy="461665"/>
          </a:xfrm>
          <a:prstGeom prst="rect">
            <a:avLst/>
          </a:prstGeom>
          <a:noFill/>
        </p:spPr>
        <p:txBody>
          <a:bodyPr wrap="square">
            <a:spAutoFit/>
          </a:bodyPr>
          <a:lstStyle/>
          <a:p>
            <a:r>
              <a:rPr lang="en-US" sz="2400">
                <a:effectLst/>
                <a:latin typeface="Calibri" panose="020F0502020204030204" pitchFamily="34" charset="0"/>
                <a:ea typeface="Calibri" panose="020F0502020204030204" pitchFamily="34" charset="0"/>
                <a:cs typeface="Times New Roman" panose="02020603050405020304" pitchFamily="18" charset="0"/>
              </a:rPr>
              <a:t>The American Association on Intellectual and Developmental Disabilities (2004) </a:t>
            </a:r>
            <a:endParaRPr lang="en-US" sz="2400" dirty="0"/>
          </a:p>
        </p:txBody>
      </p:sp>
      <p:graphicFrame>
        <p:nvGraphicFramePr>
          <p:cNvPr id="9" name="TextBox 4">
            <a:extLst>
              <a:ext uri="{FF2B5EF4-FFF2-40B4-BE49-F238E27FC236}">
                <a16:creationId xmlns:a16="http://schemas.microsoft.com/office/drawing/2014/main" id="{8A3AB414-F801-8422-34FF-71CBD65874C4}"/>
              </a:ext>
            </a:extLst>
          </p:cNvPr>
          <p:cNvGraphicFramePr/>
          <p:nvPr>
            <p:extLst>
              <p:ext uri="{D42A27DB-BD31-4B8C-83A1-F6EECF244321}">
                <p14:modId xmlns:p14="http://schemas.microsoft.com/office/powerpoint/2010/main" val="3956743031"/>
              </p:ext>
            </p:extLst>
          </p:nvPr>
        </p:nvGraphicFramePr>
        <p:xfrm>
          <a:off x="816745" y="202420"/>
          <a:ext cx="9614516" cy="5005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1801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B7B16A-440F-83C3-A18C-29B9FEDD7B51}"/>
              </a:ext>
            </a:extLst>
          </p:cNvPr>
          <p:cNvPicPr>
            <a:picLocks noChangeAspect="1"/>
          </p:cNvPicPr>
          <p:nvPr/>
        </p:nvPicPr>
        <p:blipFill rotWithShape="1">
          <a:blip r:embed="rId2"/>
          <a:srcRect/>
          <a:stretch/>
        </p:blipFill>
        <p:spPr>
          <a:xfrm>
            <a:off x="20"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55376333-1E92-4B24-31C1-4651975B25D2}"/>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algn="ctr" defTabSz="914400">
              <a:lnSpc>
                <a:spcPct val="90000"/>
              </a:lnSpc>
              <a:spcBef>
                <a:spcPct val="0"/>
              </a:spcBef>
              <a:spcAft>
                <a:spcPts val="600"/>
              </a:spcAft>
            </a:pPr>
            <a:r>
              <a:rPr lang="en-US" sz="4000" b="1">
                <a:effectLst/>
                <a:latin typeface="+mj-lt"/>
                <a:ea typeface="+mj-ea"/>
                <a:cs typeface="+mj-cs"/>
              </a:rPr>
              <a:t>Active Support</a:t>
            </a:r>
            <a:endParaRPr lang="en-US" sz="4000">
              <a:effectLst/>
              <a:latin typeface="+mj-lt"/>
              <a:ea typeface="+mj-ea"/>
              <a:cs typeface="+mj-cs"/>
            </a:endParaRPr>
          </a:p>
        </p:txBody>
      </p:sp>
      <p:cxnSp>
        <p:nvCxnSpPr>
          <p:cNvPr id="14" name="Straight Connector 13">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3">
            <a:extLst>
              <a:ext uri="{FF2B5EF4-FFF2-40B4-BE49-F238E27FC236}">
                <a16:creationId xmlns:a16="http://schemas.microsoft.com/office/drawing/2014/main" id="{4727718D-62E5-47A7-ACB0-113E07EB1198}"/>
              </a:ext>
            </a:extLst>
          </p:cNvPr>
          <p:cNvSpPr txBox="1">
            <a:spLocks noChangeArrowheads="1"/>
          </p:cNvSpPr>
          <p:nvPr/>
        </p:nvSpPr>
        <p:spPr>
          <a:xfrm>
            <a:off x="265113" y="2585040"/>
            <a:ext cx="4383087" cy="2672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dirty="0">
              <a:cs typeface="Times New Roman" pitchFamily="18" charset="0"/>
            </a:endParaRPr>
          </a:p>
        </p:txBody>
      </p:sp>
    </p:spTree>
    <p:extLst>
      <p:ext uri="{BB962C8B-B14F-4D97-AF65-F5344CB8AC3E}">
        <p14:creationId xmlns:p14="http://schemas.microsoft.com/office/powerpoint/2010/main" val="3824466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CCBBA9-322C-975B-768A-FE5C283A5E10}"/>
              </a:ext>
            </a:extLst>
          </p:cNvPr>
          <p:cNvSpPr txBox="1"/>
          <p:nvPr/>
        </p:nvSpPr>
        <p:spPr>
          <a:xfrm>
            <a:off x="2165569" y="1956816"/>
            <a:ext cx="7860863" cy="4024884"/>
          </a:xfrm>
          <a:prstGeom prst="rect">
            <a:avLst/>
          </a:prstGeom>
        </p:spPr>
        <p:txBody>
          <a:bodyPr vert="horz" lIns="91440" tIns="45720" rIns="91440" bIns="45720" rtlCol="0" anchor="t">
            <a:normAutofit/>
          </a:bodyPr>
          <a:lstStyle/>
          <a:p>
            <a:pPr marR="0" defTabSz="914400">
              <a:lnSpc>
                <a:spcPct val="90000"/>
              </a:lnSpc>
              <a:spcBef>
                <a:spcPts val="0"/>
              </a:spcBef>
              <a:spcAft>
                <a:spcPts val="600"/>
              </a:spcAft>
            </a:pPr>
            <a:r>
              <a:rPr lang="en-US" sz="3200" dirty="0">
                <a:effectLst/>
              </a:rPr>
              <a:t>People with disabilities benefit from being actively engaged in </a:t>
            </a:r>
            <a:r>
              <a:rPr lang="en-US" sz="3200" b="1" u="sng" dirty="0">
                <a:effectLst/>
              </a:rPr>
              <a:t>all</a:t>
            </a:r>
            <a:r>
              <a:rPr lang="en-US" sz="3200" dirty="0">
                <a:effectLst/>
              </a:rPr>
              <a:t> aspects of their daily life as well as in the community. One of your most important roles with people you support is to provide </a:t>
            </a:r>
            <a:r>
              <a:rPr lang="en-US" sz="3200" b="1" u="sng" dirty="0">
                <a:effectLst/>
              </a:rPr>
              <a:t>active</a:t>
            </a:r>
            <a:r>
              <a:rPr lang="en-US" sz="3200" dirty="0">
                <a:effectLst/>
              </a:rPr>
              <a:t> support to people throughout each day. </a:t>
            </a:r>
          </a:p>
        </p:txBody>
      </p:sp>
      <p:sp>
        <p:nvSpPr>
          <p:cNvPr id="2" name="Title 1">
            <a:extLst>
              <a:ext uri="{FF2B5EF4-FFF2-40B4-BE49-F238E27FC236}">
                <a16:creationId xmlns:a16="http://schemas.microsoft.com/office/drawing/2014/main" id="{12EE91AD-8B3A-4C67-A5F0-AD3532C7F061}"/>
              </a:ext>
            </a:extLst>
          </p:cNvPr>
          <p:cNvSpPr txBox="1">
            <a:spLocks/>
          </p:cNvSpPr>
          <p:nvPr/>
        </p:nvSpPr>
        <p:spPr>
          <a:xfrm>
            <a:off x="1143000" y="3276600"/>
            <a:ext cx="6377940" cy="1293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highlight>
                <a:srgbClr val="00FF00"/>
              </a:highlight>
            </a:endParaRPr>
          </a:p>
        </p:txBody>
      </p:sp>
    </p:spTree>
    <p:extLst>
      <p:ext uri="{BB962C8B-B14F-4D97-AF65-F5344CB8AC3E}">
        <p14:creationId xmlns:p14="http://schemas.microsoft.com/office/powerpoint/2010/main" val="2457555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Hands holding each other's wrists and interlinked to form a circle">
            <a:extLst>
              <a:ext uri="{FF2B5EF4-FFF2-40B4-BE49-F238E27FC236}">
                <a16:creationId xmlns:a16="http://schemas.microsoft.com/office/drawing/2014/main" id="{ADA26F8F-219D-7966-D490-32D45A2720E2}"/>
              </a:ext>
            </a:extLst>
          </p:cNvPr>
          <p:cNvPicPr>
            <a:picLocks noChangeAspect="1"/>
          </p:cNvPicPr>
          <p:nvPr/>
        </p:nvPicPr>
        <p:blipFill rotWithShape="1">
          <a:blip r:embed="rId2"/>
          <a:srcRect b="15730"/>
          <a:stretch/>
        </p:blipFill>
        <p:spPr>
          <a:xfrm>
            <a:off x="-78828" y="671219"/>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6CCBBA9-322C-975B-768A-FE5C283A5E10}"/>
              </a:ext>
            </a:extLst>
          </p:cNvPr>
          <p:cNvSpPr txBox="1"/>
          <p:nvPr/>
        </p:nvSpPr>
        <p:spPr>
          <a:xfrm>
            <a:off x="653090" y="3185808"/>
            <a:ext cx="5106799" cy="3566586"/>
          </a:xfrm>
          <a:prstGeom prst="rect">
            <a:avLst/>
          </a:prstGeom>
        </p:spPr>
        <p:txBody>
          <a:bodyPr vert="horz" lIns="91440" tIns="45720" rIns="91440" bIns="45720" rtlCol="0" anchor="ctr">
            <a:normAutofit/>
          </a:bodyPr>
          <a:lstStyle/>
          <a:p>
            <a:pPr marR="0" defTabSz="914400">
              <a:lnSpc>
                <a:spcPct val="90000"/>
              </a:lnSpc>
              <a:spcBef>
                <a:spcPts val="0"/>
              </a:spcBef>
              <a:spcAft>
                <a:spcPts val="600"/>
              </a:spcAft>
            </a:pPr>
            <a:r>
              <a:rPr lang="en-US" sz="3200" dirty="0">
                <a:effectLst/>
              </a:rPr>
              <a:t>The core elements in the definition of Active Supports are helping people to be actively, consistently, and meaningfully engaged in their own lives regardless of their support needs. </a:t>
            </a:r>
          </a:p>
        </p:txBody>
      </p:sp>
      <p:sp>
        <p:nvSpPr>
          <p:cNvPr id="2" name="Title 1">
            <a:extLst>
              <a:ext uri="{FF2B5EF4-FFF2-40B4-BE49-F238E27FC236}">
                <a16:creationId xmlns:a16="http://schemas.microsoft.com/office/drawing/2014/main" id="{12EE91AD-8B3A-4C67-A5F0-AD3532C7F061}"/>
              </a:ext>
            </a:extLst>
          </p:cNvPr>
          <p:cNvSpPr txBox="1">
            <a:spLocks/>
          </p:cNvSpPr>
          <p:nvPr/>
        </p:nvSpPr>
        <p:spPr>
          <a:xfrm>
            <a:off x="1143000" y="3276600"/>
            <a:ext cx="6377940" cy="1293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800" dirty="0">
              <a:highlight>
                <a:srgbClr val="00FF00"/>
              </a:highlight>
            </a:endParaRPr>
          </a:p>
        </p:txBody>
      </p:sp>
    </p:spTree>
    <p:extLst>
      <p:ext uri="{BB962C8B-B14F-4D97-AF65-F5344CB8AC3E}">
        <p14:creationId xmlns:p14="http://schemas.microsoft.com/office/powerpoint/2010/main" val="3985994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8A0C1AA-6295-DF3C-3F3A-3FD78FD9EE40}"/>
              </a:ext>
            </a:extLst>
          </p:cNvPr>
          <p:cNvPicPr>
            <a:picLocks noChangeAspect="1"/>
          </p:cNvPicPr>
          <p:nvPr/>
        </p:nvPicPr>
        <p:blipFill rotWithShape="1">
          <a:blip r:embed="rId2">
            <a:alphaModFix amt="35000"/>
          </a:blip>
          <a:srcRect t="15730"/>
          <a:stretch/>
        </p:blipFill>
        <p:spPr>
          <a:xfrm>
            <a:off x="110247" y="40854"/>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99D0B9DC-065C-C1FC-763E-DB0397C138D2}"/>
              </a:ext>
            </a:extLst>
          </p:cNvPr>
          <p:cNvSpPr txBox="1">
            <a:spLocks/>
          </p:cNvSpPr>
          <p:nvPr/>
        </p:nvSpPr>
        <p:spPr>
          <a:xfrm>
            <a:off x="6323012" y="845188"/>
            <a:ext cx="4703608" cy="524933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2"/>
              </a:solidFill>
            </a:endParaRPr>
          </a:p>
        </p:txBody>
      </p:sp>
      <p:graphicFrame>
        <p:nvGraphicFramePr>
          <p:cNvPr id="6" name="TextBox 3">
            <a:extLst>
              <a:ext uri="{FF2B5EF4-FFF2-40B4-BE49-F238E27FC236}">
                <a16:creationId xmlns:a16="http://schemas.microsoft.com/office/drawing/2014/main" id="{F96D587E-273E-B10F-1FBD-2D3F9412083D}"/>
              </a:ext>
            </a:extLst>
          </p:cNvPr>
          <p:cNvGraphicFramePr/>
          <p:nvPr>
            <p:extLst>
              <p:ext uri="{D42A27DB-BD31-4B8C-83A1-F6EECF244321}">
                <p14:modId xmlns:p14="http://schemas.microsoft.com/office/powerpoint/2010/main" val="3802668747"/>
              </p:ext>
            </p:extLst>
          </p:nvPr>
        </p:nvGraphicFramePr>
        <p:xfrm>
          <a:off x="437744" y="40854"/>
          <a:ext cx="11507821" cy="6673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290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59235B-D600-A76B-41FA-DB5932784CBA}"/>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D958FA5-01A1-4B5D-B68E-09E4FEE2C405}"/>
              </a:ext>
            </a:extLst>
          </p:cNvPr>
          <p:cNvSpPr txBox="1">
            <a:spLocks/>
          </p:cNvSpPr>
          <p:nvPr/>
        </p:nvSpPr>
        <p:spPr>
          <a:xfrm>
            <a:off x="723900" y="965201"/>
            <a:ext cx="4460622" cy="492344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sz="4000" dirty="0"/>
          </a:p>
        </p:txBody>
      </p:sp>
      <p:graphicFrame>
        <p:nvGraphicFramePr>
          <p:cNvPr id="6" name="TextBox 3">
            <a:extLst>
              <a:ext uri="{FF2B5EF4-FFF2-40B4-BE49-F238E27FC236}">
                <a16:creationId xmlns:a16="http://schemas.microsoft.com/office/drawing/2014/main" id="{4950CBA2-FF4E-DD86-585E-7F60B5DEE176}"/>
              </a:ext>
            </a:extLst>
          </p:cNvPr>
          <p:cNvGraphicFramePr/>
          <p:nvPr>
            <p:extLst>
              <p:ext uri="{D42A27DB-BD31-4B8C-83A1-F6EECF244321}">
                <p14:modId xmlns:p14="http://schemas.microsoft.com/office/powerpoint/2010/main" val="3201154730"/>
              </p:ext>
            </p:extLst>
          </p:nvPr>
        </p:nvGraphicFramePr>
        <p:xfrm>
          <a:off x="643467" y="1782981"/>
          <a:ext cx="6891187"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9435978"/>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AEBFDF2-39C9-2C21-3320-D07D23D7E395}"/>
              </a:ext>
            </a:extLst>
          </p:cNvPr>
          <p:cNvSpPr txBox="1"/>
          <p:nvPr/>
        </p:nvSpPr>
        <p:spPr>
          <a:xfrm>
            <a:off x="5070020" y="1698170"/>
            <a:ext cx="6478513" cy="4516361"/>
          </a:xfrm>
          <a:prstGeom prst="rect">
            <a:avLst/>
          </a:prstGeom>
        </p:spPr>
        <p:txBody>
          <a:bodyPr vert="horz" lIns="91440" tIns="45720" rIns="91440" bIns="45720" rtlCol="0">
            <a:normAutofit/>
          </a:bodyPr>
          <a:lstStyle/>
          <a:p>
            <a:pPr marR="0" defTabSz="914400">
              <a:lnSpc>
                <a:spcPct val="90000"/>
              </a:lnSpc>
              <a:spcBef>
                <a:spcPts val="0"/>
              </a:spcBef>
              <a:spcAft>
                <a:spcPts val="600"/>
              </a:spcAft>
            </a:pPr>
            <a:r>
              <a:rPr lang="en-US" sz="3200" dirty="0">
                <a:effectLst/>
              </a:rPr>
              <a:t>In every activity throughout each day</a:t>
            </a:r>
            <a:r>
              <a:rPr lang="en-US" sz="3200">
                <a:effectLst/>
              </a:rPr>
              <a:t>, look </a:t>
            </a:r>
            <a:r>
              <a:rPr lang="en-US" sz="3200" dirty="0">
                <a:effectLst/>
              </a:rPr>
              <a:t>for opportunities for the people you are supporting to participate. People should not sit and watch while you do things for them. They can and should actively </a:t>
            </a:r>
            <a:r>
              <a:rPr lang="en-US" sz="3200" b="1" u="sng" dirty="0">
                <a:effectLst/>
              </a:rPr>
              <a:t>participate</a:t>
            </a:r>
            <a:r>
              <a:rPr lang="en-US" sz="3200" dirty="0">
                <a:effectLst/>
              </a:rPr>
              <a:t> in their lives at some level that is appropriate for them</a:t>
            </a: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3">
            <a:extLst>
              <a:ext uri="{FF2B5EF4-FFF2-40B4-BE49-F238E27FC236}">
                <a16:creationId xmlns:a16="http://schemas.microsoft.com/office/drawing/2014/main" id="{EABBB4D4-D300-4A38-8F41-8E963F1672C0}"/>
              </a:ext>
            </a:extLst>
          </p:cNvPr>
          <p:cNvSpPr txBox="1">
            <a:spLocks noChangeArrowheads="1"/>
          </p:cNvSpPr>
          <p:nvPr/>
        </p:nvSpPr>
        <p:spPr>
          <a:xfrm>
            <a:off x="3665304" y="1517073"/>
            <a:ext cx="4861391" cy="39799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4" name="Picture 3" descr="A picture containing floor, indoor, sport, standing&#10;&#10;Description automatically generated">
            <a:extLst>
              <a:ext uri="{FF2B5EF4-FFF2-40B4-BE49-F238E27FC236}">
                <a16:creationId xmlns:a16="http://schemas.microsoft.com/office/drawing/2014/main" id="{85F6AA66-823E-6CB7-52B4-8BAF09827B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6801" y="0"/>
            <a:ext cx="4210525" cy="6858000"/>
          </a:xfrm>
          <a:prstGeom prst="rect">
            <a:avLst/>
          </a:prstGeom>
        </p:spPr>
      </p:pic>
    </p:spTree>
    <p:extLst>
      <p:ext uri="{BB962C8B-B14F-4D97-AF65-F5344CB8AC3E}">
        <p14:creationId xmlns:p14="http://schemas.microsoft.com/office/powerpoint/2010/main" val="401796899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F2B571-769E-834A-6CA7-924173644000}"/>
              </a:ext>
            </a:extLst>
          </p:cNvPr>
          <p:cNvSpPr txBox="1"/>
          <p:nvPr/>
        </p:nvSpPr>
        <p:spPr>
          <a:xfrm>
            <a:off x="1917288" y="1366897"/>
            <a:ext cx="8932963" cy="1569660"/>
          </a:xfrm>
          <a:prstGeom prst="rect">
            <a:avLst/>
          </a:prstGeom>
          <a:noFill/>
        </p:spPr>
        <p:txBody>
          <a:bodyPr wrap="square">
            <a:spAutoFit/>
          </a:bodyPr>
          <a:lstStyle/>
          <a:p>
            <a:pPr marL="457200" indent="-457200">
              <a:buFont typeface="Wingdings" panose="05000000000000000000" pitchFamily="2" charset="2"/>
              <a:buChar char="ü"/>
            </a:pPr>
            <a:r>
              <a:rPr lang="en-US" sz="3200" dirty="0">
                <a:solidFill>
                  <a:schemeClr val="tx1">
                    <a:lumMod val="75000"/>
                  </a:schemeClr>
                </a:solidFill>
              </a:rPr>
              <a:t>People choose where and with whom they live </a:t>
            </a:r>
          </a:p>
          <a:p>
            <a:pPr marL="457200" indent="-457200">
              <a:buFont typeface="Wingdings" panose="05000000000000000000" pitchFamily="2" charset="2"/>
              <a:buChar char="ü"/>
            </a:pPr>
            <a:r>
              <a:rPr lang="en-US" sz="3200" dirty="0">
                <a:solidFill>
                  <a:schemeClr val="tx1">
                    <a:lumMod val="75000"/>
                  </a:schemeClr>
                </a:solidFill>
              </a:rPr>
              <a:t>People choose where they work </a:t>
            </a:r>
          </a:p>
          <a:p>
            <a:pPr marL="457200" indent="-457200">
              <a:buFont typeface="Wingdings" panose="05000000000000000000" pitchFamily="2" charset="2"/>
              <a:buChar char="ü"/>
            </a:pPr>
            <a:r>
              <a:rPr lang="en-US" sz="3200" dirty="0">
                <a:solidFill>
                  <a:schemeClr val="tx1">
                    <a:lumMod val="75000"/>
                  </a:schemeClr>
                </a:solidFill>
              </a:rPr>
              <a:t>People choose services </a:t>
            </a:r>
          </a:p>
        </p:txBody>
      </p:sp>
      <p:sp>
        <p:nvSpPr>
          <p:cNvPr id="4" name="TextBox 3">
            <a:extLst>
              <a:ext uri="{FF2B5EF4-FFF2-40B4-BE49-F238E27FC236}">
                <a16:creationId xmlns:a16="http://schemas.microsoft.com/office/drawing/2014/main" id="{99E1794E-D011-2D72-737C-ADCC4C322922}"/>
              </a:ext>
            </a:extLst>
          </p:cNvPr>
          <p:cNvSpPr txBox="1"/>
          <p:nvPr/>
        </p:nvSpPr>
        <p:spPr>
          <a:xfrm>
            <a:off x="1917289" y="560439"/>
            <a:ext cx="5737124" cy="369332"/>
          </a:xfrm>
          <a:prstGeom prst="rect">
            <a:avLst/>
          </a:prstGeom>
          <a:noFill/>
        </p:spPr>
        <p:txBody>
          <a:bodyPr wrap="square" rtlCol="0">
            <a:spAutoFit/>
          </a:bodyPr>
          <a:lstStyle/>
          <a:p>
            <a:r>
              <a:rPr lang="en-US" sz="1800" dirty="0"/>
              <a:t>PERSONAL OUTCOME MEASURES</a:t>
            </a:r>
            <a:endParaRPr lang="en-US" dirty="0"/>
          </a:p>
        </p:txBody>
      </p:sp>
      <p:sp>
        <p:nvSpPr>
          <p:cNvPr id="5" name="TextBox 4">
            <a:extLst>
              <a:ext uri="{FF2B5EF4-FFF2-40B4-BE49-F238E27FC236}">
                <a16:creationId xmlns:a16="http://schemas.microsoft.com/office/drawing/2014/main" id="{0EA1F44F-E6A7-4726-7BDC-DF0DB29610D4}"/>
              </a:ext>
            </a:extLst>
          </p:cNvPr>
          <p:cNvSpPr txBox="1"/>
          <p:nvPr/>
        </p:nvSpPr>
        <p:spPr>
          <a:xfrm rot="16200000">
            <a:off x="-18786" y="1932651"/>
            <a:ext cx="2768759" cy="584775"/>
          </a:xfrm>
          <a:prstGeom prst="rect">
            <a:avLst/>
          </a:prstGeom>
          <a:noFill/>
        </p:spPr>
        <p:txBody>
          <a:bodyPr wrap="square">
            <a:spAutoFit/>
          </a:bodyPr>
          <a:lstStyle/>
          <a:p>
            <a:r>
              <a:rPr lang="en-US" sz="3200" dirty="0"/>
              <a:t>My Choices</a:t>
            </a:r>
          </a:p>
        </p:txBody>
      </p:sp>
      <p:sp>
        <p:nvSpPr>
          <p:cNvPr id="6" name="TextBox 5">
            <a:extLst>
              <a:ext uri="{FF2B5EF4-FFF2-40B4-BE49-F238E27FC236}">
                <a16:creationId xmlns:a16="http://schemas.microsoft.com/office/drawing/2014/main" id="{2C2B9629-68AF-172B-309F-808FC16F7833}"/>
              </a:ext>
            </a:extLst>
          </p:cNvPr>
          <p:cNvSpPr txBox="1"/>
          <p:nvPr/>
        </p:nvSpPr>
        <p:spPr>
          <a:xfrm rot="16200000" flipH="1">
            <a:off x="-55199" y="4572613"/>
            <a:ext cx="2511164" cy="584775"/>
          </a:xfrm>
          <a:prstGeom prst="rect">
            <a:avLst/>
          </a:prstGeom>
          <a:noFill/>
        </p:spPr>
        <p:txBody>
          <a:bodyPr wrap="square">
            <a:spAutoFit/>
          </a:bodyPr>
          <a:lstStyle/>
          <a:p>
            <a:r>
              <a:rPr lang="en-US" sz="3200" dirty="0"/>
              <a:t>My Goals</a:t>
            </a:r>
          </a:p>
        </p:txBody>
      </p:sp>
      <p:sp>
        <p:nvSpPr>
          <p:cNvPr id="7" name="TextBox 6">
            <a:extLst>
              <a:ext uri="{FF2B5EF4-FFF2-40B4-BE49-F238E27FC236}">
                <a16:creationId xmlns:a16="http://schemas.microsoft.com/office/drawing/2014/main" id="{B53A7F49-EC1F-DDA9-C629-9325F606398F}"/>
              </a:ext>
            </a:extLst>
          </p:cNvPr>
          <p:cNvSpPr txBox="1"/>
          <p:nvPr/>
        </p:nvSpPr>
        <p:spPr>
          <a:xfrm>
            <a:off x="1791928" y="4778976"/>
            <a:ext cx="6223819" cy="1077218"/>
          </a:xfrm>
          <a:prstGeom prst="rect">
            <a:avLst/>
          </a:prstGeom>
          <a:noFill/>
        </p:spPr>
        <p:txBody>
          <a:bodyPr wrap="square" rtlCol="0">
            <a:spAutoFit/>
          </a:bodyPr>
          <a:lstStyle/>
          <a:p>
            <a:r>
              <a:rPr lang="en-US" sz="3200" dirty="0">
                <a:solidFill>
                  <a:schemeClr val="tx1">
                    <a:lumMod val="75000"/>
                  </a:schemeClr>
                </a:solidFill>
              </a:rPr>
              <a:t>People choose personal goals</a:t>
            </a:r>
          </a:p>
          <a:p>
            <a:r>
              <a:rPr lang="en-US" sz="3200" dirty="0">
                <a:solidFill>
                  <a:schemeClr val="tx1">
                    <a:lumMod val="75000"/>
                  </a:schemeClr>
                </a:solidFill>
              </a:rPr>
              <a:t>People realize personal goals</a:t>
            </a:r>
          </a:p>
        </p:txBody>
      </p:sp>
    </p:spTree>
    <p:extLst>
      <p:ext uri="{BB962C8B-B14F-4D97-AF65-F5344CB8AC3E}">
        <p14:creationId xmlns:p14="http://schemas.microsoft.com/office/powerpoint/2010/main" val="3909447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8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602DF629-EE60-4979-B46B-396702DED2CD}"/>
              </a:ext>
            </a:extLst>
          </p:cNvPr>
          <p:cNvSpPr txBox="1">
            <a:spLocks noChangeArrowheads="1"/>
          </p:cNvSpPr>
          <p:nvPr/>
        </p:nvSpPr>
        <p:spPr>
          <a:xfrm>
            <a:off x="2034379" y="1128346"/>
            <a:ext cx="7222637" cy="12930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t>Outcomes</a:t>
            </a:r>
            <a:r>
              <a:rPr lang="en-US" sz="3200" dirty="0">
                <a:solidFill>
                  <a:schemeClr val="tx1">
                    <a:lumMod val="75000"/>
                  </a:schemeClr>
                </a:solidFill>
              </a:rPr>
              <a:t> are different for everyone</a:t>
            </a:r>
          </a:p>
        </p:txBody>
      </p:sp>
      <p:sp>
        <p:nvSpPr>
          <p:cNvPr id="4" name="TextBox 3">
            <a:extLst>
              <a:ext uri="{FF2B5EF4-FFF2-40B4-BE49-F238E27FC236}">
                <a16:creationId xmlns:a16="http://schemas.microsoft.com/office/drawing/2014/main" id="{9C1FB1DA-E083-8C9E-9875-D9763D2B9287}"/>
              </a:ext>
            </a:extLst>
          </p:cNvPr>
          <p:cNvSpPr txBox="1"/>
          <p:nvPr/>
        </p:nvSpPr>
        <p:spPr>
          <a:xfrm>
            <a:off x="1397285" y="3246902"/>
            <a:ext cx="9729627" cy="584775"/>
          </a:xfrm>
          <a:prstGeom prst="rect">
            <a:avLst/>
          </a:prstGeom>
          <a:noFill/>
        </p:spPr>
        <p:txBody>
          <a:bodyPr wrap="square">
            <a:spAutoFit/>
          </a:bodyPr>
          <a:lstStyle/>
          <a:p>
            <a:r>
              <a:rPr lang="en-US" sz="3200" dirty="0">
                <a:solidFill>
                  <a:schemeClr val="tx1">
                    <a:lumMod val="75000"/>
                  </a:schemeClr>
                </a:solidFill>
              </a:rPr>
              <a:t>Changing behavior is not necessary to achieve outcomes</a:t>
            </a:r>
          </a:p>
        </p:txBody>
      </p:sp>
    </p:spTree>
    <p:extLst>
      <p:ext uri="{BB962C8B-B14F-4D97-AF65-F5344CB8AC3E}">
        <p14:creationId xmlns:p14="http://schemas.microsoft.com/office/powerpoint/2010/main" val="410424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BDBAB9-18DD-46C8-24D9-431E20D20396}"/>
              </a:ext>
            </a:extLst>
          </p:cNvPr>
          <p:cNvSpPr txBox="1"/>
          <p:nvPr/>
        </p:nvSpPr>
        <p:spPr>
          <a:xfrm>
            <a:off x="4767043" y="2503580"/>
            <a:ext cx="3185652" cy="1015663"/>
          </a:xfrm>
          <a:prstGeom prst="rect">
            <a:avLst/>
          </a:prstGeom>
          <a:noFill/>
        </p:spPr>
        <p:txBody>
          <a:bodyPr wrap="square" rtlCol="0">
            <a:spAutoFit/>
          </a:bodyPr>
          <a:lstStyle/>
          <a:p>
            <a:r>
              <a:rPr lang="en-US" sz="6000" dirty="0"/>
              <a:t>Goals</a:t>
            </a:r>
          </a:p>
        </p:txBody>
      </p:sp>
    </p:spTree>
    <p:extLst>
      <p:ext uri="{BB962C8B-B14F-4D97-AF65-F5344CB8AC3E}">
        <p14:creationId xmlns:p14="http://schemas.microsoft.com/office/powerpoint/2010/main" val="591375746"/>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3569</TotalTime>
  <Words>2049</Words>
  <Application>Microsoft Office PowerPoint</Application>
  <PresentationFormat>Widescreen</PresentationFormat>
  <Paragraphs>283</Paragraphs>
  <Slides>70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Calibri Light</vt:lpstr>
      <vt:lpstr>Symbol</vt:lpstr>
      <vt:lpstr>Times New Roman</vt:lpstr>
      <vt:lpstr>Wingdings</vt:lpstr>
      <vt:lpstr>Office Theme</vt:lpstr>
      <vt:lpstr>Achieving Personal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Achieving Personal Outcomes</dc:title>
  <dc:creator>Melody Baker</dc:creator>
  <cp:lastModifiedBy>Melody Baker</cp:lastModifiedBy>
  <cp:revision>96</cp:revision>
  <cp:lastPrinted>2022-07-14T14:43:47Z</cp:lastPrinted>
  <dcterms:created xsi:type="dcterms:W3CDTF">2022-03-29T13:36:50Z</dcterms:created>
  <dcterms:modified xsi:type="dcterms:W3CDTF">2023-07-21T14:35:04Z</dcterms:modified>
</cp:coreProperties>
</file>