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69" r:id="rId4"/>
    <p:sldId id="260" r:id="rId5"/>
    <p:sldId id="300" r:id="rId6"/>
    <p:sldId id="257" r:id="rId7"/>
    <p:sldId id="285" r:id="rId8"/>
    <p:sldId id="278" r:id="rId9"/>
    <p:sldId id="261" r:id="rId10"/>
    <p:sldId id="264" r:id="rId11"/>
    <p:sldId id="279" r:id="rId12"/>
    <p:sldId id="298" r:id="rId13"/>
    <p:sldId id="301" r:id="rId14"/>
    <p:sldId id="266" r:id="rId15"/>
    <p:sldId id="262" r:id="rId16"/>
    <p:sldId id="263" r:id="rId17"/>
    <p:sldId id="281" r:id="rId18"/>
    <p:sldId id="282" r:id="rId19"/>
    <p:sldId id="297" r:id="rId20"/>
    <p:sldId id="265" r:id="rId21"/>
    <p:sldId id="276" r:id="rId22"/>
    <p:sldId id="267" r:id="rId23"/>
    <p:sldId id="284" r:id="rId24"/>
    <p:sldId id="280" r:id="rId25"/>
    <p:sldId id="268" r:id="rId26"/>
    <p:sldId id="277" r:id="rId27"/>
    <p:sldId id="302" r:id="rId28"/>
    <p:sldId id="293" r:id="rId29"/>
    <p:sldId id="296" r:id="rId30"/>
    <p:sldId id="286" r:id="rId31"/>
    <p:sldId id="291" r:id="rId32"/>
    <p:sldId id="258" r:id="rId33"/>
    <p:sldId id="283" r:id="rId34"/>
    <p:sldId id="294" r:id="rId35"/>
    <p:sldId id="272" r:id="rId36"/>
    <p:sldId id="288" r:id="rId37"/>
    <p:sldId id="275" r:id="rId38"/>
    <p:sldId id="287" r:id="rId39"/>
    <p:sldId id="295" r:id="rId40"/>
    <p:sldId id="292" r:id="rId41"/>
    <p:sldId id="274" r:id="rId42"/>
    <p:sldId id="289" r:id="rId43"/>
    <p:sldId id="303" r:id="rId4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6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1241D-3286-4C5A-8FC4-35A91B97C1F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C248BC4-6EF4-4DDE-9242-296014828ABB}">
      <dgm:prSet/>
      <dgm:spPr/>
      <dgm:t>
        <a:bodyPr/>
        <a:lstStyle/>
        <a:p>
          <a:r>
            <a:rPr lang="en-US" dirty="0"/>
            <a:t>If ___________ occur, the actions taken to welcome and support family in the past will make it easier for them to approach you with concerns and more likely to ________ your suggestions.  </a:t>
          </a:r>
        </a:p>
      </dgm:t>
    </dgm:pt>
    <dgm:pt modelId="{0FEBC738-6212-4136-B636-035215077CB5}" type="parTrans" cxnId="{3F5A4572-A8D5-43E7-9E92-9DE4695289F2}">
      <dgm:prSet/>
      <dgm:spPr/>
      <dgm:t>
        <a:bodyPr/>
        <a:lstStyle/>
        <a:p>
          <a:endParaRPr lang="en-US"/>
        </a:p>
      </dgm:t>
    </dgm:pt>
    <dgm:pt modelId="{08F1AA52-0E31-4A35-838D-8CE78D4A6674}" type="sibTrans" cxnId="{3F5A4572-A8D5-43E7-9E92-9DE4695289F2}">
      <dgm:prSet/>
      <dgm:spPr/>
      <dgm:t>
        <a:bodyPr/>
        <a:lstStyle/>
        <a:p>
          <a:endParaRPr lang="en-US"/>
        </a:p>
      </dgm:t>
    </dgm:pt>
    <dgm:pt modelId="{6BB98B97-8C73-418B-B82F-F3F66B6CB05B}">
      <dgm:prSet/>
      <dgm:spPr/>
      <dgm:t>
        <a:bodyPr/>
        <a:lstStyle/>
        <a:p>
          <a:r>
            <a:rPr lang="en-US" dirty="0"/>
            <a:t>Overall your support will benefit the people receiving services.</a:t>
          </a:r>
        </a:p>
      </dgm:t>
    </dgm:pt>
    <dgm:pt modelId="{86047A81-0090-4E72-9A09-2019F22F3448}" type="parTrans" cxnId="{E2AF934B-795D-4FB0-B865-7A4760A5136A}">
      <dgm:prSet/>
      <dgm:spPr/>
      <dgm:t>
        <a:bodyPr/>
        <a:lstStyle/>
        <a:p>
          <a:endParaRPr lang="en-US"/>
        </a:p>
      </dgm:t>
    </dgm:pt>
    <dgm:pt modelId="{7B4924CE-B6FE-4EC7-A65F-83749857B9FC}" type="sibTrans" cxnId="{E2AF934B-795D-4FB0-B865-7A4760A5136A}">
      <dgm:prSet/>
      <dgm:spPr/>
      <dgm:t>
        <a:bodyPr/>
        <a:lstStyle/>
        <a:p>
          <a:endParaRPr lang="en-US"/>
        </a:p>
      </dgm:t>
    </dgm:pt>
    <dgm:pt modelId="{95ABADBE-C8F3-4BCF-8D9B-966B80900AEC}" type="pres">
      <dgm:prSet presAssocID="{D0D1241D-3286-4C5A-8FC4-35A91B97C1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D84982-00F0-401D-B98F-40660063FC51}" type="pres">
      <dgm:prSet presAssocID="{0C248BC4-6EF4-4DDE-9242-296014828ABB}" presName="hierRoot1" presStyleCnt="0"/>
      <dgm:spPr/>
    </dgm:pt>
    <dgm:pt modelId="{97C55183-2945-4FA5-9F02-19E1A196CDE6}" type="pres">
      <dgm:prSet presAssocID="{0C248BC4-6EF4-4DDE-9242-296014828ABB}" presName="composite" presStyleCnt="0"/>
      <dgm:spPr/>
    </dgm:pt>
    <dgm:pt modelId="{0A116E4E-8D94-4085-B78E-FDE5BF983AD7}" type="pres">
      <dgm:prSet presAssocID="{0C248BC4-6EF4-4DDE-9242-296014828ABB}" presName="background" presStyleLbl="node0" presStyleIdx="0" presStyleCnt="2"/>
      <dgm:spPr/>
    </dgm:pt>
    <dgm:pt modelId="{D8BEDB86-FF8D-46D2-B86E-BF6FCC45114C}" type="pres">
      <dgm:prSet presAssocID="{0C248BC4-6EF4-4DDE-9242-296014828ABB}" presName="text" presStyleLbl="fgAcc0" presStyleIdx="0" presStyleCnt="2">
        <dgm:presLayoutVars>
          <dgm:chPref val="3"/>
        </dgm:presLayoutVars>
      </dgm:prSet>
      <dgm:spPr/>
    </dgm:pt>
    <dgm:pt modelId="{1B4E8CE6-8593-4BA0-B90B-4DBB6AB7511B}" type="pres">
      <dgm:prSet presAssocID="{0C248BC4-6EF4-4DDE-9242-296014828ABB}" presName="hierChild2" presStyleCnt="0"/>
      <dgm:spPr/>
    </dgm:pt>
    <dgm:pt modelId="{DE47B432-DA50-4C2F-8313-C7475624D374}" type="pres">
      <dgm:prSet presAssocID="{6BB98B97-8C73-418B-B82F-F3F66B6CB05B}" presName="hierRoot1" presStyleCnt="0"/>
      <dgm:spPr/>
    </dgm:pt>
    <dgm:pt modelId="{4AA43C3B-53EB-425C-BB7A-A2074B7AD63F}" type="pres">
      <dgm:prSet presAssocID="{6BB98B97-8C73-418B-B82F-F3F66B6CB05B}" presName="composite" presStyleCnt="0"/>
      <dgm:spPr/>
    </dgm:pt>
    <dgm:pt modelId="{C6FCBEF1-269D-41CF-B95F-13CCCE5C3284}" type="pres">
      <dgm:prSet presAssocID="{6BB98B97-8C73-418B-B82F-F3F66B6CB05B}" presName="background" presStyleLbl="node0" presStyleIdx="1" presStyleCnt="2"/>
      <dgm:spPr/>
    </dgm:pt>
    <dgm:pt modelId="{CDE1A6DD-D050-472A-B89B-DD56BB6D2318}" type="pres">
      <dgm:prSet presAssocID="{6BB98B97-8C73-418B-B82F-F3F66B6CB05B}" presName="text" presStyleLbl="fgAcc0" presStyleIdx="1" presStyleCnt="2">
        <dgm:presLayoutVars>
          <dgm:chPref val="3"/>
        </dgm:presLayoutVars>
      </dgm:prSet>
      <dgm:spPr/>
    </dgm:pt>
    <dgm:pt modelId="{D5A39465-4BDD-40BB-8097-C793678D4982}" type="pres">
      <dgm:prSet presAssocID="{6BB98B97-8C73-418B-B82F-F3F66B6CB05B}" presName="hierChild2" presStyleCnt="0"/>
      <dgm:spPr/>
    </dgm:pt>
  </dgm:ptLst>
  <dgm:cxnLst>
    <dgm:cxn modelId="{A2AD8268-5412-420E-9452-03592BC313F5}" type="presOf" srcId="{D0D1241D-3286-4C5A-8FC4-35A91B97C1F8}" destId="{95ABADBE-C8F3-4BCF-8D9B-966B80900AEC}" srcOrd="0" destOrd="0" presId="urn:microsoft.com/office/officeart/2005/8/layout/hierarchy1"/>
    <dgm:cxn modelId="{E2AF934B-795D-4FB0-B865-7A4760A5136A}" srcId="{D0D1241D-3286-4C5A-8FC4-35A91B97C1F8}" destId="{6BB98B97-8C73-418B-B82F-F3F66B6CB05B}" srcOrd="1" destOrd="0" parTransId="{86047A81-0090-4E72-9A09-2019F22F3448}" sibTransId="{7B4924CE-B6FE-4EC7-A65F-83749857B9FC}"/>
    <dgm:cxn modelId="{3F5A4572-A8D5-43E7-9E92-9DE4695289F2}" srcId="{D0D1241D-3286-4C5A-8FC4-35A91B97C1F8}" destId="{0C248BC4-6EF4-4DDE-9242-296014828ABB}" srcOrd="0" destOrd="0" parTransId="{0FEBC738-6212-4136-B636-035215077CB5}" sibTransId="{08F1AA52-0E31-4A35-838D-8CE78D4A6674}"/>
    <dgm:cxn modelId="{3E880B7D-84BF-47C2-AA8D-ACC1E5E1334F}" type="presOf" srcId="{6BB98B97-8C73-418B-B82F-F3F66B6CB05B}" destId="{CDE1A6DD-D050-472A-B89B-DD56BB6D2318}" srcOrd="0" destOrd="0" presId="urn:microsoft.com/office/officeart/2005/8/layout/hierarchy1"/>
    <dgm:cxn modelId="{C2FDCBBB-8FC4-4318-895A-82CA8423FA5D}" type="presOf" srcId="{0C248BC4-6EF4-4DDE-9242-296014828ABB}" destId="{D8BEDB86-FF8D-46D2-B86E-BF6FCC45114C}" srcOrd="0" destOrd="0" presId="urn:microsoft.com/office/officeart/2005/8/layout/hierarchy1"/>
    <dgm:cxn modelId="{7FDFD430-661A-423D-B547-8DFD78884A56}" type="presParOf" srcId="{95ABADBE-C8F3-4BCF-8D9B-966B80900AEC}" destId="{A0D84982-00F0-401D-B98F-40660063FC51}" srcOrd="0" destOrd="0" presId="urn:microsoft.com/office/officeart/2005/8/layout/hierarchy1"/>
    <dgm:cxn modelId="{5D73F7AB-57C1-49B8-B7A9-6D8139FA8B3D}" type="presParOf" srcId="{A0D84982-00F0-401D-B98F-40660063FC51}" destId="{97C55183-2945-4FA5-9F02-19E1A196CDE6}" srcOrd="0" destOrd="0" presId="urn:microsoft.com/office/officeart/2005/8/layout/hierarchy1"/>
    <dgm:cxn modelId="{BF712D37-92B5-4D43-AA7E-10034D24643F}" type="presParOf" srcId="{97C55183-2945-4FA5-9F02-19E1A196CDE6}" destId="{0A116E4E-8D94-4085-B78E-FDE5BF983AD7}" srcOrd="0" destOrd="0" presId="urn:microsoft.com/office/officeart/2005/8/layout/hierarchy1"/>
    <dgm:cxn modelId="{97FE3BF8-ADF1-40D8-B8FB-95472EBDEDD8}" type="presParOf" srcId="{97C55183-2945-4FA5-9F02-19E1A196CDE6}" destId="{D8BEDB86-FF8D-46D2-B86E-BF6FCC45114C}" srcOrd="1" destOrd="0" presId="urn:microsoft.com/office/officeart/2005/8/layout/hierarchy1"/>
    <dgm:cxn modelId="{9D48152E-7432-4D72-AE3C-8E0CB610F26D}" type="presParOf" srcId="{A0D84982-00F0-401D-B98F-40660063FC51}" destId="{1B4E8CE6-8593-4BA0-B90B-4DBB6AB7511B}" srcOrd="1" destOrd="0" presId="urn:microsoft.com/office/officeart/2005/8/layout/hierarchy1"/>
    <dgm:cxn modelId="{CB7F075B-CF0D-44A5-B0B1-41461268EBB8}" type="presParOf" srcId="{95ABADBE-C8F3-4BCF-8D9B-966B80900AEC}" destId="{DE47B432-DA50-4C2F-8313-C7475624D374}" srcOrd="1" destOrd="0" presId="urn:microsoft.com/office/officeart/2005/8/layout/hierarchy1"/>
    <dgm:cxn modelId="{CF8A9CF5-7E6D-41EB-8DD4-AF1EBA564F91}" type="presParOf" srcId="{DE47B432-DA50-4C2F-8313-C7475624D374}" destId="{4AA43C3B-53EB-425C-BB7A-A2074B7AD63F}" srcOrd="0" destOrd="0" presId="urn:microsoft.com/office/officeart/2005/8/layout/hierarchy1"/>
    <dgm:cxn modelId="{ABD49EDC-D3D7-4031-B4F8-F71B8923CFA3}" type="presParOf" srcId="{4AA43C3B-53EB-425C-BB7A-A2074B7AD63F}" destId="{C6FCBEF1-269D-41CF-B95F-13CCCE5C3284}" srcOrd="0" destOrd="0" presId="urn:microsoft.com/office/officeart/2005/8/layout/hierarchy1"/>
    <dgm:cxn modelId="{A835DB59-9278-4BE7-9FB8-58FAB1F76228}" type="presParOf" srcId="{4AA43C3B-53EB-425C-BB7A-A2074B7AD63F}" destId="{CDE1A6DD-D050-472A-B89B-DD56BB6D2318}" srcOrd="1" destOrd="0" presId="urn:microsoft.com/office/officeart/2005/8/layout/hierarchy1"/>
    <dgm:cxn modelId="{E0AB8DB1-EB99-4044-80BE-846EE181C2D1}" type="presParOf" srcId="{DE47B432-DA50-4C2F-8313-C7475624D374}" destId="{D5A39465-4BDD-40BB-8097-C793678D49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A6A27-C923-4577-9E84-ED559D1C561D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BD2194-5610-4C42-828D-9C9FEC181282}">
      <dgm:prSet/>
      <dgm:spPr/>
      <dgm:t>
        <a:bodyPr/>
        <a:lstStyle/>
        <a:p>
          <a:r>
            <a:rPr lang="en-US"/>
            <a:t>Be</a:t>
          </a:r>
        </a:p>
      </dgm:t>
    </dgm:pt>
    <dgm:pt modelId="{BDD04B28-C500-4517-BC40-CCFDDE30A845}" type="parTrans" cxnId="{0C29B740-89E2-4C1C-8C59-32F9F521FF55}">
      <dgm:prSet/>
      <dgm:spPr/>
      <dgm:t>
        <a:bodyPr/>
        <a:lstStyle/>
        <a:p>
          <a:endParaRPr lang="en-US"/>
        </a:p>
      </dgm:t>
    </dgm:pt>
    <dgm:pt modelId="{073A7E60-1B89-4272-8DAB-8C1782425495}" type="sibTrans" cxnId="{0C29B740-89E2-4C1C-8C59-32F9F521FF55}">
      <dgm:prSet/>
      <dgm:spPr/>
      <dgm:t>
        <a:bodyPr/>
        <a:lstStyle/>
        <a:p>
          <a:endParaRPr lang="en-US"/>
        </a:p>
      </dgm:t>
    </dgm:pt>
    <dgm:pt modelId="{17C9C388-B154-466C-85E3-46940A241AA7}">
      <dgm:prSet/>
      <dgm:spPr/>
      <dgm:t>
        <a:bodyPr/>
        <a:lstStyle/>
        <a:p>
          <a:r>
            <a:rPr lang="en-US"/>
            <a:t>Be Positive</a:t>
          </a:r>
        </a:p>
      </dgm:t>
    </dgm:pt>
    <dgm:pt modelId="{BB762805-A5E4-43B1-8B76-6790DDF578E2}" type="parTrans" cxnId="{6B15C146-0156-4CAC-AD33-C2D328AED191}">
      <dgm:prSet/>
      <dgm:spPr/>
      <dgm:t>
        <a:bodyPr/>
        <a:lstStyle/>
        <a:p>
          <a:endParaRPr lang="en-US"/>
        </a:p>
      </dgm:t>
    </dgm:pt>
    <dgm:pt modelId="{66E51E0C-52FA-47E7-8740-88EC7D860550}" type="sibTrans" cxnId="{6B15C146-0156-4CAC-AD33-C2D328AED191}">
      <dgm:prSet/>
      <dgm:spPr/>
      <dgm:t>
        <a:bodyPr/>
        <a:lstStyle/>
        <a:p>
          <a:endParaRPr lang="en-US"/>
        </a:p>
      </dgm:t>
    </dgm:pt>
    <dgm:pt modelId="{A665DD3F-A12C-41AD-A337-52B8F0D49C73}">
      <dgm:prSet/>
      <dgm:spPr/>
      <dgm:t>
        <a:bodyPr/>
        <a:lstStyle/>
        <a:p>
          <a:r>
            <a:rPr lang="en-US"/>
            <a:t>Be</a:t>
          </a:r>
        </a:p>
      </dgm:t>
    </dgm:pt>
    <dgm:pt modelId="{C6410DD5-AD11-4CA9-BAE6-ED177E4255A5}" type="parTrans" cxnId="{AD7A3164-D131-462D-BBE4-A742E2C2A4B7}">
      <dgm:prSet/>
      <dgm:spPr/>
      <dgm:t>
        <a:bodyPr/>
        <a:lstStyle/>
        <a:p>
          <a:endParaRPr lang="en-US"/>
        </a:p>
      </dgm:t>
    </dgm:pt>
    <dgm:pt modelId="{D9D33345-506B-413D-B47E-09E4BDB3E08E}" type="sibTrans" cxnId="{AD7A3164-D131-462D-BBE4-A742E2C2A4B7}">
      <dgm:prSet/>
      <dgm:spPr/>
      <dgm:t>
        <a:bodyPr/>
        <a:lstStyle/>
        <a:p>
          <a:endParaRPr lang="en-US"/>
        </a:p>
      </dgm:t>
    </dgm:pt>
    <dgm:pt modelId="{15542F8D-9B94-4048-8AF4-5FA14FE29006}">
      <dgm:prSet/>
      <dgm:spPr/>
      <dgm:t>
        <a:bodyPr/>
        <a:lstStyle/>
        <a:p>
          <a:r>
            <a:rPr lang="en-US"/>
            <a:t>Be Hopeful</a:t>
          </a:r>
        </a:p>
      </dgm:t>
    </dgm:pt>
    <dgm:pt modelId="{24F0D25E-0868-4856-8A48-343D18C028F8}" type="parTrans" cxnId="{8CF74E3E-6D2A-4527-8103-DA33D9D3A920}">
      <dgm:prSet/>
      <dgm:spPr/>
      <dgm:t>
        <a:bodyPr/>
        <a:lstStyle/>
        <a:p>
          <a:endParaRPr lang="en-US"/>
        </a:p>
      </dgm:t>
    </dgm:pt>
    <dgm:pt modelId="{EFDAF6D0-9BCC-4B80-9CB8-FA25D25D5531}" type="sibTrans" cxnId="{8CF74E3E-6D2A-4527-8103-DA33D9D3A920}">
      <dgm:prSet/>
      <dgm:spPr/>
      <dgm:t>
        <a:bodyPr/>
        <a:lstStyle/>
        <a:p>
          <a:endParaRPr lang="en-US"/>
        </a:p>
      </dgm:t>
    </dgm:pt>
    <dgm:pt modelId="{FDD49DEA-0A51-4D8B-A49F-E92150161353}">
      <dgm:prSet/>
      <dgm:spPr/>
      <dgm:t>
        <a:bodyPr/>
        <a:lstStyle/>
        <a:p>
          <a:r>
            <a:rPr lang="en-US"/>
            <a:t>Be</a:t>
          </a:r>
        </a:p>
      </dgm:t>
    </dgm:pt>
    <dgm:pt modelId="{827D45E7-FBEA-4ED8-AF9E-3CA94C6EA0D0}" type="parTrans" cxnId="{9BC3F9B3-91C5-4592-A567-FD627D022B77}">
      <dgm:prSet/>
      <dgm:spPr/>
      <dgm:t>
        <a:bodyPr/>
        <a:lstStyle/>
        <a:p>
          <a:endParaRPr lang="en-US"/>
        </a:p>
      </dgm:t>
    </dgm:pt>
    <dgm:pt modelId="{C1FE5561-B42F-4A6D-810B-4355C13E3226}" type="sibTrans" cxnId="{9BC3F9B3-91C5-4592-A567-FD627D022B77}">
      <dgm:prSet/>
      <dgm:spPr/>
      <dgm:t>
        <a:bodyPr/>
        <a:lstStyle/>
        <a:p>
          <a:endParaRPr lang="en-US"/>
        </a:p>
      </dgm:t>
    </dgm:pt>
    <dgm:pt modelId="{D733D029-34C3-4C07-930C-47AD71FA2224}">
      <dgm:prSet/>
      <dgm:spPr/>
      <dgm:t>
        <a:bodyPr/>
        <a:lstStyle/>
        <a:p>
          <a:r>
            <a:rPr lang="en-US" dirty="0"/>
            <a:t>Be Direct:  Talk ______, not _____________each other</a:t>
          </a:r>
        </a:p>
      </dgm:t>
    </dgm:pt>
    <dgm:pt modelId="{0B2D45EA-FAF8-479A-A167-C226FEBC62A1}" type="parTrans" cxnId="{FD0D0B00-4358-4731-811F-7A7D9F9174C2}">
      <dgm:prSet/>
      <dgm:spPr/>
      <dgm:t>
        <a:bodyPr/>
        <a:lstStyle/>
        <a:p>
          <a:endParaRPr lang="en-US"/>
        </a:p>
      </dgm:t>
    </dgm:pt>
    <dgm:pt modelId="{F079C785-EE64-4B09-A114-E04E0F7DB0B3}" type="sibTrans" cxnId="{FD0D0B00-4358-4731-811F-7A7D9F9174C2}">
      <dgm:prSet/>
      <dgm:spPr/>
      <dgm:t>
        <a:bodyPr/>
        <a:lstStyle/>
        <a:p>
          <a:endParaRPr lang="en-US"/>
        </a:p>
      </dgm:t>
    </dgm:pt>
    <dgm:pt modelId="{6726DFA7-FA3A-4812-814B-CDC9F5DD58BC}">
      <dgm:prSet/>
      <dgm:spPr/>
      <dgm:t>
        <a:bodyPr/>
        <a:lstStyle/>
        <a:p>
          <a:r>
            <a:rPr lang="en-US"/>
            <a:t>Be</a:t>
          </a:r>
        </a:p>
      </dgm:t>
    </dgm:pt>
    <dgm:pt modelId="{2825A8A2-7439-4F40-822D-F2D89444C289}" type="parTrans" cxnId="{6BC2F286-A1F9-42BD-A9B8-BD24CD09C4AC}">
      <dgm:prSet/>
      <dgm:spPr/>
      <dgm:t>
        <a:bodyPr/>
        <a:lstStyle/>
        <a:p>
          <a:endParaRPr lang="en-US"/>
        </a:p>
      </dgm:t>
    </dgm:pt>
    <dgm:pt modelId="{14DE5304-8317-4E34-B13D-4CA1B27FAD0A}" type="sibTrans" cxnId="{6BC2F286-A1F9-42BD-A9B8-BD24CD09C4AC}">
      <dgm:prSet/>
      <dgm:spPr/>
      <dgm:t>
        <a:bodyPr/>
        <a:lstStyle/>
        <a:p>
          <a:endParaRPr lang="en-US"/>
        </a:p>
      </dgm:t>
    </dgm:pt>
    <dgm:pt modelId="{7E9DF2F0-3180-454A-97E3-371C57921A36}">
      <dgm:prSet/>
      <dgm:spPr/>
      <dgm:t>
        <a:bodyPr/>
        <a:lstStyle/>
        <a:p>
          <a:r>
            <a:rPr lang="en-US" dirty="0"/>
            <a:t>Be Respectful: Be on _________.</a:t>
          </a:r>
        </a:p>
      </dgm:t>
    </dgm:pt>
    <dgm:pt modelId="{C32BF513-B389-4B5F-901B-601A96476A39}" type="parTrans" cxnId="{B0A4B46A-ADA3-46FD-8A84-845D44F8E6E7}">
      <dgm:prSet/>
      <dgm:spPr/>
      <dgm:t>
        <a:bodyPr/>
        <a:lstStyle/>
        <a:p>
          <a:endParaRPr lang="en-US"/>
        </a:p>
      </dgm:t>
    </dgm:pt>
    <dgm:pt modelId="{8C92ACA8-D40E-4A6D-964C-E9750BAD6F37}" type="sibTrans" cxnId="{B0A4B46A-ADA3-46FD-8A84-845D44F8E6E7}">
      <dgm:prSet/>
      <dgm:spPr/>
      <dgm:t>
        <a:bodyPr/>
        <a:lstStyle/>
        <a:p>
          <a:endParaRPr lang="en-US"/>
        </a:p>
      </dgm:t>
    </dgm:pt>
    <dgm:pt modelId="{0F5173E0-9627-4B30-9A14-8319A37BBD2A}">
      <dgm:prSet/>
      <dgm:spPr/>
      <dgm:t>
        <a:bodyPr/>
        <a:lstStyle/>
        <a:p>
          <a:r>
            <a:rPr lang="en-US"/>
            <a:t>Help</a:t>
          </a:r>
        </a:p>
      </dgm:t>
    </dgm:pt>
    <dgm:pt modelId="{FA3E15AD-DA1B-4C94-ACB9-73EA659206C4}" type="parTrans" cxnId="{8E3C62C5-E2FA-45DC-BFEA-E15B5F6E062C}">
      <dgm:prSet/>
      <dgm:spPr/>
      <dgm:t>
        <a:bodyPr/>
        <a:lstStyle/>
        <a:p>
          <a:endParaRPr lang="en-US"/>
        </a:p>
      </dgm:t>
    </dgm:pt>
    <dgm:pt modelId="{18DA7671-6CF8-4596-A5E9-499CDF8E85AC}" type="sibTrans" cxnId="{8E3C62C5-E2FA-45DC-BFEA-E15B5F6E062C}">
      <dgm:prSet/>
      <dgm:spPr/>
      <dgm:t>
        <a:bodyPr/>
        <a:lstStyle/>
        <a:p>
          <a:endParaRPr lang="en-US"/>
        </a:p>
      </dgm:t>
    </dgm:pt>
    <dgm:pt modelId="{31BAED16-AA4A-4B0C-8841-780D9B50543B}">
      <dgm:prSet/>
      <dgm:spPr/>
      <dgm:t>
        <a:bodyPr/>
        <a:lstStyle/>
        <a:p>
          <a:r>
            <a:rPr lang="en-US" dirty="0"/>
            <a:t>Help the person look their best</a:t>
          </a:r>
        </a:p>
      </dgm:t>
    </dgm:pt>
    <dgm:pt modelId="{5FF7EF0C-748E-4B4F-AACC-5BE8AE938BD6}" type="parTrans" cxnId="{7A9EC072-FFEF-4F5E-9220-67E29CA1762B}">
      <dgm:prSet/>
      <dgm:spPr/>
      <dgm:t>
        <a:bodyPr/>
        <a:lstStyle/>
        <a:p>
          <a:endParaRPr lang="en-US"/>
        </a:p>
      </dgm:t>
    </dgm:pt>
    <dgm:pt modelId="{A2A01086-1620-4E08-99F6-2AD3DBAF796B}" type="sibTrans" cxnId="{7A9EC072-FFEF-4F5E-9220-67E29CA1762B}">
      <dgm:prSet/>
      <dgm:spPr/>
      <dgm:t>
        <a:bodyPr/>
        <a:lstStyle/>
        <a:p>
          <a:endParaRPr lang="en-US"/>
        </a:p>
      </dgm:t>
    </dgm:pt>
    <dgm:pt modelId="{3C3AC29E-DAFB-4E5F-8001-DA6176AB7E62}">
      <dgm:prSet/>
      <dgm:spPr/>
      <dgm:t>
        <a:bodyPr/>
        <a:lstStyle/>
        <a:p>
          <a:r>
            <a:rPr lang="en-US"/>
            <a:t>Be</a:t>
          </a:r>
        </a:p>
      </dgm:t>
    </dgm:pt>
    <dgm:pt modelId="{DD936A93-2CA8-4767-AD7E-5F89F0E1CE1D}" type="parTrans" cxnId="{EBCC0B1B-FEAC-45AB-9717-5341C9CFD921}">
      <dgm:prSet/>
      <dgm:spPr/>
      <dgm:t>
        <a:bodyPr/>
        <a:lstStyle/>
        <a:p>
          <a:endParaRPr lang="en-US"/>
        </a:p>
      </dgm:t>
    </dgm:pt>
    <dgm:pt modelId="{7F33C603-E543-43E4-AC5F-5F61AECBC337}" type="sibTrans" cxnId="{EBCC0B1B-FEAC-45AB-9717-5341C9CFD921}">
      <dgm:prSet/>
      <dgm:spPr/>
      <dgm:t>
        <a:bodyPr/>
        <a:lstStyle/>
        <a:p>
          <a:endParaRPr lang="en-US"/>
        </a:p>
      </dgm:t>
    </dgm:pt>
    <dgm:pt modelId="{89442D0C-0FC1-4496-8810-DA340C4D6536}">
      <dgm:prSet/>
      <dgm:spPr/>
      <dgm:t>
        <a:bodyPr/>
        <a:lstStyle/>
        <a:p>
          <a:r>
            <a:rPr lang="en-US"/>
            <a:t>Be in touch: Take time to call when everything is going ______.</a:t>
          </a:r>
        </a:p>
      </dgm:t>
    </dgm:pt>
    <dgm:pt modelId="{79E7C224-8F3B-4BFB-89BA-1040EA7C7699}" type="parTrans" cxnId="{1001E139-5B89-4CB0-9B86-A932E127A7BC}">
      <dgm:prSet/>
      <dgm:spPr/>
      <dgm:t>
        <a:bodyPr/>
        <a:lstStyle/>
        <a:p>
          <a:endParaRPr lang="en-US"/>
        </a:p>
      </dgm:t>
    </dgm:pt>
    <dgm:pt modelId="{7A5B5C1D-A5B0-4CF7-A2AB-00895429A85B}" type="sibTrans" cxnId="{1001E139-5B89-4CB0-9B86-A932E127A7BC}">
      <dgm:prSet/>
      <dgm:spPr/>
      <dgm:t>
        <a:bodyPr/>
        <a:lstStyle/>
        <a:p>
          <a:endParaRPr lang="en-US"/>
        </a:p>
      </dgm:t>
    </dgm:pt>
    <dgm:pt modelId="{AF8E5FA4-243E-4B53-821E-84A587DA150F}" type="pres">
      <dgm:prSet presAssocID="{BD9A6A27-C923-4577-9E84-ED559D1C561D}" presName="Name0" presStyleCnt="0">
        <dgm:presLayoutVars>
          <dgm:dir/>
          <dgm:animLvl val="lvl"/>
          <dgm:resizeHandles val="exact"/>
        </dgm:presLayoutVars>
      </dgm:prSet>
      <dgm:spPr/>
    </dgm:pt>
    <dgm:pt modelId="{B51E8115-114A-4951-88AD-EDFB98979E69}" type="pres">
      <dgm:prSet presAssocID="{ACBD2194-5610-4C42-828D-9C9FEC181282}" presName="linNode" presStyleCnt="0"/>
      <dgm:spPr/>
    </dgm:pt>
    <dgm:pt modelId="{0C9BED4A-8F04-4663-8EF7-633524C979E9}" type="pres">
      <dgm:prSet presAssocID="{ACBD2194-5610-4C42-828D-9C9FEC181282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E6B5E721-82E2-424C-8517-18CB5B91E7C2}" type="pres">
      <dgm:prSet presAssocID="{ACBD2194-5610-4C42-828D-9C9FEC181282}" presName="descendantText" presStyleLbl="alignNode1" presStyleIdx="0" presStyleCnt="6">
        <dgm:presLayoutVars>
          <dgm:bulletEnabled/>
        </dgm:presLayoutVars>
      </dgm:prSet>
      <dgm:spPr/>
    </dgm:pt>
    <dgm:pt modelId="{942E8F09-DC25-447E-A66F-EEBCD471CB16}" type="pres">
      <dgm:prSet presAssocID="{073A7E60-1B89-4272-8DAB-8C1782425495}" presName="sp" presStyleCnt="0"/>
      <dgm:spPr/>
    </dgm:pt>
    <dgm:pt modelId="{47E4EDF1-EC49-40DC-B595-B4D858A63259}" type="pres">
      <dgm:prSet presAssocID="{A665DD3F-A12C-41AD-A337-52B8F0D49C73}" presName="linNode" presStyleCnt="0"/>
      <dgm:spPr/>
    </dgm:pt>
    <dgm:pt modelId="{1A33E4BD-EA73-416C-94A8-EEA487091968}" type="pres">
      <dgm:prSet presAssocID="{A665DD3F-A12C-41AD-A337-52B8F0D49C73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8CB43716-2C3C-4810-BF40-A1DE0DF713A6}" type="pres">
      <dgm:prSet presAssocID="{A665DD3F-A12C-41AD-A337-52B8F0D49C73}" presName="descendantText" presStyleLbl="alignNode1" presStyleIdx="1" presStyleCnt="6">
        <dgm:presLayoutVars>
          <dgm:bulletEnabled/>
        </dgm:presLayoutVars>
      </dgm:prSet>
      <dgm:spPr/>
    </dgm:pt>
    <dgm:pt modelId="{62F3B635-EC5C-44DF-8488-568CEDD0E52A}" type="pres">
      <dgm:prSet presAssocID="{D9D33345-506B-413D-B47E-09E4BDB3E08E}" presName="sp" presStyleCnt="0"/>
      <dgm:spPr/>
    </dgm:pt>
    <dgm:pt modelId="{86A2EC78-75CF-4B71-9885-04223FA39FD3}" type="pres">
      <dgm:prSet presAssocID="{FDD49DEA-0A51-4D8B-A49F-E92150161353}" presName="linNode" presStyleCnt="0"/>
      <dgm:spPr/>
    </dgm:pt>
    <dgm:pt modelId="{2646EFDE-5FD4-4321-AF83-72CBED83281D}" type="pres">
      <dgm:prSet presAssocID="{FDD49DEA-0A51-4D8B-A49F-E92150161353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05E25F60-6F02-4ACA-B737-5265E3ED9A9F}" type="pres">
      <dgm:prSet presAssocID="{FDD49DEA-0A51-4D8B-A49F-E92150161353}" presName="descendantText" presStyleLbl="alignNode1" presStyleIdx="2" presStyleCnt="6" custLinFactNeighborX="-3809" custLinFactNeighborY="-478">
        <dgm:presLayoutVars>
          <dgm:bulletEnabled/>
        </dgm:presLayoutVars>
      </dgm:prSet>
      <dgm:spPr/>
    </dgm:pt>
    <dgm:pt modelId="{AA95EC43-1D3D-43C8-865F-3CA3AD105103}" type="pres">
      <dgm:prSet presAssocID="{C1FE5561-B42F-4A6D-810B-4355C13E3226}" presName="sp" presStyleCnt="0"/>
      <dgm:spPr/>
    </dgm:pt>
    <dgm:pt modelId="{B02F01AA-C9AE-428D-9D7A-D69BF1CE899B}" type="pres">
      <dgm:prSet presAssocID="{6726DFA7-FA3A-4812-814B-CDC9F5DD58BC}" presName="linNode" presStyleCnt="0"/>
      <dgm:spPr/>
    </dgm:pt>
    <dgm:pt modelId="{CCFE3590-B696-40F2-BAAC-28736B8DBDB7}" type="pres">
      <dgm:prSet presAssocID="{6726DFA7-FA3A-4812-814B-CDC9F5DD58BC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2F99B5A2-D113-4823-886F-464D6EDD7F91}" type="pres">
      <dgm:prSet presAssocID="{6726DFA7-FA3A-4812-814B-CDC9F5DD58BC}" presName="descendantText" presStyleLbl="alignNode1" presStyleIdx="3" presStyleCnt="6">
        <dgm:presLayoutVars>
          <dgm:bulletEnabled/>
        </dgm:presLayoutVars>
      </dgm:prSet>
      <dgm:spPr/>
    </dgm:pt>
    <dgm:pt modelId="{D089E584-E360-4136-9221-45F1354F9337}" type="pres">
      <dgm:prSet presAssocID="{14DE5304-8317-4E34-B13D-4CA1B27FAD0A}" presName="sp" presStyleCnt="0"/>
      <dgm:spPr/>
    </dgm:pt>
    <dgm:pt modelId="{7C258BB0-C68A-4A0D-BFEE-E85860E60694}" type="pres">
      <dgm:prSet presAssocID="{0F5173E0-9627-4B30-9A14-8319A37BBD2A}" presName="linNode" presStyleCnt="0"/>
      <dgm:spPr/>
    </dgm:pt>
    <dgm:pt modelId="{E36DE102-C49C-4E19-9F36-87BCBCD8D158}" type="pres">
      <dgm:prSet presAssocID="{0F5173E0-9627-4B30-9A14-8319A37BBD2A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D67B619A-5C38-4A12-8B2C-CA30D8588A54}" type="pres">
      <dgm:prSet presAssocID="{0F5173E0-9627-4B30-9A14-8319A37BBD2A}" presName="descendantText" presStyleLbl="alignNode1" presStyleIdx="4" presStyleCnt="6">
        <dgm:presLayoutVars>
          <dgm:bulletEnabled/>
        </dgm:presLayoutVars>
      </dgm:prSet>
      <dgm:spPr/>
    </dgm:pt>
    <dgm:pt modelId="{84D821F7-3315-43FF-A84E-27831BA41807}" type="pres">
      <dgm:prSet presAssocID="{18DA7671-6CF8-4596-A5E9-499CDF8E85AC}" presName="sp" presStyleCnt="0"/>
      <dgm:spPr/>
    </dgm:pt>
    <dgm:pt modelId="{921BE8CD-774E-4000-ADE8-8611FA394194}" type="pres">
      <dgm:prSet presAssocID="{3C3AC29E-DAFB-4E5F-8001-DA6176AB7E62}" presName="linNode" presStyleCnt="0"/>
      <dgm:spPr/>
    </dgm:pt>
    <dgm:pt modelId="{07042168-1ABF-45E2-B2D8-33CD70FA8F7B}" type="pres">
      <dgm:prSet presAssocID="{3C3AC29E-DAFB-4E5F-8001-DA6176AB7E62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8F20A5B8-3FF6-44C2-B7D6-D6E497B6200C}" type="pres">
      <dgm:prSet presAssocID="{3C3AC29E-DAFB-4E5F-8001-DA6176AB7E62}" presName="descendantText" presStyleLbl="alignNode1" presStyleIdx="5" presStyleCnt="6" custLinFactNeighborX="2756" custLinFactNeighborY="-1707">
        <dgm:presLayoutVars>
          <dgm:bulletEnabled/>
        </dgm:presLayoutVars>
      </dgm:prSet>
      <dgm:spPr/>
    </dgm:pt>
  </dgm:ptLst>
  <dgm:cxnLst>
    <dgm:cxn modelId="{FD0D0B00-4358-4731-811F-7A7D9F9174C2}" srcId="{FDD49DEA-0A51-4D8B-A49F-E92150161353}" destId="{D733D029-34C3-4C07-930C-47AD71FA2224}" srcOrd="0" destOrd="0" parTransId="{0B2D45EA-FAF8-479A-A167-C226FEBC62A1}" sibTransId="{F079C785-EE64-4B09-A114-E04E0F7DB0B3}"/>
    <dgm:cxn modelId="{8B7B6F0D-992C-4E86-894F-D43BD3335971}" type="presOf" srcId="{0F5173E0-9627-4B30-9A14-8319A37BBD2A}" destId="{E36DE102-C49C-4E19-9F36-87BCBCD8D158}" srcOrd="0" destOrd="0" presId="urn:microsoft.com/office/officeart/2016/7/layout/VerticalHollowActionList"/>
    <dgm:cxn modelId="{EBCC0B1B-FEAC-45AB-9717-5341C9CFD921}" srcId="{BD9A6A27-C923-4577-9E84-ED559D1C561D}" destId="{3C3AC29E-DAFB-4E5F-8001-DA6176AB7E62}" srcOrd="5" destOrd="0" parTransId="{DD936A93-2CA8-4767-AD7E-5F89F0E1CE1D}" sibTransId="{7F33C603-E543-43E4-AC5F-5F61AECBC337}"/>
    <dgm:cxn modelId="{590DD127-6999-4BFD-BCEA-95C62E38B3B6}" type="presOf" srcId="{7E9DF2F0-3180-454A-97E3-371C57921A36}" destId="{2F99B5A2-D113-4823-886F-464D6EDD7F91}" srcOrd="0" destOrd="0" presId="urn:microsoft.com/office/officeart/2016/7/layout/VerticalHollowActionList"/>
    <dgm:cxn modelId="{BF18332A-80A2-497F-A827-3959FB3FA3DE}" type="presOf" srcId="{D733D029-34C3-4C07-930C-47AD71FA2224}" destId="{05E25F60-6F02-4ACA-B737-5265E3ED9A9F}" srcOrd="0" destOrd="0" presId="urn:microsoft.com/office/officeart/2016/7/layout/VerticalHollowActionList"/>
    <dgm:cxn modelId="{54DB6635-DB8B-4709-A2EA-FD9BA52AAA7B}" type="presOf" srcId="{15542F8D-9B94-4048-8AF4-5FA14FE29006}" destId="{8CB43716-2C3C-4810-BF40-A1DE0DF713A6}" srcOrd="0" destOrd="0" presId="urn:microsoft.com/office/officeart/2016/7/layout/VerticalHollowActionList"/>
    <dgm:cxn modelId="{1001E139-5B89-4CB0-9B86-A932E127A7BC}" srcId="{3C3AC29E-DAFB-4E5F-8001-DA6176AB7E62}" destId="{89442D0C-0FC1-4496-8810-DA340C4D6536}" srcOrd="0" destOrd="0" parTransId="{79E7C224-8F3B-4BFB-89BA-1040EA7C7699}" sibTransId="{7A5B5C1D-A5B0-4CF7-A2AB-00895429A85B}"/>
    <dgm:cxn modelId="{8CF74E3E-6D2A-4527-8103-DA33D9D3A920}" srcId="{A665DD3F-A12C-41AD-A337-52B8F0D49C73}" destId="{15542F8D-9B94-4048-8AF4-5FA14FE29006}" srcOrd="0" destOrd="0" parTransId="{24F0D25E-0868-4856-8A48-343D18C028F8}" sibTransId="{EFDAF6D0-9BCC-4B80-9CB8-FA25D25D5531}"/>
    <dgm:cxn modelId="{0C29B740-89E2-4C1C-8C59-32F9F521FF55}" srcId="{BD9A6A27-C923-4577-9E84-ED559D1C561D}" destId="{ACBD2194-5610-4C42-828D-9C9FEC181282}" srcOrd="0" destOrd="0" parTransId="{BDD04B28-C500-4517-BC40-CCFDDE30A845}" sibTransId="{073A7E60-1B89-4272-8DAB-8C1782425495}"/>
    <dgm:cxn modelId="{7C743D5C-4763-4F1A-B830-C78F81BB3799}" type="presOf" srcId="{17C9C388-B154-466C-85E3-46940A241AA7}" destId="{E6B5E721-82E2-424C-8517-18CB5B91E7C2}" srcOrd="0" destOrd="0" presId="urn:microsoft.com/office/officeart/2016/7/layout/VerticalHollowActionList"/>
    <dgm:cxn modelId="{AD7A3164-D131-462D-BBE4-A742E2C2A4B7}" srcId="{BD9A6A27-C923-4577-9E84-ED559D1C561D}" destId="{A665DD3F-A12C-41AD-A337-52B8F0D49C73}" srcOrd="1" destOrd="0" parTransId="{C6410DD5-AD11-4CA9-BAE6-ED177E4255A5}" sibTransId="{D9D33345-506B-413D-B47E-09E4BDB3E08E}"/>
    <dgm:cxn modelId="{6B15C146-0156-4CAC-AD33-C2D328AED191}" srcId="{ACBD2194-5610-4C42-828D-9C9FEC181282}" destId="{17C9C388-B154-466C-85E3-46940A241AA7}" srcOrd="0" destOrd="0" parTransId="{BB762805-A5E4-43B1-8B76-6790DDF578E2}" sibTransId="{66E51E0C-52FA-47E7-8740-88EC7D860550}"/>
    <dgm:cxn modelId="{B0A4B46A-ADA3-46FD-8A84-845D44F8E6E7}" srcId="{6726DFA7-FA3A-4812-814B-CDC9F5DD58BC}" destId="{7E9DF2F0-3180-454A-97E3-371C57921A36}" srcOrd="0" destOrd="0" parTransId="{C32BF513-B389-4B5F-901B-601A96476A39}" sibTransId="{8C92ACA8-D40E-4A6D-964C-E9750BAD6F37}"/>
    <dgm:cxn modelId="{7AE9DA6B-BE69-4880-B78B-69700F5EACE2}" type="presOf" srcId="{ACBD2194-5610-4C42-828D-9C9FEC181282}" destId="{0C9BED4A-8F04-4663-8EF7-633524C979E9}" srcOrd="0" destOrd="0" presId="urn:microsoft.com/office/officeart/2016/7/layout/VerticalHollowActionList"/>
    <dgm:cxn modelId="{7A9EC072-FFEF-4F5E-9220-67E29CA1762B}" srcId="{0F5173E0-9627-4B30-9A14-8319A37BBD2A}" destId="{31BAED16-AA4A-4B0C-8841-780D9B50543B}" srcOrd="0" destOrd="0" parTransId="{5FF7EF0C-748E-4B4F-AACC-5BE8AE938BD6}" sibTransId="{A2A01086-1620-4E08-99F6-2AD3DBAF796B}"/>
    <dgm:cxn modelId="{6BC2F286-A1F9-42BD-A9B8-BD24CD09C4AC}" srcId="{BD9A6A27-C923-4577-9E84-ED559D1C561D}" destId="{6726DFA7-FA3A-4812-814B-CDC9F5DD58BC}" srcOrd="3" destOrd="0" parTransId="{2825A8A2-7439-4F40-822D-F2D89444C289}" sibTransId="{14DE5304-8317-4E34-B13D-4CA1B27FAD0A}"/>
    <dgm:cxn modelId="{16EBEDA5-312D-41BA-BF0F-DEBA424315A7}" type="presOf" srcId="{BD9A6A27-C923-4577-9E84-ED559D1C561D}" destId="{AF8E5FA4-243E-4B53-821E-84A587DA150F}" srcOrd="0" destOrd="0" presId="urn:microsoft.com/office/officeart/2016/7/layout/VerticalHollowActionList"/>
    <dgm:cxn modelId="{2D5290B3-36DD-4F39-8848-773973E059DC}" type="presOf" srcId="{31BAED16-AA4A-4B0C-8841-780D9B50543B}" destId="{D67B619A-5C38-4A12-8B2C-CA30D8588A54}" srcOrd="0" destOrd="0" presId="urn:microsoft.com/office/officeart/2016/7/layout/VerticalHollowActionList"/>
    <dgm:cxn modelId="{9BC3F9B3-91C5-4592-A567-FD627D022B77}" srcId="{BD9A6A27-C923-4577-9E84-ED559D1C561D}" destId="{FDD49DEA-0A51-4D8B-A49F-E92150161353}" srcOrd="2" destOrd="0" parTransId="{827D45E7-FBEA-4ED8-AF9E-3CA94C6EA0D0}" sibTransId="{C1FE5561-B42F-4A6D-810B-4355C13E3226}"/>
    <dgm:cxn modelId="{475D3CC3-F129-4DD6-9857-BB8DA26D2F53}" type="presOf" srcId="{89442D0C-0FC1-4496-8810-DA340C4D6536}" destId="{8F20A5B8-3FF6-44C2-B7D6-D6E497B6200C}" srcOrd="0" destOrd="0" presId="urn:microsoft.com/office/officeart/2016/7/layout/VerticalHollowActionList"/>
    <dgm:cxn modelId="{8E3C62C5-E2FA-45DC-BFEA-E15B5F6E062C}" srcId="{BD9A6A27-C923-4577-9E84-ED559D1C561D}" destId="{0F5173E0-9627-4B30-9A14-8319A37BBD2A}" srcOrd="4" destOrd="0" parTransId="{FA3E15AD-DA1B-4C94-ACB9-73EA659206C4}" sibTransId="{18DA7671-6CF8-4596-A5E9-499CDF8E85AC}"/>
    <dgm:cxn modelId="{2A518EEA-A72B-46A1-9208-A988BEC33776}" type="presOf" srcId="{A665DD3F-A12C-41AD-A337-52B8F0D49C73}" destId="{1A33E4BD-EA73-416C-94A8-EEA487091968}" srcOrd="0" destOrd="0" presId="urn:microsoft.com/office/officeart/2016/7/layout/VerticalHollowActionList"/>
    <dgm:cxn modelId="{137C7DEF-D96F-4375-A7B9-F692AF58C1FB}" type="presOf" srcId="{3C3AC29E-DAFB-4E5F-8001-DA6176AB7E62}" destId="{07042168-1ABF-45E2-B2D8-33CD70FA8F7B}" srcOrd="0" destOrd="0" presId="urn:microsoft.com/office/officeart/2016/7/layout/VerticalHollowActionList"/>
    <dgm:cxn modelId="{47B526FC-1FAF-4F0D-9A4E-2E98F36F69F3}" type="presOf" srcId="{6726DFA7-FA3A-4812-814B-CDC9F5DD58BC}" destId="{CCFE3590-B696-40F2-BAAC-28736B8DBDB7}" srcOrd="0" destOrd="0" presId="urn:microsoft.com/office/officeart/2016/7/layout/VerticalHollowActionList"/>
    <dgm:cxn modelId="{98568BFD-6C9F-4E8A-8506-6A467CE80803}" type="presOf" srcId="{FDD49DEA-0A51-4D8B-A49F-E92150161353}" destId="{2646EFDE-5FD4-4321-AF83-72CBED83281D}" srcOrd="0" destOrd="0" presId="urn:microsoft.com/office/officeart/2016/7/layout/VerticalHollowActionList"/>
    <dgm:cxn modelId="{FDCF44A0-8601-4DE1-A9C3-C3DCC32C6A2D}" type="presParOf" srcId="{AF8E5FA4-243E-4B53-821E-84A587DA150F}" destId="{B51E8115-114A-4951-88AD-EDFB98979E69}" srcOrd="0" destOrd="0" presId="urn:microsoft.com/office/officeart/2016/7/layout/VerticalHollowActionList"/>
    <dgm:cxn modelId="{91B0F999-D4F2-4AF0-AEA6-38F90FB9CADD}" type="presParOf" srcId="{B51E8115-114A-4951-88AD-EDFB98979E69}" destId="{0C9BED4A-8F04-4663-8EF7-633524C979E9}" srcOrd="0" destOrd="0" presId="urn:microsoft.com/office/officeart/2016/7/layout/VerticalHollowActionList"/>
    <dgm:cxn modelId="{13BDDD72-1E4B-480E-BA88-2517C235D2F4}" type="presParOf" srcId="{B51E8115-114A-4951-88AD-EDFB98979E69}" destId="{E6B5E721-82E2-424C-8517-18CB5B91E7C2}" srcOrd="1" destOrd="0" presId="urn:microsoft.com/office/officeart/2016/7/layout/VerticalHollowActionList"/>
    <dgm:cxn modelId="{FBEB75CF-EECE-462F-8406-2975C1F02982}" type="presParOf" srcId="{AF8E5FA4-243E-4B53-821E-84A587DA150F}" destId="{942E8F09-DC25-447E-A66F-EEBCD471CB16}" srcOrd="1" destOrd="0" presId="urn:microsoft.com/office/officeart/2016/7/layout/VerticalHollowActionList"/>
    <dgm:cxn modelId="{F4A4ED74-D708-45AE-A54B-8BE4B545CDF4}" type="presParOf" srcId="{AF8E5FA4-243E-4B53-821E-84A587DA150F}" destId="{47E4EDF1-EC49-40DC-B595-B4D858A63259}" srcOrd="2" destOrd="0" presId="urn:microsoft.com/office/officeart/2016/7/layout/VerticalHollowActionList"/>
    <dgm:cxn modelId="{8D799729-6D89-4E60-A29D-3C71A6A7A929}" type="presParOf" srcId="{47E4EDF1-EC49-40DC-B595-B4D858A63259}" destId="{1A33E4BD-EA73-416C-94A8-EEA487091968}" srcOrd="0" destOrd="0" presId="urn:microsoft.com/office/officeart/2016/7/layout/VerticalHollowActionList"/>
    <dgm:cxn modelId="{7F1725F1-3D25-446C-BC31-AAF1E704B9C8}" type="presParOf" srcId="{47E4EDF1-EC49-40DC-B595-B4D858A63259}" destId="{8CB43716-2C3C-4810-BF40-A1DE0DF713A6}" srcOrd="1" destOrd="0" presId="urn:microsoft.com/office/officeart/2016/7/layout/VerticalHollowActionList"/>
    <dgm:cxn modelId="{42BAE18A-46A5-4252-8785-ED97CAFAA61B}" type="presParOf" srcId="{AF8E5FA4-243E-4B53-821E-84A587DA150F}" destId="{62F3B635-EC5C-44DF-8488-568CEDD0E52A}" srcOrd="3" destOrd="0" presId="urn:microsoft.com/office/officeart/2016/7/layout/VerticalHollowActionList"/>
    <dgm:cxn modelId="{9382A479-8073-4EAF-A5BF-5CA635B39E6C}" type="presParOf" srcId="{AF8E5FA4-243E-4B53-821E-84A587DA150F}" destId="{86A2EC78-75CF-4B71-9885-04223FA39FD3}" srcOrd="4" destOrd="0" presId="urn:microsoft.com/office/officeart/2016/7/layout/VerticalHollowActionList"/>
    <dgm:cxn modelId="{D1DB1AB0-7996-4367-8741-9B03C1284486}" type="presParOf" srcId="{86A2EC78-75CF-4B71-9885-04223FA39FD3}" destId="{2646EFDE-5FD4-4321-AF83-72CBED83281D}" srcOrd="0" destOrd="0" presId="urn:microsoft.com/office/officeart/2016/7/layout/VerticalHollowActionList"/>
    <dgm:cxn modelId="{36CE687A-1FE1-4A82-A6BA-B204C59CC3FC}" type="presParOf" srcId="{86A2EC78-75CF-4B71-9885-04223FA39FD3}" destId="{05E25F60-6F02-4ACA-B737-5265E3ED9A9F}" srcOrd="1" destOrd="0" presId="urn:microsoft.com/office/officeart/2016/7/layout/VerticalHollowActionList"/>
    <dgm:cxn modelId="{27E2CEB5-69AB-426D-82AE-CCC30BDAC540}" type="presParOf" srcId="{AF8E5FA4-243E-4B53-821E-84A587DA150F}" destId="{AA95EC43-1D3D-43C8-865F-3CA3AD105103}" srcOrd="5" destOrd="0" presId="urn:microsoft.com/office/officeart/2016/7/layout/VerticalHollowActionList"/>
    <dgm:cxn modelId="{AB18BCB0-2CFB-4359-B007-01BC7D610C44}" type="presParOf" srcId="{AF8E5FA4-243E-4B53-821E-84A587DA150F}" destId="{B02F01AA-C9AE-428D-9D7A-D69BF1CE899B}" srcOrd="6" destOrd="0" presId="urn:microsoft.com/office/officeart/2016/7/layout/VerticalHollowActionList"/>
    <dgm:cxn modelId="{B4091E73-6068-49F3-BAE5-94B86EBB8319}" type="presParOf" srcId="{B02F01AA-C9AE-428D-9D7A-D69BF1CE899B}" destId="{CCFE3590-B696-40F2-BAAC-28736B8DBDB7}" srcOrd="0" destOrd="0" presId="urn:microsoft.com/office/officeart/2016/7/layout/VerticalHollowActionList"/>
    <dgm:cxn modelId="{4067C118-A884-485C-ACC8-2E6AA33A9137}" type="presParOf" srcId="{B02F01AA-C9AE-428D-9D7A-D69BF1CE899B}" destId="{2F99B5A2-D113-4823-886F-464D6EDD7F91}" srcOrd="1" destOrd="0" presId="urn:microsoft.com/office/officeart/2016/7/layout/VerticalHollowActionList"/>
    <dgm:cxn modelId="{6823719F-3DA2-48E7-AA35-D7E99E715BA4}" type="presParOf" srcId="{AF8E5FA4-243E-4B53-821E-84A587DA150F}" destId="{D089E584-E360-4136-9221-45F1354F9337}" srcOrd="7" destOrd="0" presId="urn:microsoft.com/office/officeart/2016/7/layout/VerticalHollowActionList"/>
    <dgm:cxn modelId="{E5446C62-8FEF-42F9-962C-32DDC38C443A}" type="presParOf" srcId="{AF8E5FA4-243E-4B53-821E-84A587DA150F}" destId="{7C258BB0-C68A-4A0D-BFEE-E85860E60694}" srcOrd="8" destOrd="0" presId="urn:microsoft.com/office/officeart/2016/7/layout/VerticalHollowActionList"/>
    <dgm:cxn modelId="{BA1817BC-030E-4BC3-B407-430E7FEA1375}" type="presParOf" srcId="{7C258BB0-C68A-4A0D-BFEE-E85860E60694}" destId="{E36DE102-C49C-4E19-9F36-87BCBCD8D158}" srcOrd="0" destOrd="0" presId="urn:microsoft.com/office/officeart/2016/7/layout/VerticalHollowActionList"/>
    <dgm:cxn modelId="{99E571AE-68F4-4425-B70B-BF8CF84AB70D}" type="presParOf" srcId="{7C258BB0-C68A-4A0D-BFEE-E85860E60694}" destId="{D67B619A-5C38-4A12-8B2C-CA30D8588A54}" srcOrd="1" destOrd="0" presId="urn:microsoft.com/office/officeart/2016/7/layout/VerticalHollowActionList"/>
    <dgm:cxn modelId="{659F7064-0ED4-4E1A-8E42-E4D6010CC0D5}" type="presParOf" srcId="{AF8E5FA4-243E-4B53-821E-84A587DA150F}" destId="{84D821F7-3315-43FF-A84E-27831BA41807}" srcOrd="9" destOrd="0" presId="urn:microsoft.com/office/officeart/2016/7/layout/VerticalHollowActionList"/>
    <dgm:cxn modelId="{D5EF41E4-85FF-4336-ACB3-5F836365203B}" type="presParOf" srcId="{AF8E5FA4-243E-4B53-821E-84A587DA150F}" destId="{921BE8CD-774E-4000-ADE8-8611FA394194}" srcOrd="10" destOrd="0" presId="urn:microsoft.com/office/officeart/2016/7/layout/VerticalHollowActionList"/>
    <dgm:cxn modelId="{B808919F-AF94-461F-AE76-06AB7DE1C39E}" type="presParOf" srcId="{921BE8CD-774E-4000-ADE8-8611FA394194}" destId="{07042168-1ABF-45E2-B2D8-33CD70FA8F7B}" srcOrd="0" destOrd="0" presId="urn:microsoft.com/office/officeart/2016/7/layout/VerticalHollowActionList"/>
    <dgm:cxn modelId="{45C15480-D06E-4024-B042-75599D09DF61}" type="presParOf" srcId="{921BE8CD-774E-4000-ADE8-8611FA394194}" destId="{8F20A5B8-3FF6-44C2-B7D6-D6E497B6200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26C1DE-D6DA-4CF2-988B-13FA436ECBFA}" type="doc">
      <dgm:prSet loTypeId="urn:microsoft.com/office/officeart/2005/8/layout/arrow5" loCatId="relationship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1F0B647-F359-4F7E-B969-2FF8E60F7C67}">
      <dgm:prSet custT="1"/>
      <dgm:spPr/>
      <dgm:t>
        <a:bodyPr/>
        <a:lstStyle/>
        <a:p>
          <a:endParaRPr lang="en-US" sz="800" dirty="0"/>
        </a:p>
      </dgm:t>
    </dgm:pt>
    <dgm:pt modelId="{69814461-9D9C-4A8E-914E-1EDB6D77C50D}" type="parTrans" cxnId="{8217A4A2-81E0-48BD-A4F5-49D939C75370}">
      <dgm:prSet/>
      <dgm:spPr/>
      <dgm:t>
        <a:bodyPr/>
        <a:lstStyle/>
        <a:p>
          <a:endParaRPr lang="en-US"/>
        </a:p>
      </dgm:t>
    </dgm:pt>
    <dgm:pt modelId="{B587CCC4-3210-4E26-AF12-B590BDE8DD72}" type="sibTrans" cxnId="{8217A4A2-81E0-48BD-A4F5-49D939C75370}">
      <dgm:prSet/>
      <dgm:spPr/>
      <dgm:t>
        <a:bodyPr/>
        <a:lstStyle/>
        <a:p>
          <a:endParaRPr lang="en-US"/>
        </a:p>
      </dgm:t>
    </dgm:pt>
    <dgm:pt modelId="{4F8CC280-9652-4394-BC22-AF15940F9CF2}">
      <dgm:prSet custT="1"/>
      <dgm:spPr/>
      <dgm:t>
        <a:bodyPr/>
        <a:lstStyle/>
        <a:p>
          <a:r>
            <a:rPr lang="en-US" sz="3200" dirty="0"/>
            <a:t>Complaining increases. </a:t>
          </a:r>
        </a:p>
      </dgm:t>
    </dgm:pt>
    <dgm:pt modelId="{60860ABE-D99D-4186-B4E6-BD52E06A5986}" type="parTrans" cxnId="{9EB3BD7E-29F4-47A9-88CE-4B0D08A7B85B}">
      <dgm:prSet/>
      <dgm:spPr/>
      <dgm:t>
        <a:bodyPr/>
        <a:lstStyle/>
        <a:p>
          <a:endParaRPr lang="en-US"/>
        </a:p>
      </dgm:t>
    </dgm:pt>
    <dgm:pt modelId="{386E464A-8DDF-4D49-B10C-8575394823A4}" type="sibTrans" cxnId="{9EB3BD7E-29F4-47A9-88CE-4B0D08A7B85B}">
      <dgm:prSet/>
      <dgm:spPr/>
      <dgm:t>
        <a:bodyPr/>
        <a:lstStyle/>
        <a:p>
          <a:endParaRPr lang="en-US"/>
        </a:p>
      </dgm:t>
    </dgm:pt>
    <dgm:pt modelId="{A4ADB2E3-D009-424D-A74C-AB705D0D4232}">
      <dgm:prSet custT="1"/>
      <dgm:spPr/>
      <dgm:t>
        <a:bodyPr/>
        <a:lstStyle/>
        <a:p>
          <a:r>
            <a:rPr lang="en-US" sz="3200" dirty="0"/>
            <a:t>People are overwhelmed and </a:t>
          </a:r>
          <a:r>
            <a:rPr lang="en-US" sz="3200" b="1" u="sng" dirty="0">
              <a:solidFill>
                <a:srgbClr val="C00000"/>
              </a:solidFill>
            </a:rPr>
            <a:t>avoid</a:t>
          </a:r>
          <a:r>
            <a:rPr lang="en-US" sz="3200" dirty="0"/>
            <a:t> one another. </a:t>
          </a:r>
        </a:p>
      </dgm:t>
    </dgm:pt>
    <dgm:pt modelId="{9DCC9420-B14F-4EEE-B377-236416E43F8A}" type="parTrans" cxnId="{305AED8A-666B-4EFB-9DC3-A2AA79B33813}">
      <dgm:prSet/>
      <dgm:spPr/>
      <dgm:t>
        <a:bodyPr/>
        <a:lstStyle/>
        <a:p>
          <a:endParaRPr lang="en-US"/>
        </a:p>
      </dgm:t>
    </dgm:pt>
    <dgm:pt modelId="{234F5CC5-F3C8-4CC4-8704-D9D82AB82F18}" type="sibTrans" cxnId="{305AED8A-666B-4EFB-9DC3-A2AA79B33813}">
      <dgm:prSet/>
      <dgm:spPr/>
      <dgm:t>
        <a:bodyPr/>
        <a:lstStyle/>
        <a:p>
          <a:endParaRPr lang="en-US"/>
        </a:p>
      </dgm:t>
    </dgm:pt>
    <dgm:pt modelId="{71CC6369-4490-4CEE-9510-C34452414C5E}">
      <dgm:prSet custT="1"/>
      <dgm:spPr/>
      <dgm:t>
        <a:bodyPr/>
        <a:lstStyle/>
        <a:p>
          <a:r>
            <a:rPr lang="en-US" sz="3200" dirty="0"/>
            <a:t>People </a:t>
          </a:r>
          <a:r>
            <a:rPr lang="en-US" sz="3200" b="1" u="sng" dirty="0">
              <a:solidFill>
                <a:srgbClr val="C00000"/>
              </a:solidFill>
            </a:rPr>
            <a:t>accuse</a:t>
          </a:r>
          <a:r>
            <a:rPr lang="en-US" sz="3200" dirty="0"/>
            <a:t> instead of talking to each other. </a:t>
          </a:r>
        </a:p>
      </dgm:t>
    </dgm:pt>
    <dgm:pt modelId="{44058B01-77A5-4F05-AD08-A96B740BCB74}" type="sibTrans" cxnId="{08E3DC39-3591-4B36-A486-41DB9D039D35}">
      <dgm:prSet/>
      <dgm:spPr/>
      <dgm:t>
        <a:bodyPr/>
        <a:lstStyle/>
        <a:p>
          <a:endParaRPr lang="en-US"/>
        </a:p>
      </dgm:t>
    </dgm:pt>
    <dgm:pt modelId="{3872B7A2-D13E-4BFD-A1A0-1F30EAC3CBAC}" type="parTrans" cxnId="{08E3DC39-3591-4B36-A486-41DB9D039D35}">
      <dgm:prSet/>
      <dgm:spPr/>
      <dgm:t>
        <a:bodyPr/>
        <a:lstStyle/>
        <a:p>
          <a:endParaRPr lang="en-US"/>
        </a:p>
      </dgm:t>
    </dgm:pt>
    <dgm:pt modelId="{6CEC7CB2-23BE-44BD-83F9-2568AD2D5E7D}">
      <dgm:prSet custT="1"/>
      <dgm:spPr/>
      <dgm:t>
        <a:bodyPr/>
        <a:lstStyle/>
        <a:p>
          <a:endParaRPr lang="en-US" sz="3200" dirty="0"/>
        </a:p>
      </dgm:t>
    </dgm:pt>
    <dgm:pt modelId="{0814308B-C9DA-4464-B9A9-ABA10ED5F756}" type="parTrans" cxnId="{A0C899F8-B2F4-4999-96B2-9237FD98C427}">
      <dgm:prSet/>
      <dgm:spPr/>
      <dgm:t>
        <a:bodyPr/>
        <a:lstStyle/>
        <a:p>
          <a:endParaRPr lang="en-US"/>
        </a:p>
      </dgm:t>
    </dgm:pt>
    <dgm:pt modelId="{9C9970A6-AFF4-4DBF-A99A-B9D62E84C4E9}" type="sibTrans" cxnId="{A0C899F8-B2F4-4999-96B2-9237FD98C427}">
      <dgm:prSet/>
      <dgm:spPr/>
      <dgm:t>
        <a:bodyPr/>
        <a:lstStyle/>
        <a:p>
          <a:endParaRPr lang="en-US"/>
        </a:p>
      </dgm:t>
    </dgm:pt>
    <dgm:pt modelId="{13B0DD13-205E-4EA8-820C-86849BD5C16B}">
      <dgm:prSet custT="1"/>
      <dgm:spPr/>
      <dgm:t>
        <a:bodyPr/>
        <a:lstStyle/>
        <a:p>
          <a:endParaRPr lang="en-US" sz="3200" dirty="0"/>
        </a:p>
      </dgm:t>
    </dgm:pt>
    <dgm:pt modelId="{A62757E0-1CB2-439F-BFB1-94A98DFBB660}" type="parTrans" cxnId="{21FDE1BF-7FEC-4179-9DBF-1073F1CFE790}">
      <dgm:prSet/>
      <dgm:spPr/>
      <dgm:t>
        <a:bodyPr/>
        <a:lstStyle/>
        <a:p>
          <a:endParaRPr lang="en-US"/>
        </a:p>
      </dgm:t>
    </dgm:pt>
    <dgm:pt modelId="{36065AB0-4C1E-4E2C-8FAF-80CF4F4EDE5A}" type="sibTrans" cxnId="{21FDE1BF-7FEC-4179-9DBF-1073F1CFE790}">
      <dgm:prSet/>
      <dgm:spPr/>
      <dgm:t>
        <a:bodyPr/>
        <a:lstStyle/>
        <a:p>
          <a:endParaRPr lang="en-US"/>
        </a:p>
      </dgm:t>
    </dgm:pt>
    <dgm:pt modelId="{7491AA5C-8CD0-4219-97C9-294B6B58CC61}" type="pres">
      <dgm:prSet presAssocID="{1B26C1DE-D6DA-4CF2-988B-13FA436ECBFA}" presName="diagram" presStyleCnt="0">
        <dgm:presLayoutVars>
          <dgm:dir/>
          <dgm:resizeHandles val="exact"/>
        </dgm:presLayoutVars>
      </dgm:prSet>
      <dgm:spPr/>
    </dgm:pt>
    <dgm:pt modelId="{CA5F2E0A-43B9-406B-899E-9D0B4ADFD94E}" type="pres">
      <dgm:prSet presAssocID="{31F0B647-F359-4F7E-B969-2FF8E60F7C67}" presName="arrow" presStyleLbl="node1" presStyleIdx="0" presStyleCnt="1" custRadScaleRad="98042" custRadScaleInc="114">
        <dgm:presLayoutVars>
          <dgm:bulletEnabled val="1"/>
        </dgm:presLayoutVars>
      </dgm:prSet>
      <dgm:spPr/>
    </dgm:pt>
  </dgm:ptLst>
  <dgm:cxnLst>
    <dgm:cxn modelId="{BF69C32E-6307-4AB3-9A1A-AB51D3A9E0F4}" type="presOf" srcId="{1B26C1DE-D6DA-4CF2-988B-13FA436ECBFA}" destId="{7491AA5C-8CD0-4219-97C9-294B6B58CC61}" srcOrd="0" destOrd="0" presId="urn:microsoft.com/office/officeart/2005/8/layout/arrow5"/>
    <dgm:cxn modelId="{08E3DC39-3591-4B36-A486-41DB9D039D35}" srcId="{31F0B647-F359-4F7E-B969-2FF8E60F7C67}" destId="{71CC6369-4490-4CEE-9510-C34452414C5E}" srcOrd="0" destOrd="0" parTransId="{3872B7A2-D13E-4BFD-A1A0-1F30EAC3CBAC}" sibTransId="{44058B01-77A5-4F05-AD08-A96B740BCB74}"/>
    <dgm:cxn modelId="{7DCA4B68-1C50-4E91-9760-348465E0CC7D}" type="presOf" srcId="{6CEC7CB2-23BE-44BD-83F9-2568AD2D5E7D}" destId="{CA5F2E0A-43B9-406B-899E-9D0B4ADFD94E}" srcOrd="0" destOrd="2" presId="urn:microsoft.com/office/officeart/2005/8/layout/arrow5"/>
    <dgm:cxn modelId="{6E261C7C-7A8A-4B9E-BEC1-1BE39B235DE3}" type="presOf" srcId="{4F8CC280-9652-4394-BC22-AF15940F9CF2}" destId="{CA5F2E0A-43B9-406B-899E-9D0B4ADFD94E}" srcOrd="0" destOrd="3" presId="urn:microsoft.com/office/officeart/2005/8/layout/arrow5"/>
    <dgm:cxn modelId="{9EB3BD7E-29F4-47A9-88CE-4B0D08A7B85B}" srcId="{31F0B647-F359-4F7E-B969-2FF8E60F7C67}" destId="{4F8CC280-9652-4394-BC22-AF15940F9CF2}" srcOrd="2" destOrd="0" parTransId="{60860ABE-D99D-4186-B4E6-BD52E06A5986}" sibTransId="{386E464A-8DDF-4D49-B10C-8575394823A4}"/>
    <dgm:cxn modelId="{305AED8A-666B-4EFB-9DC3-A2AA79B33813}" srcId="{31F0B647-F359-4F7E-B969-2FF8E60F7C67}" destId="{A4ADB2E3-D009-424D-A74C-AB705D0D4232}" srcOrd="4" destOrd="0" parTransId="{9DCC9420-B14F-4EEE-B377-236416E43F8A}" sibTransId="{234F5CC5-F3C8-4CC4-8704-D9D82AB82F18}"/>
    <dgm:cxn modelId="{ED19448F-E561-4E62-872A-3E8CB37D8FC2}" type="presOf" srcId="{A4ADB2E3-D009-424D-A74C-AB705D0D4232}" destId="{CA5F2E0A-43B9-406B-899E-9D0B4ADFD94E}" srcOrd="0" destOrd="5" presId="urn:microsoft.com/office/officeart/2005/8/layout/arrow5"/>
    <dgm:cxn modelId="{5D49879D-7FA7-415E-B6A1-B18982833BB4}" type="presOf" srcId="{13B0DD13-205E-4EA8-820C-86849BD5C16B}" destId="{CA5F2E0A-43B9-406B-899E-9D0B4ADFD94E}" srcOrd="0" destOrd="4" presId="urn:microsoft.com/office/officeart/2005/8/layout/arrow5"/>
    <dgm:cxn modelId="{8217A4A2-81E0-48BD-A4F5-49D939C75370}" srcId="{1B26C1DE-D6DA-4CF2-988B-13FA436ECBFA}" destId="{31F0B647-F359-4F7E-B969-2FF8E60F7C67}" srcOrd="0" destOrd="0" parTransId="{69814461-9D9C-4A8E-914E-1EDB6D77C50D}" sibTransId="{B587CCC4-3210-4E26-AF12-B590BDE8DD72}"/>
    <dgm:cxn modelId="{7CB27FAE-7B6E-4D8E-B214-A22493679111}" type="presOf" srcId="{31F0B647-F359-4F7E-B969-2FF8E60F7C67}" destId="{CA5F2E0A-43B9-406B-899E-9D0B4ADFD94E}" srcOrd="0" destOrd="0" presId="urn:microsoft.com/office/officeart/2005/8/layout/arrow5"/>
    <dgm:cxn modelId="{21FDE1BF-7FEC-4179-9DBF-1073F1CFE790}" srcId="{31F0B647-F359-4F7E-B969-2FF8E60F7C67}" destId="{13B0DD13-205E-4EA8-820C-86849BD5C16B}" srcOrd="3" destOrd="0" parTransId="{A62757E0-1CB2-439F-BFB1-94A98DFBB660}" sibTransId="{36065AB0-4C1E-4E2C-8FAF-80CF4F4EDE5A}"/>
    <dgm:cxn modelId="{92724AEB-FD28-4E4A-90D0-A80F173A16B5}" type="presOf" srcId="{71CC6369-4490-4CEE-9510-C34452414C5E}" destId="{CA5F2E0A-43B9-406B-899E-9D0B4ADFD94E}" srcOrd="0" destOrd="1" presId="urn:microsoft.com/office/officeart/2005/8/layout/arrow5"/>
    <dgm:cxn modelId="{A0C899F8-B2F4-4999-96B2-9237FD98C427}" srcId="{31F0B647-F359-4F7E-B969-2FF8E60F7C67}" destId="{6CEC7CB2-23BE-44BD-83F9-2568AD2D5E7D}" srcOrd="1" destOrd="0" parTransId="{0814308B-C9DA-4464-B9A9-ABA10ED5F756}" sibTransId="{9C9970A6-AFF4-4DBF-A99A-B9D62E84C4E9}"/>
    <dgm:cxn modelId="{6676BC55-1A47-4CC4-A3FA-04B9DE91AA5E}" type="presParOf" srcId="{7491AA5C-8CD0-4219-97C9-294B6B58CC61}" destId="{CA5F2E0A-43B9-406B-899E-9D0B4ADFD94E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16E4E-8D94-4085-B78E-FDE5BF983AD7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EDB86-FF8D-46D2-B86E-BF6FCC45114C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If ___________ occur, the actions taken to welcome and support family in the past will make it easier for them to approach you with concerns and more likely to ________ your suggestions.  </a:t>
          </a:r>
        </a:p>
      </dsp:txBody>
      <dsp:txXfrm>
        <a:off x="602678" y="725825"/>
        <a:ext cx="4463730" cy="2771523"/>
      </dsp:txXfrm>
    </dsp:sp>
    <dsp:sp modelId="{C6FCBEF1-269D-41CF-B95F-13CCCE5C3284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1A6DD-D050-472A-B89B-DD56BB6D2318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Overall your support will benefit the people receiving services.</a:t>
          </a:r>
        </a:p>
      </dsp:txBody>
      <dsp:txXfrm>
        <a:off x="6269123" y="725825"/>
        <a:ext cx="4463730" cy="2771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5E721-82E2-424C-8517-18CB5B91E7C2}">
      <dsp:nvSpPr>
        <dsp:cNvPr id="0" name=""/>
        <dsp:cNvSpPr/>
      </dsp:nvSpPr>
      <dsp:spPr>
        <a:xfrm>
          <a:off x="1513785" y="804"/>
          <a:ext cx="6055144" cy="10463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487" tIns="265778" rIns="117487" bIns="2657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Positive</a:t>
          </a:r>
        </a:p>
      </dsp:txBody>
      <dsp:txXfrm>
        <a:off x="1513785" y="804"/>
        <a:ext cx="6055144" cy="1046369"/>
      </dsp:txXfrm>
    </dsp:sp>
    <dsp:sp modelId="{0C9BED4A-8F04-4663-8EF7-633524C979E9}">
      <dsp:nvSpPr>
        <dsp:cNvPr id="0" name=""/>
        <dsp:cNvSpPr/>
      </dsp:nvSpPr>
      <dsp:spPr>
        <a:xfrm>
          <a:off x="0" y="804"/>
          <a:ext cx="1513786" cy="1046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05" tIns="103358" rIns="80105" bIns="10335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</a:t>
          </a:r>
        </a:p>
      </dsp:txBody>
      <dsp:txXfrm>
        <a:off x="0" y="804"/>
        <a:ext cx="1513786" cy="1046369"/>
      </dsp:txXfrm>
    </dsp:sp>
    <dsp:sp modelId="{8CB43716-2C3C-4810-BF40-A1DE0DF713A6}">
      <dsp:nvSpPr>
        <dsp:cNvPr id="0" name=""/>
        <dsp:cNvSpPr/>
      </dsp:nvSpPr>
      <dsp:spPr>
        <a:xfrm>
          <a:off x="1513786" y="1109956"/>
          <a:ext cx="6055144" cy="1046369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487" tIns="265778" rIns="117487" bIns="2657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Hopeful</a:t>
          </a:r>
        </a:p>
      </dsp:txBody>
      <dsp:txXfrm>
        <a:off x="1513786" y="1109956"/>
        <a:ext cx="6055144" cy="1046369"/>
      </dsp:txXfrm>
    </dsp:sp>
    <dsp:sp modelId="{1A33E4BD-EA73-416C-94A8-EEA487091968}">
      <dsp:nvSpPr>
        <dsp:cNvPr id="0" name=""/>
        <dsp:cNvSpPr/>
      </dsp:nvSpPr>
      <dsp:spPr>
        <a:xfrm>
          <a:off x="0" y="1109956"/>
          <a:ext cx="1513786" cy="1046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05" tIns="103358" rIns="80105" bIns="10335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</a:t>
          </a:r>
        </a:p>
      </dsp:txBody>
      <dsp:txXfrm>
        <a:off x="0" y="1109956"/>
        <a:ext cx="1513786" cy="1046369"/>
      </dsp:txXfrm>
    </dsp:sp>
    <dsp:sp modelId="{05E25F60-6F02-4ACA-B737-5265E3ED9A9F}">
      <dsp:nvSpPr>
        <dsp:cNvPr id="0" name=""/>
        <dsp:cNvSpPr/>
      </dsp:nvSpPr>
      <dsp:spPr>
        <a:xfrm>
          <a:off x="1456125" y="2214106"/>
          <a:ext cx="6055144" cy="1046369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487" tIns="265778" rIns="117487" bIns="2657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 Direct:  Talk ______, not _____________each other</a:t>
          </a:r>
        </a:p>
      </dsp:txBody>
      <dsp:txXfrm>
        <a:off x="1456125" y="2214106"/>
        <a:ext cx="6055144" cy="1046369"/>
      </dsp:txXfrm>
    </dsp:sp>
    <dsp:sp modelId="{2646EFDE-5FD4-4321-AF83-72CBED83281D}">
      <dsp:nvSpPr>
        <dsp:cNvPr id="0" name=""/>
        <dsp:cNvSpPr/>
      </dsp:nvSpPr>
      <dsp:spPr>
        <a:xfrm>
          <a:off x="0" y="2219107"/>
          <a:ext cx="1513786" cy="1046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05" tIns="103358" rIns="80105" bIns="10335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</a:t>
          </a:r>
        </a:p>
      </dsp:txBody>
      <dsp:txXfrm>
        <a:off x="0" y="2219107"/>
        <a:ext cx="1513786" cy="1046369"/>
      </dsp:txXfrm>
    </dsp:sp>
    <dsp:sp modelId="{2F99B5A2-D113-4823-886F-464D6EDD7F91}">
      <dsp:nvSpPr>
        <dsp:cNvPr id="0" name=""/>
        <dsp:cNvSpPr/>
      </dsp:nvSpPr>
      <dsp:spPr>
        <a:xfrm>
          <a:off x="1513786" y="3328259"/>
          <a:ext cx="6055144" cy="1046369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487" tIns="265778" rIns="117487" bIns="2657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 Respectful: Be on _________.</a:t>
          </a:r>
        </a:p>
      </dsp:txBody>
      <dsp:txXfrm>
        <a:off x="1513786" y="3328259"/>
        <a:ext cx="6055144" cy="1046369"/>
      </dsp:txXfrm>
    </dsp:sp>
    <dsp:sp modelId="{CCFE3590-B696-40F2-BAAC-28736B8DBDB7}">
      <dsp:nvSpPr>
        <dsp:cNvPr id="0" name=""/>
        <dsp:cNvSpPr/>
      </dsp:nvSpPr>
      <dsp:spPr>
        <a:xfrm>
          <a:off x="0" y="3328259"/>
          <a:ext cx="1513786" cy="1046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05" tIns="103358" rIns="80105" bIns="10335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</a:t>
          </a:r>
        </a:p>
      </dsp:txBody>
      <dsp:txXfrm>
        <a:off x="0" y="3328259"/>
        <a:ext cx="1513786" cy="1046369"/>
      </dsp:txXfrm>
    </dsp:sp>
    <dsp:sp modelId="{D67B619A-5C38-4A12-8B2C-CA30D8588A54}">
      <dsp:nvSpPr>
        <dsp:cNvPr id="0" name=""/>
        <dsp:cNvSpPr/>
      </dsp:nvSpPr>
      <dsp:spPr>
        <a:xfrm>
          <a:off x="1513786" y="4437410"/>
          <a:ext cx="6055144" cy="1046369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487" tIns="265778" rIns="117487" bIns="2657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Help the person look their best</a:t>
          </a:r>
        </a:p>
      </dsp:txBody>
      <dsp:txXfrm>
        <a:off x="1513786" y="4437410"/>
        <a:ext cx="6055144" cy="1046369"/>
      </dsp:txXfrm>
    </dsp:sp>
    <dsp:sp modelId="{E36DE102-C49C-4E19-9F36-87BCBCD8D158}">
      <dsp:nvSpPr>
        <dsp:cNvPr id="0" name=""/>
        <dsp:cNvSpPr/>
      </dsp:nvSpPr>
      <dsp:spPr>
        <a:xfrm>
          <a:off x="0" y="4437410"/>
          <a:ext cx="1513786" cy="1046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05" tIns="103358" rIns="80105" bIns="10335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Help</a:t>
          </a:r>
        </a:p>
      </dsp:txBody>
      <dsp:txXfrm>
        <a:off x="0" y="4437410"/>
        <a:ext cx="1513786" cy="1046369"/>
      </dsp:txXfrm>
    </dsp:sp>
    <dsp:sp modelId="{8F20A5B8-3FF6-44C2-B7D6-D6E497B6200C}">
      <dsp:nvSpPr>
        <dsp:cNvPr id="0" name=""/>
        <dsp:cNvSpPr/>
      </dsp:nvSpPr>
      <dsp:spPr>
        <a:xfrm>
          <a:off x="1513785" y="5528700"/>
          <a:ext cx="6055144" cy="104636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487" tIns="265778" rIns="117487" bIns="2657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in touch: Take time to call when everything is going ______.</a:t>
          </a:r>
        </a:p>
      </dsp:txBody>
      <dsp:txXfrm>
        <a:off x="1513785" y="5528700"/>
        <a:ext cx="6055144" cy="1046369"/>
      </dsp:txXfrm>
    </dsp:sp>
    <dsp:sp modelId="{07042168-1ABF-45E2-B2D8-33CD70FA8F7B}">
      <dsp:nvSpPr>
        <dsp:cNvPr id="0" name=""/>
        <dsp:cNvSpPr/>
      </dsp:nvSpPr>
      <dsp:spPr>
        <a:xfrm>
          <a:off x="0" y="5546561"/>
          <a:ext cx="1513786" cy="1046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05" tIns="103358" rIns="80105" bIns="10335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</a:t>
          </a:r>
        </a:p>
      </dsp:txBody>
      <dsp:txXfrm>
        <a:off x="0" y="5546561"/>
        <a:ext cx="1513786" cy="1046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F2E0A-43B9-406B-899E-9D0B4ADFD94E}">
      <dsp:nvSpPr>
        <dsp:cNvPr id="0" name=""/>
        <dsp:cNvSpPr/>
      </dsp:nvSpPr>
      <dsp:spPr>
        <a:xfrm>
          <a:off x="567736" y="7125"/>
          <a:ext cx="6529862" cy="6529862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People </a:t>
          </a:r>
          <a:r>
            <a:rPr lang="en-US" sz="3200" b="1" u="sng" kern="1200" dirty="0">
              <a:solidFill>
                <a:srgbClr val="C00000"/>
              </a:solidFill>
            </a:rPr>
            <a:t>accuse</a:t>
          </a:r>
          <a:r>
            <a:rPr lang="en-US" sz="3200" kern="1200" dirty="0"/>
            <a:t> instead of talking to each other.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Complaining increases.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People are overwhelmed and </a:t>
          </a:r>
          <a:r>
            <a:rPr lang="en-US" sz="3200" b="1" u="sng" kern="1200" dirty="0">
              <a:solidFill>
                <a:srgbClr val="C00000"/>
              </a:solidFill>
            </a:rPr>
            <a:t>avoid</a:t>
          </a:r>
          <a:r>
            <a:rPr lang="en-US" sz="3200" kern="1200" dirty="0"/>
            <a:t> one another. </a:t>
          </a:r>
        </a:p>
      </dsp:txBody>
      <dsp:txXfrm>
        <a:off x="2200202" y="7125"/>
        <a:ext cx="3264931" cy="5387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897EF-D73F-429C-866D-4575278E8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EB887-C361-40C2-BB2C-DD162D3CD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40D1F-7BF2-4729-805A-E065A843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87A-ECA1-4219-B114-8E8B5B7E8F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DF2F4-39F3-48E0-A346-E6180EB2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FA4A-88F9-4F61-8785-573A3CFD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072-AF1E-4F90-969B-DAC04FFB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9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3FA4-3002-4ABC-A8F7-13FFB53E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F4059-CEEA-47CF-B7CB-FDAE4AEA0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75FCB-4A64-4F53-B3DE-F51126A0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87A-ECA1-4219-B114-8E8B5B7E8F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E6908-C35E-467B-8AED-4536C84C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D0431-B28D-465B-AD35-19BBAFF1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072-AF1E-4F90-969B-DAC04FFB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9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4F76A-FDA6-4A96-802A-1E5C2D970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F5A60-BC63-434A-B188-72769203A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92A84-C7A5-4C0F-B1F6-6245A0AB8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87A-ECA1-4219-B114-8E8B5B7E8F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99CCE-ABFB-4FAD-8BEF-530C95A5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158D3-661E-4A32-AD4D-2A0DEE8B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072-AF1E-4F90-969B-DAC04FFB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B5904-2343-4996-B2A6-6FADA50F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EB565-C872-4FE6-B1D3-38B413EFA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99D21-434A-447C-8171-9874CF26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87A-ECA1-4219-B114-8E8B5B7E8F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C54E-C705-4CB4-92FB-3EE23FD8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E4C13-D64C-4B77-B3E7-5AC08883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072-AF1E-4F90-969B-DAC04FFB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28C3-55DD-4545-9C1C-77B0F7CA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6D958-733B-4DD9-806B-7256D28D1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F7B8B-50A3-41DD-9D08-564A538B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87A-ECA1-4219-B114-8E8B5B7E8F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AC10C-C4D6-49C7-966E-A067038D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179E1-71C7-4CED-8B65-F4984F69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072-AF1E-4F90-969B-DAC04FFB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6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BF554-EE2D-4726-894C-6FEEE169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490D7-F11F-40D3-9B1A-AA6D6D064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74F88-6F6A-48A2-A8D9-ED87B7A0E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C852C-5A81-4EB4-A783-17C1857F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87A-ECA1-4219-B114-8E8B5B7E8F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E476-8A0D-414F-B1CB-0D6D9013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3A5EF-0411-4795-A138-CA9FD434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072-AF1E-4F90-969B-DAC04FFB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0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A694-6588-4883-9300-41413084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86200-2DFE-4BC3-A939-03E64469D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E6BD0-8E5E-48AB-8C47-B3CC769AE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EBADCF-944C-499B-B768-4167F4B0C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31EB9-BC42-4D8C-9169-ADB4AE52A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7ECA4-DE0E-4421-8C0D-59143FCB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87A-ECA1-4219-B114-8E8B5B7E8F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816189-8C06-461A-92E0-B0B18F16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78162-4B43-4BEB-907C-62D9579F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072-AF1E-4F90-969B-DAC04FFB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DB69E-FF3A-4690-A2A7-1F0B1FED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AA838-A61C-439F-84C0-91EA5D1D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87A-ECA1-4219-B114-8E8B5B7E8F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0F81C-FD0F-48C8-BE02-0B3DE0B8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B821-147D-433A-911C-E377F48B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072-AF1E-4F90-969B-DAC04FFB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8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4A848-7385-47C1-B8EE-07CD4303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87A-ECA1-4219-B114-8E8B5B7E8F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1FF0F-26BE-4D55-B1E3-BFD8B811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4CD5D-077D-4EDC-A8BD-6976D035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072-AF1E-4F90-969B-DAC04FFB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EFA71-562F-46A8-B882-56D5AC8E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FF9C-9C0F-4C30-86C5-0D33D8B50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32358-17D8-4FD5-A076-FFB57B539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257F7-392C-4D75-9211-E05079A7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87A-ECA1-4219-B114-8E8B5B7E8F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F7436-D140-411B-A4AD-DC1BA5C6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6B811-6B40-460B-BBAB-58CD1176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072-AF1E-4F90-969B-DAC04FFB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1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51AD-E1A7-4B5C-94B0-B292A0E1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8F347-4D5B-4FBC-AA05-C8B3197C7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A2E5D-DF99-46A3-A9F8-F63F60664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EBAEB-16F0-4E44-852A-DA45F92E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87A-ECA1-4219-B114-8E8B5B7E8F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08FA4-BDDD-40A6-8C76-887E98D5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733AB-835D-4FF1-8D9E-3C43DA14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072-AF1E-4F90-969B-DAC04FFB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9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A4E3D2-0C3E-4B87-BBCC-0CE740AE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740A9-3033-4E02-92DA-C40569EE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196FB-D27F-44D0-9D53-E846E293B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187A-ECA1-4219-B114-8E8B5B7E8F2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6575-D4AF-4CD6-8551-6E97C9F54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C3C87-C74A-48BC-92FC-BC193D035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4072-AF1E-4F90-969B-DAC04FFB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7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forwork.com/blog/trust-impact-team-performanc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works.org/2016/04/08/the-short-sighted-use-of-social-media-in-international-developmen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icpedia.org/highway-signs/f/focu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85A5BA-F9F3-41C0-B158-5B849B72E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2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A0C96A-DB79-4791-B0A2-268CAA42E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88349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</a:schemeClr>
                </a:solidFill>
              </a:rPr>
              <a:t>WORKING WITH FAMILIES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6C417-56FA-4768-9B05-8C0D401F9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75" y="4386911"/>
            <a:ext cx="9339229" cy="1954068"/>
          </a:xfrm>
        </p:spPr>
        <p:txBody>
          <a:bodyPr>
            <a:normAutofit fontScale="92500" lnSpcReduction="20000"/>
          </a:bodyPr>
          <a:lstStyle/>
          <a:p>
            <a:endParaRPr lang="en-US" sz="13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Century" panose="02040604050505020304" pitchFamily="18" charset="0"/>
              </a:rPr>
              <a:t>.41</a:t>
            </a:r>
          </a:p>
          <a:p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Century" panose="02040604050505020304" pitchFamily="18" charset="0"/>
              </a:rPr>
              <a:t>August 2021</a:t>
            </a: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85000"/>
                  </a:schemeClr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Melody Baker, </a:t>
            </a:r>
            <a:endParaRPr lang="en-US" sz="2800" dirty="0">
              <a:solidFill>
                <a:schemeClr val="tx1">
                  <a:lumMod val="85000"/>
                </a:schemeClr>
              </a:solidFill>
              <a:effectLst/>
              <a:latin typeface="Century" panose="020406040505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85000"/>
                  </a:schemeClr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 trainer, Kalix</a:t>
            </a:r>
            <a:endParaRPr lang="en-US" sz="2800" dirty="0">
              <a:solidFill>
                <a:schemeClr val="tx1">
                  <a:lumMod val="85000"/>
                </a:schemeClr>
              </a:solidFill>
              <a:effectLst/>
              <a:latin typeface="Century" panose="02040604050505020304" pitchFamily="18" charset="0"/>
              <a:ea typeface="Calibri" panose="020F0502020204030204" pitchFamily="34" charset="0"/>
            </a:endParaRPr>
          </a:p>
          <a:p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18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200" dirty="0"/>
              <a:t>CAUTION: Failing to follow-up can destroy __________</a:t>
            </a:r>
            <a:endParaRPr lang="en-US" sz="2200" dirty="0"/>
          </a:p>
        </p:txBody>
      </p:sp>
      <p:pic>
        <p:nvPicPr>
          <p:cNvPr id="5" name="Picture 4" descr="Maze">
            <a:extLst>
              <a:ext uri="{FF2B5EF4-FFF2-40B4-BE49-F238E27FC236}">
                <a16:creationId xmlns:a16="http://schemas.microsoft.com/office/drawing/2014/main" id="{54DAF297-765E-4E5F-862A-67C70D267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3" r="1958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437E80FB-1487-45F5-A54B-048ADA05B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827" y="3066898"/>
            <a:ext cx="1165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C00000"/>
                </a:solidFill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15987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Ways that a DSP can learn what families think about services: </a:t>
            </a:r>
          </a:p>
          <a:p>
            <a:pPr marL="0" indent="0"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tx2"/>
                </a:solidFill>
              </a:rPr>
              <a:t>Participate in a brainstorming session with fellow staff to set </a:t>
            </a:r>
            <a:r>
              <a:rPr lang="en-US" sz="1700" b="1" u="sng" dirty="0">
                <a:solidFill>
                  <a:srgbClr val="C00000"/>
                </a:solidFill>
              </a:rPr>
              <a:t>goals</a:t>
            </a:r>
            <a:r>
              <a:rPr lang="en-US" sz="1700" dirty="0">
                <a:solidFill>
                  <a:schemeClr val="tx2"/>
                </a:solidFill>
              </a:rPr>
              <a:t> for family satisfaction.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7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tx2"/>
                </a:solidFill>
              </a:rPr>
              <a:t>Ask coworkers for feedback after a family visit.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7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tx2"/>
                </a:solidFill>
              </a:rPr>
              <a:t>Volunteer to lead a discussion group at a staff meeting about how she or he works with specific families.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Graphic 6" descr="Board Room">
            <a:extLst>
              <a:ext uri="{FF2B5EF4-FFF2-40B4-BE49-F238E27FC236}">
                <a16:creationId xmlns:a16="http://schemas.microsoft.com/office/drawing/2014/main" id="{54BACC15-6E7E-4EA6-B0EA-AE99EC2CE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8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3726" y="4004600"/>
            <a:ext cx="406331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Families are more likely to tolerate mistakes when relationships are </a:t>
            </a:r>
            <a:r>
              <a:rPr lang="en-US" sz="2000" b="1" u="sng" dirty="0">
                <a:solidFill>
                  <a:srgbClr val="C00000"/>
                </a:solidFill>
              </a:rPr>
              <a:t>positive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icture containing person, sky, sport, dancer&#10;&#10;Description automatically generated">
            <a:extLst>
              <a:ext uri="{FF2B5EF4-FFF2-40B4-BE49-F238E27FC236}">
                <a16:creationId xmlns:a16="http://schemas.microsoft.com/office/drawing/2014/main" id="{849DDF4B-31CA-44B8-B27A-26A53C72F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51164" y="0"/>
            <a:ext cx="6529637" cy="3868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CB0FE-8478-4CF9-93B0-B0A6B9BD097B}"/>
              </a:ext>
            </a:extLst>
          </p:cNvPr>
          <p:cNvSpPr txBox="1"/>
          <p:nvPr/>
        </p:nvSpPr>
        <p:spPr>
          <a:xfrm>
            <a:off x="308908" y="6993624"/>
            <a:ext cx="65296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cienceforwork.com/blog/trust-impact-team-performanc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0293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F71D-B918-4013-AD94-F5B4C36A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05" y="2309254"/>
            <a:ext cx="4689389" cy="1325563"/>
          </a:xfrm>
        </p:spPr>
        <p:txBody>
          <a:bodyPr>
            <a:normAutofit/>
          </a:bodyPr>
          <a:lstStyle/>
          <a:p>
            <a:r>
              <a:rPr lang="en-US" sz="5400" dirty="0"/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4048302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Avoid </a:t>
            </a:r>
            <a:r>
              <a:rPr lang="en-US" altLang="en-US" sz="2400" b="1" u="sng" dirty="0">
                <a:solidFill>
                  <a:srgbClr val="C00000"/>
                </a:solidFill>
              </a:rPr>
              <a:t>red flag </a:t>
            </a:r>
            <a:r>
              <a:rPr lang="en-US" altLang="en-US" sz="2400" dirty="0"/>
              <a:t>words.</a:t>
            </a:r>
          </a:p>
          <a:p>
            <a:endParaRPr lang="en-US" altLang="en-US" sz="2400" dirty="0"/>
          </a:p>
          <a:p>
            <a:pPr lvl="1"/>
            <a:r>
              <a:rPr lang="en-US" altLang="en-US" dirty="0"/>
              <a:t>Red flag word is a phrase or statement that indicates services will not be individualized or respectful.  </a:t>
            </a:r>
          </a:p>
          <a:p>
            <a:endParaRPr lang="en-US" altLang="en-US" sz="2400" dirty="0"/>
          </a:p>
          <a:p>
            <a:pPr marL="457200" lvl="1" indent="0">
              <a:buNone/>
            </a:pPr>
            <a:r>
              <a:rPr lang="en-US" altLang="en-US" dirty="0"/>
              <a:t>Example: family hear staff using people first language such as “Marty has a hearing loss”.  But then hear 2 other staff refer to someone as a “feeder”.  Or we say people can choose where to work, but then say their only option is at laundry.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9010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altLang="en-US" sz="4000" b="1"/>
              <a:t>Dealing with Differences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tx1">
                    <a:alpha val="55000"/>
                  </a:schemeClr>
                </a:solidFill>
              </a:rPr>
              <a:t>Families may view disabilities differently depending on the family’s country of </a:t>
            </a:r>
            <a:r>
              <a:rPr lang="en-US" altLang="en-US" sz="2400" u="sng" dirty="0">
                <a:solidFill>
                  <a:schemeClr val="tx1">
                    <a:alpha val="55000"/>
                  </a:schemeClr>
                </a:solidFill>
              </a:rPr>
              <a:t>__</a:t>
            </a:r>
            <a:r>
              <a:rPr lang="en-US" altLang="en-US" sz="2400" b="1" u="sng" dirty="0">
                <a:solidFill>
                  <a:srgbClr val="FF0000">
                    <a:alpha val="55000"/>
                  </a:srgbClr>
                </a:solidFill>
              </a:rPr>
              <a:t>origin</a:t>
            </a:r>
            <a:r>
              <a:rPr lang="en-US" altLang="en-US" sz="2400" u="sng" dirty="0">
                <a:solidFill>
                  <a:schemeClr val="tx1">
                    <a:alpha val="55000"/>
                  </a:schemeClr>
                </a:solidFill>
              </a:rPr>
              <a:t>_.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chemeClr val="tx1">
                  <a:alpha val="55000"/>
                </a:schemeClr>
              </a:solidFill>
            </a:endParaRPr>
          </a:p>
          <a:p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5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altLang="en-US" sz="5000" b="1"/>
              <a:t>Cultural Challenges</a:t>
            </a:r>
            <a:endParaRPr lang="en-US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200" dirty="0"/>
              <a:t>In North Dakota agencies may encounter the following </a:t>
            </a:r>
            <a:r>
              <a:rPr lang="en-US" altLang="en-US" sz="2200" b="1" u="sng" dirty="0">
                <a:solidFill>
                  <a:srgbClr val="C00000"/>
                </a:solidFill>
              </a:rPr>
              <a:t>Cultures</a:t>
            </a:r>
            <a:r>
              <a:rPr lang="en-US" altLang="en-US" sz="2200" dirty="0"/>
              <a:t>:</a:t>
            </a:r>
          </a:p>
          <a:p>
            <a:pPr eaLnBrk="1" hangingPunct="1"/>
            <a:r>
              <a:rPr lang="en-US" altLang="en-US" sz="2200" b="1" dirty="0"/>
              <a:t>Rural Poverty</a:t>
            </a:r>
            <a:endParaRPr lang="en-US" altLang="en-US" sz="2200" dirty="0"/>
          </a:p>
          <a:p>
            <a:pPr eaLnBrk="1" hangingPunct="1"/>
            <a:r>
              <a:rPr lang="en-US" altLang="en-US" sz="2200" b="1" dirty="0"/>
              <a:t>Scandinavian</a:t>
            </a:r>
            <a:r>
              <a:rPr lang="en-US" altLang="en-US" sz="2200" dirty="0"/>
              <a:t> </a:t>
            </a:r>
          </a:p>
          <a:p>
            <a:pPr eaLnBrk="1" hangingPunct="1"/>
            <a:r>
              <a:rPr lang="en-US" altLang="en-US" sz="2200" b="1" dirty="0"/>
              <a:t>Military</a:t>
            </a:r>
          </a:p>
          <a:p>
            <a:pPr eaLnBrk="1" hangingPunct="1"/>
            <a:r>
              <a:rPr lang="en-US" altLang="en-US" sz="2200" b="1" dirty="0"/>
              <a:t>Native Americans </a:t>
            </a:r>
          </a:p>
          <a:p>
            <a:pPr eaLnBrk="1" hangingPunct="1"/>
            <a:r>
              <a:rPr lang="en-US" altLang="en-US" sz="2200" b="1" dirty="0"/>
              <a:t>Deaf community</a:t>
            </a:r>
          </a:p>
          <a:p>
            <a:endParaRPr lang="en-US" sz="2200" dirty="0"/>
          </a:p>
        </p:txBody>
      </p:sp>
      <p:pic>
        <p:nvPicPr>
          <p:cNvPr id="4" name="Picture 7" descr="MCj04298990000[1]">
            <a:extLst>
              <a:ext uri="{FF2B5EF4-FFF2-40B4-BE49-F238E27FC236}">
                <a16:creationId xmlns:a16="http://schemas.microsoft.com/office/drawing/2014/main" id="{3F3C1405-3FF2-4823-936E-2A95C9CE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838068"/>
            <a:ext cx="5458968" cy="51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8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567843"/>
            <a:ext cx="3712224" cy="3714496"/>
          </a:xfrm>
        </p:spPr>
        <p:txBody>
          <a:bodyPr anchor="ctr">
            <a:normAutofit/>
          </a:bodyPr>
          <a:lstStyle/>
          <a:p>
            <a:r>
              <a:rPr lang="en-US" sz="4800"/>
              <a:t>Independence</a:t>
            </a:r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id="{2C3846A5-A498-4C9E-B4DC-13532657D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506" y="643467"/>
            <a:ext cx="1128382" cy="847206"/>
            <a:chOff x="8183879" y="1000124"/>
            <a:chExt cx="1562267" cy="1172973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8A845FC1-FE68-40DE-B785-AA0F3DBD6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C26048ED-7A92-4694-A168-2C6C5C0D6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Freeform: Shape 26">
            <a:extLst>
              <a:ext uri="{FF2B5EF4-FFF2-40B4-BE49-F238E27FC236}">
                <a16:creationId xmlns:a16="http://schemas.microsoft.com/office/drawing/2014/main" id="{662A3FAA-D056-4098-8115-EA61EAF0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7645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382" y="2096162"/>
            <a:ext cx="3894161" cy="26578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Independence is not necessarily valued by </a:t>
            </a:r>
            <a:r>
              <a:rPr lang="en-US" sz="3200" b="1" u="sng" dirty="0">
                <a:solidFill>
                  <a:srgbClr val="C00000"/>
                </a:solidFill>
              </a:rPr>
              <a:t>every</a:t>
            </a:r>
            <a:r>
              <a:rPr lang="en-US" sz="3200" dirty="0">
                <a:solidFill>
                  <a:schemeClr val="bg1"/>
                </a:solidFill>
              </a:rPr>
              <a:t> person in every culture.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2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Some families are uncomfortable when they are asked a lot of </a:t>
            </a:r>
            <a:r>
              <a:rPr lang="en-US" sz="3200" b="1" u="sng" dirty="0">
                <a:solidFill>
                  <a:srgbClr val="C00000"/>
                </a:solidFill>
              </a:rPr>
              <a:t>questions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during meetings. </a:t>
            </a:r>
          </a:p>
        </p:txBody>
      </p:sp>
      <p:pic>
        <p:nvPicPr>
          <p:cNvPr id="16" name="Picture 15" descr="Many question marks on black background">
            <a:extLst>
              <a:ext uri="{FF2B5EF4-FFF2-40B4-BE49-F238E27FC236}">
                <a16:creationId xmlns:a16="http://schemas.microsoft.com/office/drawing/2014/main" id="{A9016CDE-0E50-41F6-AD49-CA0D9E39E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67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44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Family involvement in the lives of people receiving services is determined by the </a:t>
            </a:r>
            <a:r>
              <a:rPr lang="en-US" sz="3200" b="1" dirty="0">
                <a:solidFill>
                  <a:srgbClr val="C00000"/>
                </a:solidFill>
              </a:rPr>
              <a:t>person</a:t>
            </a:r>
            <a:r>
              <a:rPr lang="en-US" sz="3200" dirty="0"/>
              <a:t>, not the agency.</a:t>
            </a:r>
          </a:p>
        </p:txBody>
      </p:sp>
    </p:spTree>
    <p:extLst>
      <p:ext uri="{BB962C8B-B14F-4D97-AF65-F5344CB8AC3E}">
        <p14:creationId xmlns:p14="http://schemas.microsoft.com/office/powerpoint/2010/main" val="236108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E2E94-A4B8-4521-AB6E-4CA44AEA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Welcoming families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A459E-668D-4AA9-96E5-49CBB74EB196}"/>
              </a:ext>
            </a:extLst>
          </p:cNvPr>
          <p:cNvSpPr txBox="1"/>
          <p:nvPr/>
        </p:nvSpPr>
        <p:spPr>
          <a:xfrm>
            <a:off x="6503158" y="649480"/>
            <a:ext cx="426961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way an agency welcomes and supports people with disabilities is usually reflected in the way </a:t>
            </a:r>
            <a:r>
              <a:rPr lang="en-US" sz="2800" b="1" u="sng" dirty="0">
                <a:solidFill>
                  <a:srgbClr val="C00000"/>
                </a:solidFill>
              </a:rPr>
              <a:t>families</a:t>
            </a:r>
            <a:r>
              <a:rPr lang="en-US" sz="2800" dirty="0"/>
              <a:t> are welcomed and supported</a:t>
            </a:r>
          </a:p>
        </p:txBody>
      </p:sp>
    </p:spTree>
    <p:extLst>
      <p:ext uri="{BB962C8B-B14F-4D97-AF65-F5344CB8AC3E}">
        <p14:creationId xmlns:p14="http://schemas.microsoft.com/office/powerpoint/2010/main" val="2403879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rgbClr val="FEFFFF"/>
                </a:solidFill>
              </a:rPr>
              <a:t>Support may help build trust with families but doesn’t guarantee there won’t be __________.</a:t>
            </a:r>
          </a:p>
          <a:p>
            <a:endParaRPr lang="en-US" sz="2400" dirty="0">
              <a:solidFill>
                <a:srgbClr val="FEFFFF"/>
              </a:solidFill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976B746A-CA03-4950-A442-3BA389A18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946" y="3814793"/>
            <a:ext cx="1674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C00000"/>
                </a:solidFill>
              </a:rPr>
              <a:t>conflict</a:t>
            </a:r>
          </a:p>
        </p:txBody>
      </p:sp>
    </p:spTree>
    <p:extLst>
      <p:ext uri="{BB962C8B-B14F-4D97-AF65-F5344CB8AC3E}">
        <p14:creationId xmlns:p14="http://schemas.microsoft.com/office/powerpoint/2010/main" val="26010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conflict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Some reasons for conflict occurs: </a:t>
            </a:r>
          </a:p>
          <a:p>
            <a:pPr lvl="1"/>
            <a:r>
              <a:rPr lang="en-US" sz="3200" b="1" u="sng" dirty="0">
                <a:solidFill>
                  <a:srgbClr val="C00000"/>
                </a:solidFill>
              </a:rPr>
              <a:t>Stress</a:t>
            </a:r>
            <a:r>
              <a:rPr lang="en-US" sz="3200" dirty="0"/>
              <a:t> and burnout </a:t>
            </a:r>
          </a:p>
          <a:p>
            <a:pPr lvl="1"/>
            <a:r>
              <a:rPr lang="en-US" sz="3200" dirty="0"/>
              <a:t>Poor </a:t>
            </a:r>
            <a:r>
              <a:rPr lang="en-US" sz="3200" b="1" u="sng" dirty="0">
                <a:solidFill>
                  <a:srgbClr val="C00000"/>
                </a:solidFill>
              </a:rPr>
              <a:t>communication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Personality differences</a:t>
            </a:r>
          </a:p>
        </p:txBody>
      </p:sp>
    </p:spTree>
    <p:extLst>
      <p:ext uri="{BB962C8B-B14F-4D97-AF65-F5344CB8AC3E}">
        <p14:creationId xmlns:p14="http://schemas.microsoft.com/office/powerpoint/2010/main" val="590397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3" y="-63198"/>
            <a:ext cx="12126097" cy="143068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Families and service providers share many of the same fears</a:t>
            </a:r>
            <a:br>
              <a:rPr lang="en-US" altLang="en-US" sz="4400" dirty="0"/>
            </a:b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9019CE-3CC0-414B-A2B5-11C01709F9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41231" r="73499" b="24254"/>
          <a:stretch>
            <a:fillRect/>
          </a:stretch>
        </p:blipFill>
        <p:spPr bwMode="auto">
          <a:xfrm>
            <a:off x="4782" y="652142"/>
            <a:ext cx="6219568" cy="49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BD50B2B-D892-41A5-82B0-A9512455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30363" r="78484" b="34819"/>
          <a:stretch>
            <a:fillRect/>
          </a:stretch>
        </p:blipFill>
        <p:spPr bwMode="auto">
          <a:xfrm>
            <a:off x="6139022" y="1009812"/>
            <a:ext cx="6138307" cy="49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553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dirty="0"/>
              <a:t>Strategies that can help keep the team on track and resolve conflicts:</a:t>
            </a:r>
          </a:p>
          <a:p>
            <a:pPr marL="0" indent="0">
              <a:buNone/>
            </a:pPr>
            <a:r>
              <a:rPr lang="en-US" sz="26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Recognize there are some “wars” not worth fighting.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Be aware of issues that are </a:t>
            </a:r>
            <a:r>
              <a:rPr lang="en-US" sz="2600" b="1" u="sng" dirty="0">
                <a:solidFill>
                  <a:srgbClr val="C00000"/>
                </a:solidFill>
              </a:rPr>
              <a:t>not</a:t>
            </a:r>
            <a:r>
              <a:rPr lang="en-US" sz="2600" dirty="0"/>
              <a:t> negotiable.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Ask the </a:t>
            </a:r>
            <a:r>
              <a:rPr lang="en-US" sz="2600" b="1" u="sng" dirty="0">
                <a:solidFill>
                  <a:srgbClr val="C00000"/>
                </a:solidFill>
              </a:rPr>
              <a:t>right</a:t>
            </a:r>
            <a:r>
              <a:rPr lang="en-US" sz="2600" dirty="0"/>
              <a:t> questions to the right people.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Seek help to address concerns.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Recognize when a simple problem is getting worse and needs to be addressed.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Realize there may be many acceptable </a:t>
            </a:r>
            <a:r>
              <a:rPr lang="en-US" sz="2600" b="1" u="sng" dirty="0">
                <a:solidFill>
                  <a:srgbClr val="C00000"/>
                </a:solidFill>
              </a:rPr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2118000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3D80E2-F6F4-40DA-ABD8-034C05153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998" b="147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41" y="696211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Signs that a problem is getting worse and needs to be addressed: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0EFC10-AC2A-4EE8-8BCF-494B5C41D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921462"/>
              </p:ext>
            </p:extLst>
          </p:nvPr>
        </p:nvGraphicFramePr>
        <p:xfrm>
          <a:off x="4484451" y="243191"/>
          <a:ext cx="7607030" cy="653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6230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567843"/>
            <a:ext cx="3712224" cy="3714496"/>
          </a:xfrm>
        </p:spPr>
        <p:txBody>
          <a:bodyPr anchor="ctr">
            <a:normAutofit/>
          </a:bodyPr>
          <a:lstStyle/>
          <a:p>
            <a:r>
              <a:rPr lang="en-US" altLang="en-US" sz="4800" b="1" dirty="0"/>
              <a:t>Debriefing</a:t>
            </a:r>
            <a:endParaRPr lang="en-U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3846A5-A498-4C9E-B4DC-13532657D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506" y="643467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A845FC1-FE68-40DE-B785-AA0F3DBD6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26048ED-7A92-4694-A168-2C6C5C0D6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2A3FAA-D056-4098-8115-EA61EAF0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7645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908" y="1738184"/>
            <a:ext cx="4114635" cy="3015836"/>
          </a:xfrm>
        </p:spPr>
        <p:txBody>
          <a:bodyPr anchor="ctr"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3500" dirty="0">
                <a:solidFill>
                  <a:schemeClr val="bg1"/>
                </a:solidFill>
              </a:rPr>
              <a:t>   Debriefing involves gathering together those who were involved in a __________ incident or crisis, talking over what happened, and deciding together what worked and didn’t</a:t>
            </a:r>
          </a:p>
          <a:p>
            <a:pPr eaLnBrk="1" hangingPunct="1"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DC3CBBD-E868-4203-B632-1D2737894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841" y="2549096"/>
            <a:ext cx="2400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C00000"/>
                </a:solidFill>
              </a:rPr>
              <a:t>traumatic</a:t>
            </a:r>
          </a:p>
        </p:txBody>
      </p:sp>
    </p:spTree>
    <p:extLst>
      <p:ext uri="{BB962C8B-B14F-4D97-AF65-F5344CB8AC3E}">
        <p14:creationId xmlns:p14="http://schemas.microsoft.com/office/powerpoint/2010/main" val="12638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Strategies to help reduce concern regarding staff turnover: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When possible, let the family </a:t>
            </a:r>
            <a:r>
              <a:rPr lang="en-US" sz="1800" b="1" u="sng" dirty="0">
                <a:solidFill>
                  <a:srgbClr val="C00000"/>
                </a:solidFill>
              </a:rPr>
              <a:t>know</a:t>
            </a:r>
            <a:r>
              <a:rPr lang="en-US" sz="1800" dirty="0">
                <a:solidFill>
                  <a:schemeClr val="tx2"/>
                </a:solidFill>
              </a:rPr>
              <a:t> ahead of time when a staff person is leaving and/or a new person is hired. 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Assure the family the new person is adequately </a:t>
            </a:r>
            <a:r>
              <a:rPr lang="en-US" sz="1800" b="1" u="sng" dirty="0">
                <a:solidFill>
                  <a:srgbClr val="C00000"/>
                </a:solidFill>
              </a:rPr>
              <a:t>trained</a:t>
            </a:r>
            <a:r>
              <a:rPr lang="en-US" sz="1800" dirty="0">
                <a:solidFill>
                  <a:schemeClr val="tx2"/>
                </a:solidFill>
              </a:rPr>
              <a:t> on the needs of their family member and the support that is needed.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Family">
            <a:extLst>
              <a:ext uri="{FF2B5EF4-FFF2-40B4-BE49-F238E27FC236}">
                <a16:creationId xmlns:a16="http://schemas.microsoft.com/office/drawing/2014/main" id="{315BB873-4158-445B-8A74-329BCA396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6B1E3-6AD7-4C69-9983-80018446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03" y="256462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Planning and</a:t>
            </a:r>
            <a:br>
              <a:rPr lang="en-US" sz="5400" dirty="0"/>
            </a:br>
            <a:r>
              <a:rPr lang="en-US" sz="5400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843534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3966269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u="sng" dirty="0">
                <a:solidFill>
                  <a:srgbClr val="C00000"/>
                </a:solidFill>
              </a:rPr>
              <a:t>Family</a:t>
            </a:r>
            <a:r>
              <a:rPr lang="en-US" sz="2600" dirty="0"/>
              <a:t>-centered planning Focuses on the needs of the </a:t>
            </a:r>
            <a:r>
              <a:rPr lang="en-US" sz="2600" b="1" dirty="0"/>
              <a:t>whole</a:t>
            </a:r>
            <a:r>
              <a:rPr lang="en-US" sz="2600" dirty="0"/>
              <a:t> family.</a:t>
            </a:r>
          </a:p>
        </p:txBody>
      </p:sp>
    </p:spTree>
    <p:extLst>
      <p:ext uri="{BB962C8B-B14F-4D97-AF65-F5344CB8AC3E}">
        <p14:creationId xmlns:p14="http://schemas.microsoft.com/office/powerpoint/2010/main" val="3562626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813" y="2843220"/>
            <a:ext cx="6392740" cy="3283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700" dirty="0"/>
              <a:t> A child with developmental disability impacts how </a:t>
            </a:r>
            <a:r>
              <a:rPr lang="en-US" sz="2700" b="1" u="sng" dirty="0">
                <a:solidFill>
                  <a:srgbClr val="C00000"/>
                </a:solidFill>
              </a:rPr>
              <a:t>roles</a:t>
            </a:r>
            <a:r>
              <a:rPr lang="en-US" sz="2700" dirty="0"/>
              <a:t> within the family change. </a:t>
            </a:r>
          </a:p>
        </p:txBody>
      </p:sp>
    </p:spTree>
    <p:extLst>
      <p:ext uri="{BB962C8B-B14F-4D97-AF65-F5344CB8AC3E}">
        <p14:creationId xmlns:p14="http://schemas.microsoft.com/office/powerpoint/2010/main" val="62075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Welcoming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dirty="0"/>
              <a:t>Families are connected and talk to other families, so making a pro-active effort to welcome families can enhance your agencies efforts in the _______________.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64D72D8-E119-44AF-A497-F50D0B658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225" y="3439138"/>
            <a:ext cx="2895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C0000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1091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b="1" u="sng" dirty="0">
                <a:solidFill>
                  <a:srgbClr val="C00000"/>
                </a:solidFill>
              </a:rPr>
              <a:t>Person</a:t>
            </a:r>
            <a:r>
              <a:rPr lang="en-US" sz="2600" dirty="0"/>
              <a:t>-centered planning Focuses on the goals of the </a:t>
            </a:r>
            <a:r>
              <a:rPr lang="en-US" sz="2600" b="1" u="sng" dirty="0"/>
              <a:t>person </a:t>
            </a:r>
            <a:r>
              <a:rPr lang="en-US" sz="2600" dirty="0"/>
              <a:t>receiving support</a:t>
            </a:r>
          </a:p>
        </p:txBody>
      </p:sp>
    </p:spTree>
    <p:extLst>
      <p:ext uri="{BB962C8B-B14F-4D97-AF65-F5344CB8AC3E}">
        <p14:creationId xmlns:p14="http://schemas.microsoft.com/office/powerpoint/2010/main" val="119791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4111931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A8BC4-D991-4DCA-90A6-7817EED4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511188" cy="536841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274" y="446007"/>
            <a:ext cx="4676305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3BAAC-57D3-4AB5-8406-42F25728D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623" y="762000"/>
            <a:ext cx="4042310" cy="53684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Personal Outcome Measures pertains to </a:t>
            </a:r>
            <a:r>
              <a:rPr lang="en-US" sz="2400" b="1" u="sng" dirty="0">
                <a:solidFill>
                  <a:srgbClr val="C00000"/>
                </a:solidFill>
              </a:rPr>
              <a:t>quality</a:t>
            </a:r>
            <a:r>
              <a:rPr lang="en-US" sz="2400" dirty="0"/>
              <a:t> of life, which includes choice of family involvement</a:t>
            </a:r>
          </a:p>
          <a:p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D09B-BC3A-45C0-AF8E-950F364CD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488" y="448056"/>
            <a:ext cx="2103120" cy="290779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6862" y="3494844"/>
            <a:ext cx="2104001" cy="290779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289" y="3925751"/>
            <a:ext cx="2532158" cy="1402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b="1" dirty="0"/>
              <a:t>An Outcome that is important to most families is </a:t>
            </a:r>
            <a:r>
              <a:rPr lang="en-US" altLang="en-US" sz="2000" b="1" u="sng" dirty="0">
                <a:solidFill>
                  <a:srgbClr val="C00000"/>
                </a:solidFill>
              </a:rPr>
              <a:t>belonging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8F6C6490-8BAF-45D6-858F-E24AAC19E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0" r="336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A5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66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FD3B99-32DA-4048-B3C2-EC01E6D0F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74482E-2E7A-40CD-99C9-7892C8AF9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15165" cy="6858000"/>
          </a:xfrm>
          <a:custGeom>
            <a:avLst/>
            <a:gdLst>
              <a:gd name="connsiteX0" fmla="*/ 0 w 9415165"/>
              <a:gd name="connsiteY0" fmla="*/ 5940102 h 6858000"/>
              <a:gd name="connsiteX1" fmla="*/ 201903 w 9415165"/>
              <a:gd name="connsiteY1" fmla="*/ 5940608 h 6858000"/>
              <a:gd name="connsiteX2" fmla="*/ 1461907 w 9415165"/>
              <a:gd name="connsiteY2" fmla="*/ 5943766 h 6858000"/>
              <a:gd name="connsiteX3" fmla="*/ 1951874 w 9415165"/>
              <a:gd name="connsiteY3" fmla="*/ 6220822 h 6858000"/>
              <a:gd name="connsiteX4" fmla="*/ 2282833 w 9415165"/>
              <a:gd name="connsiteY4" fmla="*/ 6794059 h 6858000"/>
              <a:gd name="connsiteX5" fmla="*/ 2319750 w 9415165"/>
              <a:gd name="connsiteY5" fmla="*/ 6858000 h 6858000"/>
              <a:gd name="connsiteX6" fmla="*/ 0 w 9415165"/>
              <a:gd name="connsiteY6" fmla="*/ 6858000 h 6858000"/>
              <a:gd name="connsiteX7" fmla="*/ 751947 w 9415165"/>
              <a:gd name="connsiteY7" fmla="*/ 3830686 h 6858000"/>
              <a:gd name="connsiteX8" fmla="*/ 1719258 w 9415165"/>
              <a:gd name="connsiteY8" fmla="*/ 3833112 h 6858000"/>
              <a:gd name="connsiteX9" fmla="*/ 1869462 w 9415165"/>
              <a:gd name="connsiteY9" fmla="*/ 3918046 h 6858000"/>
              <a:gd name="connsiteX10" fmla="*/ 2354170 w 9415165"/>
              <a:gd name="connsiteY10" fmla="*/ 4757586 h 6858000"/>
              <a:gd name="connsiteX11" fmla="*/ 2353672 w 9415165"/>
              <a:gd name="connsiteY11" fmla="*/ 4931947 h 6858000"/>
              <a:gd name="connsiteX12" fmla="*/ 1871068 w 9415165"/>
              <a:gd name="connsiteY12" fmla="*/ 5769061 h 6858000"/>
              <a:gd name="connsiteX13" fmla="*/ 1722931 w 9415165"/>
              <a:gd name="connsiteY13" fmla="*/ 5854589 h 6858000"/>
              <a:gd name="connsiteX14" fmla="*/ 756668 w 9415165"/>
              <a:gd name="connsiteY14" fmla="*/ 5853977 h 6858000"/>
              <a:gd name="connsiteX15" fmla="*/ 605416 w 9415165"/>
              <a:gd name="connsiteY15" fmla="*/ 5767228 h 6858000"/>
              <a:gd name="connsiteX16" fmla="*/ 120708 w 9415165"/>
              <a:gd name="connsiteY16" fmla="*/ 4927690 h 6858000"/>
              <a:gd name="connsiteX17" fmla="*/ 122255 w 9415165"/>
              <a:gd name="connsiteY17" fmla="*/ 4755141 h 6858000"/>
              <a:gd name="connsiteX18" fmla="*/ 603810 w 9415165"/>
              <a:gd name="connsiteY18" fmla="*/ 3916214 h 6858000"/>
              <a:gd name="connsiteX19" fmla="*/ 751947 w 9415165"/>
              <a:gd name="connsiteY19" fmla="*/ 3830686 h 6858000"/>
              <a:gd name="connsiteX20" fmla="*/ 2140871 w 9415165"/>
              <a:gd name="connsiteY20" fmla="*/ 3416093 h 6858000"/>
              <a:gd name="connsiteX21" fmla="*/ 2485012 w 9415165"/>
              <a:gd name="connsiteY21" fmla="*/ 3416957 h 6858000"/>
              <a:gd name="connsiteX22" fmla="*/ 2538451 w 9415165"/>
              <a:gd name="connsiteY22" fmla="*/ 3447174 h 6858000"/>
              <a:gd name="connsiteX23" fmla="*/ 2710898 w 9415165"/>
              <a:gd name="connsiteY23" fmla="*/ 3745860 h 6858000"/>
              <a:gd name="connsiteX24" fmla="*/ 2710720 w 9415165"/>
              <a:gd name="connsiteY24" fmla="*/ 3807893 h 6858000"/>
              <a:gd name="connsiteX25" fmla="*/ 2539024 w 9415165"/>
              <a:gd name="connsiteY25" fmla="*/ 4105714 h 6858000"/>
              <a:gd name="connsiteX26" fmla="*/ 2486319 w 9415165"/>
              <a:gd name="connsiteY26" fmla="*/ 4136144 h 6858000"/>
              <a:gd name="connsiteX27" fmla="*/ 2142549 w 9415165"/>
              <a:gd name="connsiteY27" fmla="*/ 4135926 h 6858000"/>
              <a:gd name="connsiteX28" fmla="*/ 2088738 w 9415165"/>
              <a:gd name="connsiteY28" fmla="*/ 4105063 h 6858000"/>
              <a:gd name="connsiteX29" fmla="*/ 1916292 w 9415165"/>
              <a:gd name="connsiteY29" fmla="*/ 3806378 h 6858000"/>
              <a:gd name="connsiteX30" fmla="*/ 1916843 w 9415165"/>
              <a:gd name="connsiteY30" fmla="*/ 3744990 h 6858000"/>
              <a:gd name="connsiteX31" fmla="*/ 2088166 w 9415165"/>
              <a:gd name="connsiteY31" fmla="*/ 3446523 h 6858000"/>
              <a:gd name="connsiteX32" fmla="*/ 2140871 w 9415165"/>
              <a:gd name="connsiteY32" fmla="*/ 3416093 h 6858000"/>
              <a:gd name="connsiteX33" fmla="*/ 2309207 w 9415165"/>
              <a:gd name="connsiteY33" fmla="*/ 2943824 h 6858000"/>
              <a:gd name="connsiteX34" fmla="*/ 2490927 w 9415165"/>
              <a:gd name="connsiteY34" fmla="*/ 2944279 h 6858000"/>
              <a:gd name="connsiteX35" fmla="*/ 2519144 w 9415165"/>
              <a:gd name="connsiteY35" fmla="*/ 2960236 h 6858000"/>
              <a:gd name="connsiteX36" fmla="*/ 2610202 w 9415165"/>
              <a:gd name="connsiteY36" fmla="*/ 3117952 h 6858000"/>
              <a:gd name="connsiteX37" fmla="*/ 2610107 w 9415165"/>
              <a:gd name="connsiteY37" fmla="*/ 3150708 h 6858000"/>
              <a:gd name="connsiteX38" fmla="*/ 2519446 w 9415165"/>
              <a:gd name="connsiteY38" fmla="*/ 3307968 h 6858000"/>
              <a:gd name="connsiteX39" fmla="*/ 2491617 w 9415165"/>
              <a:gd name="connsiteY39" fmla="*/ 3324035 h 6858000"/>
              <a:gd name="connsiteX40" fmla="*/ 2310094 w 9415165"/>
              <a:gd name="connsiteY40" fmla="*/ 3323920 h 6858000"/>
              <a:gd name="connsiteX41" fmla="*/ 2281679 w 9415165"/>
              <a:gd name="connsiteY41" fmla="*/ 3307623 h 6858000"/>
              <a:gd name="connsiteX42" fmla="*/ 2190623 w 9415165"/>
              <a:gd name="connsiteY42" fmla="*/ 3149908 h 6858000"/>
              <a:gd name="connsiteX43" fmla="*/ 2190913 w 9415165"/>
              <a:gd name="connsiteY43" fmla="*/ 3117492 h 6858000"/>
              <a:gd name="connsiteX44" fmla="*/ 2281378 w 9415165"/>
              <a:gd name="connsiteY44" fmla="*/ 2959891 h 6858000"/>
              <a:gd name="connsiteX45" fmla="*/ 2309207 w 9415165"/>
              <a:gd name="connsiteY45" fmla="*/ 2943824 h 6858000"/>
              <a:gd name="connsiteX46" fmla="*/ 4112874 w 9415165"/>
              <a:gd name="connsiteY46" fmla="*/ 2635904 h 6858000"/>
              <a:gd name="connsiteX47" fmla="*/ 7268230 w 9415165"/>
              <a:gd name="connsiteY47" fmla="*/ 2643815 h 6858000"/>
              <a:gd name="connsiteX48" fmla="*/ 7758196 w 9415165"/>
              <a:gd name="connsiteY48" fmla="*/ 2920870 h 6858000"/>
              <a:gd name="connsiteX49" fmla="*/ 9339309 w 9415165"/>
              <a:gd name="connsiteY49" fmla="*/ 5659439 h 6858000"/>
              <a:gd name="connsiteX50" fmla="*/ 9337678 w 9415165"/>
              <a:gd name="connsiteY50" fmla="*/ 6228205 h 6858000"/>
              <a:gd name="connsiteX51" fmla="*/ 9008157 w 9415165"/>
              <a:gd name="connsiteY51" fmla="*/ 6799787 h 6858000"/>
              <a:gd name="connsiteX52" fmla="*/ 8974598 w 9415165"/>
              <a:gd name="connsiteY52" fmla="*/ 6858000 h 6858000"/>
              <a:gd name="connsiteX53" fmla="*/ 2425403 w 9415165"/>
              <a:gd name="connsiteY53" fmla="*/ 6858000 h 6858000"/>
              <a:gd name="connsiteX54" fmla="*/ 2332089 w 9415165"/>
              <a:gd name="connsiteY54" fmla="*/ 6696379 h 6858000"/>
              <a:gd name="connsiteX55" fmla="*/ 2053773 w 9415165"/>
              <a:gd name="connsiteY55" fmla="*/ 6214321 h 6858000"/>
              <a:gd name="connsiteX56" fmla="*/ 2058819 w 9415165"/>
              <a:gd name="connsiteY56" fmla="*/ 5651469 h 6858000"/>
              <a:gd name="connsiteX57" fmla="*/ 3629647 w 9415165"/>
              <a:gd name="connsiteY57" fmla="*/ 2914896 h 6858000"/>
              <a:gd name="connsiteX58" fmla="*/ 4112874 w 9415165"/>
              <a:gd name="connsiteY58" fmla="*/ 2635904 h 6858000"/>
              <a:gd name="connsiteX59" fmla="*/ 688133 w 9415165"/>
              <a:gd name="connsiteY59" fmla="*/ 2474638 h 6858000"/>
              <a:gd name="connsiteX60" fmla="*/ 1287544 w 9415165"/>
              <a:gd name="connsiteY60" fmla="*/ 2476142 h 6858000"/>
              <a:gd name="connsiteX61" fmla="*/ 1380621 w 9415165"/>
              <a:gd name="connsiteY61" fmla="*/ 2528772 h 6858000"/>
              <a:gd name="connsiteX62" fmla="*/ 1680979 w 9415165"/>
              <a:gd name="connsiteY62" fmla="*/ 3049008 h 6858000"/>
              <a:gd name="connsiteX63" fmla="*/ 1680670 w 9415165"/>
              <a:gd name="connsiteY63" fmla="*/ 3157054 h 6858000"/>
              <a:gd name="connsiteX64" fmla="*/ 1381617 w 9415165"/>
              <a:gd name="connsiteY64" fmla="*/ 3675787 h 6858000"/>
              <a:gd name="connsiteX65" fmla="*/ 1289821 w 9415165"/>
              <a:gd name="connsiteY65" fmla="*/ 3728785 h 6858000"/>
              <a:gd name="connsiteX66" fmla="*/ 691058 w 9415165"/>
              <a:gd name="connsiteY66" fmla="*/ 3728407 h 6858000"/>
              <a:gd name="connsiteX67" fmla="*/ 597332 w 9415165"/>
              <a:gd name="connsiteY67" fmla="*/ 3674651 h 6858000"/>
              <a:gd name="connsiteX68" fmla="*/ 296974 w 9415165"/>
              <a:gd name="connsiteY68" fmla="*/ 3154416 h 6858000"/>
              <a:gd name="connsiteX69" fmla="*/ 297933 w 9415165"/>
              <a:gd name="connsiteY69" fmla="*/ 3047494 h 6858000"/>
              <a:gd name="connsiteX70" fmla="*/ 596337 w 9415165"/>
              <a:gd name="connsiteY70" fmla="*/ 2527637 h 6858000"/>
              <a:gd name="connsiteX71" fmla="*/ 688133 w 9415165"/>
              <a:gd name="connsiteY71" fmla="*/ 2474638 h 6858000"/>
              <a:gd name="connsiteX72" fmla="*/ 2732571 w 9415165"/>
              <a:gd name="connsiteY72" fmla="*/ 2020011 h 6858000"/>
              <a:gd name="connsiteX73" fmla="*/ 3236024 w 9415165"/>
              <a:gd name="connsiteY73" fmla="*/ 2021272 h 6858000"/>
              <a:gd name="connsiteX74" fmla="*/ 3314200 w 9415165"/>
              <a:gd name="connsiteY74" fmla="*/ 2065479 h 6858000"/>
              <a:gd name="connsiteX75" fmla="*/ 3566473 w 9415165"/>
              <a:gd name="connsiteY75" fmla="*/ 2502430 h 6858000"/>
              <a:gd name="connsiteX76" fmla="*/ 3566214 w 9415165"/>
              <a:gd name="connsiteY76" fmla="*/ 2593179 h 6858000"/>
              <a:gd name="connsiteX77" fmla="*/ 3315036 w 9415165"/>
              <a:gd name="connsiteY77" fmla="*/ 3028868 h 6858000"/>
              <a:gd name="connsiteX78" fmla="*/ 3237935 w 9415165"/>
              <a:gd name="connsiteY78" fmla="*/ 3073382 h 6858000"/>
              <a:gd name="connsiteX79" fmla="*/ 2735028 w 9415165"/>
              <a:gd name="connsiteY79" fmla="*/ 3073064 h 6858000"/>
              <a:gd name="connsiteX80" fmla="*/ 2656307 w 9415165"/>
              <a:gd name="connsiteY80" fmla="*/ 3027915 h 6858000"/>
              <a:gd name="connsiteX81" fmla="*/ 2404033 w 9415165"/>
              <a:gd name="connsiteY81" fmla="*/ 2590963 h 6858000"/>
              <a:gd name="connsiteX82" fmla="*/ 2404839 w 9415165"/>
              <a:gd name="connsiteY82" fmla="*/ 2501157 h 6858000"/>
              <a:gd name="connsiteX83" fmla="*/ 2655471 w 9415165"/>
              <a:gd name="connsiteY83" fmla="*/ 2064525 h 6858000"/>
              <a:gd name="connsiteX84" fmla="*/ 2732571 w 9415165"/>
              <a:gd name="connsiteY84" fmla="*/ 2020011 h 6858000"/>
              <a:gd name="connsiteX85" fmla="*/ 3662925 w 9415165"/>
              <a:gd name="connsiteY85" fmla="*/ 0 h 6858000"/>
              <a:gd name="connsiteX86" fmla="*/ 5336547 w 9415165"/>
              <a:gd name="connsiteY86" fmla="*/ 0 h 6858000"/>
              <a:gd name="connsiteX87" fmla="*/ 5342959 w 9415165"/>
              <a:gd name="connsiteY87" fmla="*/ 11106 h 6858000"/>
              <a:gd name="connsiteX88" fmla="*/ 5970700 w 9415165"/>
              <a:gd name="connsiteY88" fmla="*/ 1098387 h 6858000"/>
              <a:gd name="connsiteX89" fmla="*/ 5970044 w 9415165"/>
              <a:gd name="connsiteY89" fmla="*/ 1327785 h 6858000"/>
              <a:gd name="connsiteX90" fmla="*/ 5335110 w 9415165"/>
              <a:gd name="connsiteY90" fmla="*/ 2429135 h 6858000"/>
              <a:gd name="connsiteX91" fmla="*/ 5140211 w 9415165"/>
              <a:gd name="connsiteY91" fmla="*/ 2541659 h 6858000"/>
              <a:gd name="connsiteX92" fmla="*/ 3868947 w 9415165"/>
              <a:gd name="connsiteY92" fmla="*/ 2540855 h 6858000"/>
              <a:gd name="connsiteX93" fmla="*/ 3669952 w 9415165"/>
              <a:gd name="connsiteY93" fmla="*/ 2426726 h 6858000"/>
              <a:gd name="connsiteX94" fmla="*/ 3032246 w 9415165"/>
              <a:gd name="connsiteY94" fmla="*/ 1322186 h 6858000"/>
              <a:gd name="connsiteX95" fmla="*/ 3034282 w 9415165"/>
              <a:gd name="connsiteY95" fmla="*/ 1095172 h 6858000"/>
              <a:gd name="connsiteX96" fmla="*/ 3556318 w 9415165"/>
              <a:gd name="connsiteY96" fmla="*/ 1857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9415165" h="6858000">
                <a:moveTo>
                  <a:pt x="0" y="5940102"/>
                </a:moveTo>
                <a:lnTo>
                  <a:pt x="201903" y="5940608"/>
                </a:lnTo>
                <a:cubicBezTo>
                  <a:pt x="552894" y="5941488"/>
                  <a:pt x="968883" y="5942531"/>
                  <a:pt x="1461907" y="5943766"/>
                </a:cubicBezTo>
                <a:cubicBezTo>
                  <a:pt x="1662934" y="5938113"/>
                  <a:pt x="1852841" y="6049291"/>
                  <a:pt x="1951874" y="6220822"/>
                </a:cubicBezTo>
                <a:cubicBezTo>
                  <a:pt x="1951874" y="6220822"/>
                  <a:pt x="1951874" y="6220822"/>
                  <a:pt x="2282833" y="6794059"/>
                </a:cubicBezTo>
                <a:lnTo>
                  <a:pt x="2319750" y="6858000"/>
                </a:lnTo>
                <a:lnTo>
                  <a:pt x="0" y="6858000"/>
                </a:lnTo>
                <a:close/>
                <a:moveTo>
                  <a:pt x="751947" y="3830686"/>
                </a:moveTo>
                <a:cubicBezTo>
                  <a:pt x="751947" y="3830686"/>
                  <a:pt x="751947" y="3830686"/>
                  <a:pt x="1719258" y="3833112"/>
                </a:cubicBezTo>
                <a:cubicBezTo>
                  <a:pt x="1780885" y="3831380"/>
                  <a:pt x="1839102" y="3865462"/>
                  <a:pt x="1869462" y="3918046"/>
                </a:cubicBezTo>
                <a:cubicBezTo>
                  <a:pt x="1869462" y="3918046"/>
                  <a:pt x="1869462" y="3918046"/>
                  <a:pt x="2354170" y="4757586"/>
                </a:cubicBezTo>
                <a:cubicBezTo>
                  <a:pt x="2385577" y="4811983"/>
                  <a:pt x="2384937" y="4877630"/>
                  <a:pt x="2353672" y="4931947"/>
                </a:cubicBezTo>
                <a:cubicBezTo>
                  <a:pt x="2353672" y="4931947"/>
                  <a:pt x="2353672" y="4931947"/>
                  <a:pt x="1871068" y="5769061"/>
                </a:cubicBezTo>
                <a:cubicBezTo>
                  <a:pt x="1841608" y="5822336"/>
                  <a:pt x="1783799" y="5855711"/>
                  <a:pt x="1722931" y="5854589"/>
                </a:cubicBezTo>
                <a:cubicBezTo>
                  <a:pt x="1722931" y="5854589"/>
                  <a:pt x="1722931" y="5854589"/>
                  <a:pt x="756668" y="5853977"/>
                </a:cubicBezTo>
                <a:cubicBezTo>
                  <a:pt x="693994" y="5853896"/>
                  <a:pt x="636823" y="5821628"/>
                  <a:pt x="605416" y="5767228"/>
                </a:cubicBezTo>
                <a:cubicBezTo>
                  <a:pt x="605416" y="5767228"/>
                  <a:pt x="605416" y="5767228"/>
                  <a:pt x="120708" y="4927690"/>
                </a:cubicBezTo>
                <a:cubicBezTo>
                  <a:pt x="90348" y="4875106"/>
                  <a:pt x="89942" y="4807646"/>
                  <a:pt x="122255" y="4755141"/>
                </a:cubicBezTo>
                <a:cubicBezTo>
                  <a:pt x="122255" y="4755141"/>
                  <a:pt x="122255" y="4755141"/>
                  <a:pt x="603810" y="3916214"/>
                </a:cubicBezTo>
                <a:cubicBezTo>
                  <a:pt x="633271" y="3862939"/>
                  <a:pt x="691080" y="3829563"/>
                  <a:pt x="751947" y="3830686"/>
                </a:cubicBezTo>
                <a:close/>
                <a:moveTo>
                  <a:pt x="2140871" y="3416093"/>
                </a:moveTo>
                <a:cubicBezTo>
                  <a:pt x="2140871" y="3416093"/>
                  <a:pt x="2140871" y="3416093"/>
                  <a:pt x="2485012" y="3416957"/>
                </a:cubicBezTo>
                <a:cubicBezTo>
                  <a:pt x="2506938" y="3416340"/>
                  <a:pt x="2527650" y="3428466"/>
                  <a:pt x="2538451" y="3447174"/>
                </a:cubicBezTo>
                <a:cubicBezTo>
                  <a:pt x="2538451" y="3447174"/>
                  <a:pt x="2538451" y="3447174"/>
                  <a:pt x="2710898" y="3745860"/>
                </a:cubicBezTo>
                <a:cubicBezTo>
                  <a:pt x="2722072" y="3765213"/>
                  <a:pt x="2721844" y="3788568"/>
                  <a:pt x="2710720" y="3807893"/>
                </a:cubicBezTo>
                <a:cubicBezTo>
                  <a:pt x="2710720" y="3807893"/>
                  <a:pt x="2710720" y="3807893"/>
                  <a:pt x="2539024" y="4105714"/>
                </a:cubicBezTo>
                <a:cubicBezTo>
                  <a:pt x="2528542" y="4124669"/>
                  <a:pt x="2507974" y="4136543"/>
                  <a:pt x="2486319" y="4136144"/>
                </a:cubicBezTo>
                <a:cubicBezTo>
                  <a:pt x="2486319" y="4136144"/>
                  <a:pt x="2486319" y="4136144"/>
                  <a:pt x="2142549" y="4135926"/>
                </a:cubicBezTo>
                <a:cubicBezTo>
                  <a:pt x="2120252" y="4135898"/>
                  <a:pt x="2099911" y="4124417"/>
                  <a:pt x="2088738" y="4105063"/>
                </a:cubicBezTo>
                <a:cubicBezTo>
                  <a:pt x="2088738" y="4105063"/>
                  <a:pt x="2088738" y="4105063"/>
                  <a:pt x="1916292" y="3806378"/>
                </a:cubicBezTo>
                <a:cubicBezTo>
                  <a:pt x="1905490" y="3787669"/>
                  <a:pt x="1905346" y="3763670"/>
                  <a:pt x="1916843" y="3744990"/>
                </a:cubicBezTo>
                <a:cubicBezTo>
                  <a:pt x="1916843" y="3744990"/>
                  <a:pt x="1916843" y="3744990"/>
                  <a:pt x="2088166" y="3446523"/>
                </a:cubicBezTo>
                <a:cubicBezTo>
                  <a:pt x="2098648" y="3427568"/>
                  <a:pt x="2119216" y="3415695"/>
                  <a:pt x="2140871" y="3416093"/>
                </a:cubicBezTo>
                <a:close/>
                <a:moveTo>
                  <a:pt x="2309207" y="2943824"/>
                </a:moveTo>
                <a:cubicBezTo>
                  <a:pt x="2309207" y="2943824"/>
                  <a:pt x="2309207" y="2943824"/>
                  <a:pt x="2490927" y="2944279"/>
                </a:cubicBezTo>
                <a:cubicBezTo>
                  <a:pt x="2502505" y="2943955"/>
                  <a:pt x="2513441" y="2950357"/>
                  <a:pt x="2519144" y="2960236"/>
                </a:cubicBezTo>
                <a:cubicBezTo>
                  <a:pt x="2519144" y="2960236"/>
                  <a:pt x="2519144" y="2960236"/>
                  <a:pt x="2610202" y="3117952"/>
                </a:cubicBezTo>
                <a:cubicBezTo>
                  <a:pt x="2616102" y="3128172"/>
                  <a:pt x="2615982" y="3140504"/>
                  <a:pt x="2610107" y="3150708"/>
                </a:cubicBezTo>
                <a:cubicBezTo>
                  <a:pt x="2610107" y="3150708"/>
                  <a:pt x="2610107" y="3150708"/>
                  <a:pt x="2519446" y="3307968"/>
                </a:cubicBezTo>
                <a:cubicBezTo>
                  <a:pt x="2513912" y="3317976"/>
                  <a:pt x="2503051" y="3324246"/>
                  <a:pt x="2491617" y="3324035"/>
                </a:cubicBezTo>
                <a:cubicBezTo>
                  <a:pt x="2491617" y="3324035"/>
                  <a:pt x="2491617" y="3324035"/>
                  <a:pt x="2310094" y="3323920"/>
                </a:cubicBezTo>
                <a:cubicBezTo>
                  <a:pt x="2298321" y="3323905"/>
                  <a:pt x="2287579" y="3317843"/>
                  <a:pt x="2281679" y="3307623"/>
                </a:cubicBezTo>
                <a:cubicBezTo>
                  <a:pt x="2281679" y="3307623"/>
                  <a:pt x="2281679" y="3307623"/>
                  <a:pt x="2190623" y="3149908"/>
                </a:cubicBezTo>
                <a:cubicBezTo>
                  <a:pt x="2184919" y="3140029"/>
                  <a:pt x="2184843" y="3127357"/>
                  <a:pt x="2190913" y="3117492"/>
                </a:cubicBezTo>
                <a:cubicBezTo>
                  <a:pt x="2190913" y="3117492"/>
                  <a:pt x="2190913" y="3117492"/>
                  <a:pt x="2281378" y="2959891"/>
                </a:cubicBezTo>
                <a:cubicBezTo>
                  <a:pt x="2286913" y="2949884"/>
                  <a:pt x="2297773" y="2943613"/>
                  <a:pt x="2309207" y="2943824"/>
                </a:cubicBezTo>
                <a:close/>
                <a:moveTo>
                  <a:pt x="4112874" y="2635904"/>
                </a:moveTo>
                <a:cubicBezTo>
                  <a:pt x="4112874" y="2635904"/>
                  <a:pt x="4112874" y="2635904"/>
                  <a:pt x="7268230" y="2643815"/>
                </a:cubicBezTo>
                <a:cubicBezTo>
                  <a:pt x="7469258" y="2638162"/>
                  <a:pt x="7659163" y="2749340"/>
                  <a:pt x="7758196" y="2920870"/>
                </a:cubicBezTo>
                <a:cubicBezTo>
                  <a:pt x="7758196" y="2920870"/>
                  <a:pt x="7758196" y="2920870"/>
                  <a:pt x="9339309" y="5659439"/>
                </a:cubicBezTo>
                <a:cubicBezTo>
                  <a:pt x="9441758" y="5836884"/>
                  <a:pt x="9439672" y="6051021"/>
                  <a:pt x="9337678" y="6228205"/>
                </a:cubicBezTo>
                <a:cubicBezTo>
                  <a:pt x="9337678" y="6228205"/>
                  <a:pt x="9337678" y="6228205"/>
                  <a:pt x="9008157" y="6799787"/>
                </a:cubicBezTo>
                <a:lnTo>
                  <a:pt x="8974598" y="6858000"/>
                </a:lnTo>
                <a:lnTo>
                  <a:pt x="2425403" y="6858000"/>
                </a:lnTo>
                <a:lnTo>
                  <a:pt x="2332089" y="6696379"/>
                </a:lnTo>
                <a:cubicBezTo>
                  <a:pt x="2245236" y="6545945"/>
                  <a:pt x="2152593" y="6385482"/>
                  <a:pt x="2053773" y="6214321"/>
                </a:cubicBezTo>
                <a:cubicBezTo>
                  <a:pt x="1954740" y="6042790"/>
                  <a:pt x="1953410" y="5822737"/>
                  <a:pt x="2058819" y="5651469"/>
                </a:cubicBezTo>
                <a:cubicBezTo>
                  <a:pt x="2058819" y="5651469"/>
                  <a:pt x="2058819" y="5651469"/>
                  <a:pt x="3629647" y="2914896"/>
                </a:cubicBezTo>
                <a:cubicBezTo>
                  <a:pt x="3725749" y="2741114"/>
                  <a:pt x="3914325" y="2632240"/>
                  <a:pt x="4112874" y="2635904"/>
                </a:cubicBezTo>
                <a:close/>
                <a:moveTo>
                  <a:pt x="688133" y="2474638"/>
                </a:moveTo>
                <a:cubicBezTo>
                  <a:pt x="688133" y="2474638"/>
                  <a:pt x="688133" y="2474638"/>
                  <a:pt x="1287544" y="2476142"/>
                </a:cubicBezTo>
                <a:cubicBezTo>
                  <a:pt x="1325733" y="2475067"/>
                  <a:pt x="1361809" y="2496187"/>
                  <a:pt x="1380621" y="2528772"/>
                </a:cubicBezTo>
                <a:cubicBezTo>
                  <a:pt x="1380621" y="2528772"/>
                  <a:pt x="1380621" y="2528772"/>
                  <a:pt x="1680979" y="3049008"/>
                </a:cubicBezTo>
                <a:cubicBezTo>
                  <a:pt x="1700441" y="3082716"/>
                  <a:pt x="1700045" y="3123395"/>
                  <a:pt x="1680670" y="3157054"/>
                </a:cubicBezTo>
                <a:cubicBezTo>
                  <a:pt x="1680670" y="3157054"/>
                  <a:pt x="1680670" y="3157054"/>
                  <a:pt x="1381617" y="3675787"/>
                </a:cubicBezTo>
                <a:cubicBezTo>
                  <a:pt x="1363361" y="3708799"/>
                  <a:pt x="1327537" y="3729482"/>
                  <a:pt x="1289821" y="3728785"/>
                </a:cubicBezTo>
                <a:cubicBezTo>
                  <a:pt x="1289821" y="3728785"/>
                  <a:pt x="1289821" y="3728785"/>
                  <a:pt x="691058" y="3728407"/>
                </a:cubicBezTo>
                <a:cubicBezTo>
                  <a:pt x="652221" y="3728357"/>
                  <a:pt x="616793" y="3708360"/>
                  <a:pt x="597332" y="3674651"/>
                </a:cubicBezTo>
                <a:cubicBezTo>
                  <a:pt x="597332" y="3674651"/>
                  <a:pt x="597332" y="3674651"/>
                  <a:pt x="296974" y="3154416"/>
                </a:cubicBezTo>
                <a:cubicBezTo>
                  <a:pt x="278161" y="3121831"/>
                  <a:pt x="277908" y="3080029"/>
                  <a:pt x="297933" y="3047494"/>
                </a:cubicBezTo>
                <a:cubicBezTo>
                  <a:pt x="297933" y="3047494"/>
                  <a:pt x="297933" y="3047494"/>
                  <a:pt x="596337" y="2527637"/>
                </a:cubicBezTo>
                <a:cubicBezTo>
                  <a:pt x="614593" y="2494625"/>
                  <a:pt x="650416" y="2473943"/>
                  <a:pt x="688133" y="2474638"/>
                </a:cubicBezTo>
                <a:close/>
                <a:moveTo>
                  <a:pt x="2732571" y="2020011"/>
                </a:moveTo>
                <a:cubicBezTo>
                  <a:pt x="2732571" y="2020011"/>
                  <a:pt x="2732571" y="2020011"/>
                  <a:pt x="3236024" y="2021272"/>
                </a:cubicBezTo>
                <a:cubicBezTo>
                  <a:pt x="3268098" y="2020370"/>
                  <a:pt x="3298399" y="2038110"/>
                  <a:pt x="3314200" y="2065479"/>
                </a:cubicBezTo>
                <a:cubicBezTo>
                  <a:pt x="3314200" y="2065479"/>
                  <a:pt x="3314200" y="2065479"/>
                  <a:pt x="3566473" y="2502430"/>
                </a:cubicBezTo>
                <a:cubicBezTo>
                  <a:pt x="3582820" y="2530741"/>
                  <a:pt x="3582487" y="2564907"/>
                  <a:pt x="3566214" y="2593179"/>
                </a:cubicBezTo>
                <a:cubicBezTo>
                  <a:pt x="3566214" y="2593179"/>
                  <a:pt x="3566214" y="2593179"/>
                  <a:pt x="3315036" y="3028868"/>
                </a:cubicBezTo>
                <a:cubicBezTo>
                  <a:pt x="3299702" y="3056596"/>
                  <a:pt x="3269615" y="3073966"/>
                  <a:pt x="3237935" y="3073382"/>
                </a:cubicBezTo>
                <a:cubicBezTo>
                  <a:pt x="3237935" y="3073382"/>
                  <a:pt x="3237935" y="3073382"/>
                  <a:pt x="2735028" y="3073064"/>
                </a:cubicBezTo>
                <a:cubicBezTo>
                  <a:pt x="2702409" y="3073021"/>
                  <a:pt x="2672652" y="3056226"/>
                  <a:pt x="2656307" y="3027915"/>
                </a:cubicBezTo>
                <a:cubicBezTo>
                  <a:pt x="2656307" y="3027915"/>
                  <a:pt x="2656307" y="3027915"/>
                  <a:pt x="2404033" y="2590963"/>
                </a:cubicBezTo>
                <a:cubicBezTo>
                  <a:pt x="2388231" y="2563595"/>
                  <a:pt x="2388020" y="2528484"/>
                  <a:pt x="2404839" y="2501157"/>
                </a:cubicBezTo>
                <a:cubicBezTo>
                  <a:pt x="2404839" y="2501157"/>
                  <a:pt x="2404839" y="2501157"/>
                  <a:pt x="2655471" y="2064525"/>
                </a:cubicBezTo>
                <a:cubicBezTo>
                  <a:pt x="2670804" y="2036797"/>
                  <a:pt x="2700892" y="2019426"/>
                  <a:pt x="2732571" y="2020011"/>
                </a:cubicBezTo>
                <a:close/>
                <a:moveTo>
                  <a:pt x="3662925" y="0"/>
                </a:moveTo>
                <a:lnTo>
                  <a:pt x="5336547" y="0"/>
                </a:lnTo>
                <a:lnTo>
                  <a:pt x="5342959" y="11106"/>
                </a:lnTo>
                <a:cubicBezTo>
                  <a:pt x="5372852" y="62881"/>
                  <a:pt x="5492421" y="269982"/>
                  <a:pt x="5970700" y="1098387"/>
                </a:cubicBezTo>
                <a:cubicBezTo>
                  <a:pt x="6012021" y="1169956"/>
                  <a:pt x="6011183" y="1256322"/>
                  <a:pt x="5970044" y="1327785"/>
                </a:cubicBezTo>
                <a:cubicBezTo>
                  <a:pt x="5970044" y="1327785"/>
                  <a:pt x="5970044" y="1327785"/>
                  <a:pt x="5335110" y="2429135"/>
                </a:cubicBezTo>
                <a:cubicBezTo>
                  <a:pt x="5296350" y="2499226"/>
                  <a:pt x="5220291" y="2543137"/>
                  <a:pt x="5140211" y="2541659"/>
                </a:cubicBezTo>
                <a:cubicBezTo>
                  <a:pt x="5140211" y="2541659"/>
                  <a:pt x="5140211" y="2541659"/>
                  <a:pt x="3868947" y="2540855"/>
                </a:cubicBezTo>
                <a:cubicBezTo>
                  <a:pt x="3786490" y="2540750"/>
                  <a:pt x="3711273" y="2498294"/>
                  <a:pt x="3669952" y="2426726"/>
                </a:cubicBezTo>
                <a:cubicBezTo>
                  <a:pt x="3669952" y="2426726"/>
                  <a:pt x="3669952" y="2426726"/>
                  <a:pt x="3032246" y="1322186"/>
                </a:cubicBezTo>
                <a:cubicBezTo>
                  <a:pt x="2992303" y="1253003"/>
                  <a:pt x="2991768" y="1164250"/>
                  <a:pt x="3034282" y="1095172"/>
                </a:cubicBezTo>
                <a:cubicBezTo>
                  <a:pt x="3034282" y="1095172"/>
                  <a:pt x="3034282" y="1095172"/>
                  <a:pt x="3556318" y="18572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B1362E-4699-426B-8D02-4F7CE6DA9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9039" y="1090549"/>
            <a:ext cx="5581001" cy="4278755"/>
            <a:chOff x="6169039" y="142050"/>
            <a:chExt cx="5581001" cy="42787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FB93E7-8C93-4FE1-953B-9F55FCCE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820162" y="-509073"/>
              <a:ext cx="4278755" cy="5581001"/>
            </a:xfrm>
            <a:custGeom>
              <a:avLst/>
              <a:gdLst>
                <a:gd name="connsiteX0" fmla="*/ 4278755 w 4278755"/>
                <a:gd name="connsiteY0" fmla="*/ 309054 h 5581001"/>
                <a:gd name="connsiteX1" fmla="*/ 4278755 w 4278755"/>
                <a:gd name="connsiteY1" fmla="*/ 1005863 h 5581001"/>
                <a:gd name="connsiteX2" fmla="*/ 4278755 w 4278755"/>
                <a:gd name="connsiteY2" fmla="*/ 4575137 h 5581001"/>
                <a:gd name="connsiteX3" fmla="*/ 4278755 w 4278755"/>
                <a:gd name="connsiteY3" fmla="*/ 5271947 h 5581001"/>
                <a:gd name="connsiteX4" fmla="*/ 3969701 w 4278755"/>
                <a:gd name="connsiteY4" fmla="*/ 5581001 h 5581001"/>
                <a:gd name="connsiteX5" fmla="*/ 309054 w 4278755"/>
                <a:gd name="connsiteY5" fmla="*/ 5581001 h 5581001"/>
                <a:gd name="connsiteX6" fmla="*/ 0 w 4278755"/>
                <a:gd name="connsiteY6" fmla="*/ 5271946 h 5581001"/>
                <a:gd name="connsiteX7" fmla="*/ 0 w 4278755"/>
                <a:gd name="connsiteY7" fmla="*/ 4575136 h 5581001"/>
                <a:gd name="connsiteX8" fmla="*/ 0 w 4278755"/>
                <a:gd name="connsiteY8" fmla="*/ 1005863 h 5581001"/>
                <a:gd name="connsiteX9" fmla="*/ 0 w 4278755"/>
                <a:gd name="connsiteY9" fmla="*/ 309054 h 5581001"/>
                <a:gd name="connsiteX10" fmla="*/ 309054 w 4278755"/>
                <a:gd name="connsiteY10" fmla="*/ 0 h 5581001"/>
                <a:gd name="connsiteX11" fmla="*/ 3969701 w 4278755"/>
                <a:gd name="connsiteY11" fmla="*/ 0 h 558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8755" h="5581001">
                  <a:moveTo>
                    <a:pt x="4278755" y="309054"/>
                  </a:moveTo>
                  <a:lnTo>
                    <a:pt x="4278755" y="1005863"/>
                  </a:lnTo>
                  <a:lnTo>
                    <a:pt x="4278755" y="4575137"/>
                  </a:lnTo>
                  <a:lnTo>
                    <a:pt x="4278755" y="5271947"/>
                  </a:lnTo>
                  <a:lnTo>
                    <a:pt x="3969701" y="5581001"/>
                  </a:lnTo>
                  <a:lnTo>
                    <a:pt x="309054" y="5581001"/>
                  </a:lnTo>
                  <a:lnTo>
                    <a:pt x="0" y="5271946"/>
                  </a:lnTo>
                  <a:lnTo>
                    <a:pt x="0" y="4575136"/>
                  </a:lnTo>
                  <a:lnTo>
                    <a:pt x="0" y="1005863"/>
                  </a:lnTo>
                  <a:lnTo>
                    <a:pt x="0" y="309054"/>
                  </a:lnTo>
                  <a:lnTo>
                    <a:pt x="309054" y="0"/>
                  </a:lnTo>
                  <a:lnTo>
                    <a:pt x="396970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B60422C-70D6-488F-8CE4-C3299AD79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902139" y="-425197"/>
              <a:ext cx="4114800" cy="5413248"/>
            </a:xfrm>
            <a:custGeom>
              <a:avLst/>
              <a:gdLst>
                <a:gd name="connsiteX0" fmla="*/ 4278755 w 4278755"/>
                <a:gd name="connsiteY0" fmla="*/ 309054 h 5581001"/>
                <a:gd name="connsiteX1" fmla="*/ 4278755 w 4278755"/>
                <a:gd name="connsiteY1" fmla="*/ 1005863 h 5581001"/>
                <a:gd name="connsiteX2" fmla="*/ 4278755 w 4278755"/>
                <a:gd name="connsiteY2" fmla="*/ 4575137 h 5581001"/>
                <a:gd name="connsiteX3" fmla="*/ 4278755 w 4278755"/>
                <a:gd name="connsiteY3" fmla="*/ 5271947 h 5581001"/>
                <a:gd name="connsiteX4" fmla="*/ 3969701 w 4278755"/>
                <a:gd name="connsiteY4" fmla="*/ 5581001 h 5581001"/>
                <a:gd name="connsiteX5" fmla="*/ 309054 w 4278755"/>
                <a:gd name="connsiteY5" fmla="*/ 5581001 h 5581001"/>
                <a:gd name="connsiteX6" fmla="*/ 0 w 4278755"/>
                <a:gd name="connsiteY6" fmla="*/ 5271946 h 5581001"/>
                <a:gd name="connsiteX7" fmla="*/ 0 w 4278755"/>
                <a:gd name="connsiteY7" fmla="*/ 4575136 h 5581001"/>
                <a:gd name="connsiteX8" fmla="*/ 0 w 4278755"/>
                <a:gd name="connsiteY8" fmla="*/ 1005863 h 5581001"/>
                <a:gd name="connsiteX9" fmla="*/ 0 w 4278755"/>
                <a:gd name="connsiteY9" fmla="*/ 309054 h 5581001"/>
                <a:gd name="connsiteX10" fmla="*/ 309054 w 4278755"/>
                <a:gd name="connsiteY10" fmla="*/ 0 h 5581001"/>
                <a:gd name="connsiteX11" fmla="*/ 3969701 w 4278755"/>
                <a:gd name="connsiteY11" fmla="*/ 0 h 558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8755" h="5581001">
                  <a:moveTo>
                    <a:pt x="4278755" y="309054"/>
                  </a:moveTo>
                  <a:lnTo>
                    <a:pt x="4278755" y="1005863"/>
                  </a:lnTo>
                  <a:lnTo>
                    <a:pt x="4278755" y="4575137"/>
                  </a:lnTo>
                  <a:lnTo>
                    <a:pt x="4278755" y="5271947"/>
                  </a:lnTo>
                  <a:lnTo>
                    <a:pt x="3969701" y="5581001"/>
                  </a:lnTo>
                  <a:lnTo>
                    <a:pt x="309054" y="5581001"/>
                  </a:lnTo>
                  <a:lnTo>
                    <a:pt x="0" y="5271946"/>
                  </a:lnTo>
                  <a:lnTo>
                    <a:pt x="0" y="4575136"/>
                  </a:lnTo>
                  <a:lnTo>
                    <a:pt x="0" y="1005863"/>
                  </a:lnTo>
                  <a:lnTo>
                    <a:pt x="0" y="309054"/>
                  </a:lnTo>
                  <a:lnTo>
                    <a:pt x="309054" y="0"/>
                  </a:lnTo>
                  <a:lnTo>
                    <a:pt x="3969701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184" y="1432731"/>
            <a:ext cx="4779647" cy="1240208"/>
          </a:xfrm>
        </p:spPr>
        <p:txBody>
          <a:bodyPr>
            <a:normAutofit/>
          </a:bodyPr>
          <a:lstStyle/>
          <a:p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26" y="2754916"/>
            <a:ext cx="4778006" cy="226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People with disabilities have relationships with other </a:t>
            </a:r>
            <a:r>
              <a:rPr lang="en-US" b="1" u="sng" dirty="0">
                <a:solidFill>
                  <a:srgbClr val="C00000"/>
                </a:solidFill>
              </a:rPr>
              <a:t>adults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544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130" y="497866"/>
            <a:ext cx="5230128" cy="6589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Release of Information gives </a:t>
            </a:r>
            <a:r>
              <a:rPr lang="en-US" sz="3200" b="1" u="sng" dirty="0">
                <a:solidFill>
                  <a:srgbClr val="C00000"/>
                </a:solidFill>
              </a:rPr>
              <a:t>consent</a:t>
            </a:r>
            <a:r>
              <a:rPr lang="en-US" sz="3200" dirty="0"/>
              <a:t> to share information about a person</a:t>
            </a:r>
          </a:p>
        </p:txBody>
      </p:sp>
    </p:spTree>
    <p:extLst>
      <p:ext uri="{BB962C8B-B14F-4D97-AF65-F5344CB8AC3E}">
        <p14:creationId xmlns:p14="http://schemas.microsoft.com/office/powerpoint/2010/main" val="232999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69862"/>
            <a:ext cx="10515600" cy="5111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7162800" cy="562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b="1" u="sng" dirty="0">
                <a:solidFill>
                  <a:srgbClr val="C00000"/>
                </a:solidFill>
              </a:rPr>
              <a:t>Informational</a:t>
            </a:r>
            <a:r>
              <a:rPr lang="en-US" altLang="en-US" sz="3200" b="1" u="sng" dirty="0">
                <a:solidFill>
                  <a:schemeClr val="tx2"/>
                </a:solidFill>
              </a:rPr>
              <a:t> Support</a:t>
            </a:r>
            <a:r>
              <a:rPr lang="en-US" altLang="en-US" sz="3200" dirty="0"/>
              <a:t>-A service that gives families important information about what to expect.</a:t>
            </a:r>
          </a:p>
          <a:p>
            <a:endParaRPr lang="en-US" sz="3200" dirty="0"/>
          </a:p>
        </p:txBody>
      </p:sp>
      <p:pic>
        <p:nvPicPr>
          <p:cNvPr id="4" name="Picture 6" descr="MCj00787470000[1]">
            <a:extLst>
              <a:ext uri="{FF2B5EF4-FFF2-40B4-BE49-F238E27FC236}">
                <a16:creationId xmlns:a16="http://schemas.microsoft.com/office/drawing/2014/main" id="{BF08EC58-6032-431E-B5D0-52F640D8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1427163"/>
            <a:ext cx="9048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131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B162-B55A-4E48-A365-55A03EB0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13" y="0"/>
            <a:ext cx="10515600" cy="1325563"/>
          </a:xfrm>
        </p:spPr>
        <p:txBody>
          <a:bodyPr/>
          <a:lstStyle/>
          <a:p>
            <a:r>
              <a:rPr lang="en-US" sz="4400" dirty="0"/>
              <a:t>Informational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0527B-BF57-4215-ADB2-D6AE8A3D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rgbClr val="C00000"/>
                </a:solidFill>
              </a:rPr>
              <a:t>Information</a:t>
            </a:r>
            <a:r>
              <a:rPr lang="en-US" sz="3600" dirty="0"/>
              <a:t> can be provided through </a:t>
            </a:r>
          </a:p>
          <a:p>
            <a:r>
              <a:rPr lang="en-US" sz="3600" dirty="0"/>
              <a:t>Discussion</a:t>
            </a:r>
          </a:p>
          <a:p>
            <a:r>
              <a:rPr lang="en-US" sz="3600" dirty="0"/>
              <a:t>Websites</a:t>
            </a:r>
          </a:p>
          <a:p>
            <a:r>
              <a:rPr lang="en-US" sz="3600" dirty="0"/>
              <a:t>newsletters </a:t>
            </a:r>
          </a:p>
          <a:p>
            <a:r>
              <a:rPr lang="en-US" sz="3600" dirty="0"/>
              <a:t>brochures.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3883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69862"/>
            <a:ext cx="10515600" cy="511175"/>
          </a:xfrm>
        </p:spPr>
        <p:txBody>
          <a:bodyPr>
            <a:noAutofit/>
          </a:bodyPr>
          <a:lstStyle/>
          <a:p>
            <a:r>
              <a:rPr lang="en-US" dirty="0"/>
              <a:t>Emotional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EA308-DADA-4431-AEBD-513080B71B90}"/>
              </a:ext>
            </a:extLst>
          </p:cNvPr>
          <p:cNvSpPr txBox="1"/>
          <p:nvPr/>
        </p:nvSpPr>
        <p:spPr>
          <a:xfrm>
            <a:off x="956604" y="1575582"/>
            <a:ext cx="5570806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3200" b="1" u="sng" dirty="0">
                <a:solidFill>
                  <a:schemeClr val="tx2"/>
                </a:solidFill>
              </a:rPr>
              <a:t>Emotional Support</a:t>
            </a:r>
            <a:r>
              <a:rPr lang="en-US" altLang="en-US" sz="3200" b="1" dirty="0"/>
              <a:t>- </a:t>
            </a:r>
            <a:r>
              <a:rPr lang="en-US" altLang="en-US" sz="3200" dirty="0"/>
              <a:t>A service that helps families cope with the __________and ______________ that are sometimes experienced as parents or siblings of an individual with disabilities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D616BB6B-88BE-4DD6-B5F0-3E8A4E912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784" y="2367469"/>
            <a:ext cx="1593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stress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F49DF5F7-BDD8-48AC-9364-86241FEC9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961" y="2800532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isolation</a:t>
            </a:r>
          </a:p>
        </p:txBody>
      </p:sp>
      <p:pic>
        <p:nvPicPr>
          <p:cNvPr id="7" name="Picture 6" descr="MCj00787470000[1]">
            <a:extLst>
              <a:ext uri="{FF2B5EF4-FFF2-40B4-BE49-F238E27FC236}">
                <a16:creationId xmlns:a16="http://schemas.microsoft.com/office/drawing/2014/main" id="{85127F7C-7DC2-4C5A-8CAC-47269AC8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605" y="1325092"/>
            <a:ext cx="9048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1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254E-E122-4FBB-ACBA-3E018E0F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134465"/>
            <a:ext cx="10515600" cy="656367"/>
          </a:xfrm>
        </p:spPr>
        <p:txBody>
          <a:bodyPr>
            <a:normAutofit fontScale="90000"/>
          </a:bodyPr>
          <a:lstStyle/>
          <a:p>
            <a:r>
              <a:rPr lang="en-US" dirty="0"/>
              <a:t>Emotional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BC89-C72D-48C6-9AB3-F938D475E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39114"/>
            <a:ext cx="10941908" cy="5237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Emotional support provided to families might include: 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Talking with the family about issues they are concerned about.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Connecting families to other families of people who have disabilities.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Maintaining a positive connection.</a:t>
            </a:r>
          </a:p>
        </p:txBody>
      </p:sp>
    </p:spTree>
    <p:extLst>
      <p:ext uri="{BB962C8B-B14F-4D97-AF65-F5344CB8AC3E}">
        <p14:creationId xmlns:p14="http://schemas.microsoft.com/office/powerpoint/2010/main" val="509671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69862"/>
            <a:ext cx="10515600" cy="5111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11791950" cy="562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CQL sometimes meets with families during an accreditation visit</a:t>
            </a:r>
            <a:r>
              <a:rPr lang="en-US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47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1540874"/>
            <a:ext cx="9906000" cy="6858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It is important to welcome families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1D278F-2063-4923-A2F6-B15F8855B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912489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 Box 13">
            <a:extLst>
              <a:ext uri="{FF2B5EF4-FFF2-40B4-BE49-F238E27FC236}">
                <a16:creationId xmlns:a16="http://schemas.microsoft.com/office/drawing/2014/main" id="{463595F0-4991-43D1-B736-10106348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970" y="2783658"/>
            <a:ext cx="29975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C00000"/>
                </a:solidFill>
              </a:rPr>
              <a:t>problems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7DCE714F-7B3C-4884-96F8-32E660C0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759" y="462391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C00000"/>
                </a:solidFill>
              </a:rPr>
              <a:t>accept</a:t>
            </a:r>
          </a:p>
        </p:txBody>
      </p:sp>
    </p:spTree>
    <p:extLst>
      <p:ext uri="{BB962C8B-B14F-4D97-AF65-F5344CB8AC3E}">
        <p14:creationId xmlns:p14="http://schemas.microsoft.com/office/powerpoint/2010/main" val="25976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Risk </a:t>
            </a:r>
            <a:r>
              <a:rPr lang="en-US" sz="3200" dirty="0"/>
              <a:t>Management-</a:t>
            </a:r>
          </a:p>
          <a:p>
            <a:pPr marL="0" indent="0">
              <a:buNone/>
            </a:pPr>
            <a:r>
              <a:rPr lang="en-US" sz="3200" dirty="0"/>
              <a:t>     balancing choice with safety concerns.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363CAC05-A9EE-4AEC-9ABC-3A837FF76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97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0D8C7-0A2D-4F1C-A949-1C8984C2F1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479" y="0"/>
            <a:ext cx="11791950" cy="4801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tx2"/>
                </a:solidFill>
              </a:rPr>
              <a:t>An example of a chart that would help clarify the pros and cons of a situation: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CE24DD1-9030-4523-BEC3-A0135E9B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28918" r="63495" b="30785"/>
          <a:stretch>
            <a:fillRect/>
          </a:stretch>
        </p:blipFill>
        <p:spPr bwMode="auto">
          <a:xfrm>
            <a:off x="400050" y="1115002"/>
            <a:ext cx="89566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955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20FC-DEE2-432B-851C-D950844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5695"/>
            <a:ext cx="10515600" cy="1325563"/>
          </a:xfrm>
        </p:spPr>
        <p:txBody>
          <a:bodyPr/>
          <a:lstStyle/>
          <a:p>
            <a:r>
              <a:rPr lang="en-US" dirty="0"/>
              <a:t>Social media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76704-5B10-4A40-AD02-F835FA1BC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" y="22551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Risks of “friending” people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3200" dirty="0"/>
              <a:t>It can reveal that person’s identity and potentially reveal their status as a person receiving services which is private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Posting on your sites might reveal personal information that is inappropriate to share with people supported or their families. 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BB533EB-ECC3-4FD8-BAD2-8950DACB3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9" y="251550"/>
            <a:ext cx="5867899" cy="2704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80192-C569-4DFF-B455-13B1CFA35DC5}"/>
              </a:ext>
            </a:extLst>
          </p:cNvPr>
          <p:cNvSpPr txBox="1"/>
          <p:nvPr/>
        </p:nvSpPr>
        <p:spPr>
          <a:xfrm>
            <a:off x="7649537" y="6641330"/>
            <a:ext cx="278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ictworks.org/2016/04/08/the-short-sighted-use-of-social-media-in-international-developme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0745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7FF922-8609-4BEB-A094-B4562261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9851572" cy="12378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Working with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C9B7-6CFD-42A7-8FF5-A361A39C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Good luck on the test!</a:t>
            </a:r>
          </a:p>
        </p:txBody>
      </p:sp>
    </p:spTree>
    <p:extLst>
      <p:ext uri="{BB962C8B-B14F-4D97-AF65-F5344CB8AC3E}">
        <p14:creationId xmlns:p14="http://schemas.microsoft.com/office/powerpoint/2010/main" val="195246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13A5-4F5D-4099-B62A-DB10FC2B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4" y="2399871"/>
            <a:ext cx="6005383" cy="1325563"/>
          </a:xfrm>
        </p:spPr>
        <p:txBody>
          <a:bodyPr>
            <a:noAutofit/>
          </a:bodyPr>
          <a:lstStyle/>
          <a:p>
            <a:r>
              <a:rPr lang="en-US" sz="5400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94697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do families want?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171265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dirty="0"/>
              <a:t>The best way to find out what families want is to </a:t>
            </a:r>
            <a:r>
              <a:rPr lang="en-US" altLang="en-US" b="1" u="sng" dirty="0">
                <a:solidFill>
                  <a:srgbClr val="C00000"/>
                </a:solidFill>
              </a:rPr>
              <a:t>ask</a:t>
            </a:r>
            <a:r>
              <a:rPr lang="en-US" altLang="en-US" dirty="0"/>
              <a:t>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5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Effective Communication Practices: </a:t>
            </a:r>
          </a:p>
          <a:p>
            <a:endParaRPr lang="en-US" dirty="0"/>
          </a:p>
          <a:p>
            <a:pPr lvl="1"/>
            <a:r>
              <a:rPr lang="en-US" dirty="0"/>
              <a:t>One person is the primary </a:t>
            </a:r>
            <a:r>
              <a:rPr lang="en-US" b="1" u="sng" dirty="0">
                <a:solidFill>
                  <a:srgbClr val="C00000"/>
                </a:solidFill>
              </a:rPr>
              <a:t>contact </a:t>
            </a:r>
            <a:r>
              <a:rPr lang="en-US" dirty="0"/>
              <a:t>person for families. </a:t>
            </a:r>
          </a:p>
          <a:p>
            <a:pPr lvl="2"/>
            <a:r>
              <a:rPr lang="en-US" altLang="en-US" dirty="0"/>
              <a:t>Single-point-of-contact= A person who serves as a primary contact.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Find ways to give and get </a:t>
            </a:r>
            <a:r>
              <a:rPr lang="en-US" b="1" u="sng" dirty="0">
                <a:solidFill>
                  <a:srgbClr val="C00000"/>
                </a:solidFill>
              </a:rPr>
              <a:t>feedback</a:t>
            </a:r>
            <a:r>
              <a:rPr lang="en-US" dirty="0"/>
              <a:t> from families.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841-FCC2-4CBB-ABEB-1D634F5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169" y="1708313"/>
            <a:ext cx="5254754" cy="1165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Holding a small </a:t>
            </a:r>
            <a:r>
              <a:rPr lang="en-US" sz="2200" b="1" u="sng" dirty="0">
                <a:solidFill>
                  <a:srgbClr val="C00000"/>
                </a:solidFill>
              </a:rPr>
              <a:t>focus</a:t>
            </a:r>
            <a:r>
              <a:rPr lang="en-US" sz="2200" dirty="0"/>
              <a:t> group would be a good way for an agency to learn what families think about services.</a:t>
            </a:r>
          </a:p>
        </p:txBody>
      </p:sp>
      <p:pic>
        <p:nvPicPr>
          <p:cNvPr id="5" name="Picture 4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360962B2-EFFE-4769-B7DB-7EDDEE1B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6800" y="3599238"/>
            <a:ext cx="3804277" cy="2533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489FA-DAC3-43BD-9A4A-7AFB07D34B02}"/>
              </a:ext>
            </a:extLst>
          </p:cNvPr>
          <p:cNvSpPr txBox="1"/>
          <p:nvPr/>
        </p:nvSpPr>
        <p:spPr>
          <a:xfrm>
            <a:off x="8287965" y="6547691"/>
            <a:ext cx="38042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icpedia.org/highway-signs/f/focu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8699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F99E-96C1-41B1-9295-ECF3597D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n-US" altLang="en-US" sz="4800" b="1"/>
              <a:t>Building Good Working Relationships</a:t>
            </a:r>
            <a:endParaRPr lang="en-US" sz="4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Rectangle 3">
            <a:extLst>
              <a:ext uri="{FF2B5EF4-FFF2-40B4-BE49-F238E27FC236}">
                <a16:creationId xmlns:a16="http://schemas.microsoft.com/office/drawing/2014/main" id="{DA3B5FDF-5114-459F-B634-5DFACCA92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670272"/>
              </p:ext>
            </p:extLst>
          </p:nvPr>
        </p:nvGraphicFramePr>
        <p:xfrm>
          <a:off x="4540494" y="156199"/>
          <a:ext cx="7568930" cy="659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12">
            <a:extLst>
              <a:ext uri="{FF2B5EF4-FFF2-40B4-BE49-F238E27FC236}">
                <a16:creationId xmlns:a16="http://schemas.microsoft.com/office/drawing/2014/main" id="{D3DEA1C5-19D4-4206-910A-CF44EF9D1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469" y="2567239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C00000"/>
                </a:solidFill>
              </a:rPr>
              <a:t>to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0ED9F396-4CFD-42DE-BC39-FFCCC8DB5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865" y="2556320"/>
            <a:ext cx="11909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C00000"/>
                </a:solidFill>
              </a:rPr>
              <a:t>about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C664CA62-C451-4D45-8624-8577DBEF4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776" y="3646300"/>
            <a:ext cx="9569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C00000"/>
                </a:solidFill>
              </a:rPr>
              <a:t>time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0D2F26B6-70BA-4AB3-9979-50D61E6A4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7616" y="5862246"/>
            <a:ext cx="8487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C00000"/>
                </a:solidFill>
              </a:rPr>
              <a:t>well</a:t>
            </a:r>
          </a:p>
        </p:txBody>
      </p:sp>
    </p:spTree>
    <p:extLst>
      <p:ext uri="{BB962C8B-B14F-4D97-AF65-F5344CB8AC3E}">
        <p14:creationId xmlns:p14="http://schemas.microsoft.com/office/powerpoint/2010/main" val="26359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1020</Words>
  <Application>Microsoft Office PowerPoint</Application>
  <PresentationFormat>Widescreen</PresentationFormat>
  <Paragraphs>152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Century</vt:lpstr>
      <vt:lpstr>Wingdings</vt:lpstr>
      <vt:lpstr>Office Theme</vt:lpstr>
      <vt:lpstr>WORKING WITH FAMILIES</vt:lpstr>
      <vt:lpstr>Welcoming families</vt:lpstr>
      <vt:lpstr>Welcoming families</vt:lpstr>
      <vt:lpstr>It is important to welcome families </vt:lpstr>
      <vt:lpstr>communication</vt:lpstr>
      <vt:lpstr>What do families want?</vt:lpstr>
      <vt:lpstr>PowerPoint Presentation</vt:lpstr>
      <vt:lpstr>Feedback</vt:lpstr>
      <vt:lpstr>Building Good Working Relationships</vt:lpstr>
      <vt:lpstr>PowerPoint Presentation</vt:lpstr>
      <vt:lpstr>PowerPoint Presentation</vt:lpstr>
      <vt:lpstr>PowerPoint Presentation</vt:lpstr>
      <vt:lpstr>differences</vt:lpstr>
      <vt:lpstr>PowerPoint Presentation</vt:lpstr>
      <vt:lpstr>Dealing with Differences</vt:lpstr>
      <vt:lpstr>Cultural Challenges</vt:lpstr>
      <vt:lpstr>Independence</vt:lpstr>
      <vt:lpstr>PowerPoint Presentation</vt:lpstr>
      <vt:lpstr>PowerPoint Presentation</vt:lpstr>
      <vt:lpstr>PowerPoint Presentation</vt:lpstr>
      <vt:lpstr> conflict </vt:lpstr>
      <vt:lpstr>Families and service providers share many of the same fears </vt:lpstr>
      <vt:lpstr>PowerPoint Presentation</vt:lpstr>
      <vt:lpstr>Signs that a problem is getting worse and needs to be addressed: </vt:lpstr>
      <vt:lpstr>Debriefing</vt:lpstr>
      <vt:lpstr>Strategies to help reduce concern regarding staff turnover: </vt:lpstr>
      <vt:lpstr>Planning and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Informational support</vt:lpstr>
      <vt:lpstr>Emotional support</vt:lpstr>
      <vt:lpstr>Emotional support</vt:lpstr>
      <vt:lpstr>PowerPoint Presentation</vt:lpstr>
      <vt:lpstr>PowerPoint Presentation</vt:lpstr>
      <vt:lpstr>PowerPoint Presentation</vt:lpstr>
      <vt:lpstr>Social media </vt:lpstr>
      <vt:lpstr>Working with families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FAMILIES</dc:title>
  <dc:creator>Melody Baker</dc:creator>
  <cp:lastModifiedBy>Melody Baker</cp:lastModifiedBy>
  <cp:revision>71</cp:revision>
  <cp:lastPrinted>2021-08-27T15:56:40Z</cp:lastPrinted>
  <dcterms:created xsi:type="dcterms:W3CDTF">2021-08-25T15:21:17Z</dcterms:created>
  <dcterms:modified xsi:type="dcterms:W3CDTF">2023-10-06T18:35:47Z</dcterms:modified>
</cp:coreProperties>
</file>