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9F8EF-3D44-4502-BE7E-0F536AEC989C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9D3C4-D8CC-4232-959A-E5032C1B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D3C4-D8CC-4232-959A-E5032C1B8E9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AB46-F7FA-4F67-A643-9BCAAB561776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2091-9D03-48D4-B869-728B4ED93E2D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F54-548F-4D3F-8E4B-0AAC146BF146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5174-7BEA-4123-9F04-7347C651A883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988A-5F33-478D-A08B-02B8A0F0CB40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CD44-B44C-43DF-80AB-AB9611051411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776B-72C4-4DB1-8AD5-25433D10FE54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3BE-4F5B-4119-B593-B22B55647D21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7E03-2074-4723-B4E8-3B99CB68B5A2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3D6-61E5-4DF4-A6C3-D7E6BA4F59A7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AD11AB9-7A72-4E0C-9D75-60F90B38D60B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AFE031-9CD8-4D3B-BBDF-0F87FC7B3F0F}" type="datetime1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1C9504-C140-476F-A9FB-FC87ECA0CD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80772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Promoting Nutrition and Wellness for Persons with Developmental Disabilities.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77200" cy="1499616"/>
          </a:xfrm>
        </p:spPr>
        <p:txBody>
          <a:bodyPr/>
          <a:lstStyle/>
          <a:p>
            <a:r>
              <a:rPr lang="en-US" dirty="0" smtClean="0"/>
              <a:t>895.45</a:t>
            </a:r>
          </a:p>
          <a:p>
            <a:r>
              <a:rPr lang="en-US" dirty="0" smtClean="0"/>
              <a:t>July, 2015</a:t>
            </a:r>
          </a:p>
          <a:p>
            <a:r>
              <a:rPr lang="en-US" dirty="0" smtClean="0"/>
              <a:t>NDCPD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and Assessing Online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people information about their own health helps them gain more power and control.</a:t>
            </a:r>
          </a:p>
          <a:p>
            <a:r>
              <a:rPr lang="en-US" dirty="0" smtClean="0"/>
              <a:t>There is a lot of information out there and it can be overwhelming.</a:t>
            </a:r>
          </a:p>
          <a:p>
            <a:r>
              <a:rPr lang="en-US" dirty="0" smtClean="0"/>
              <a:t>We need to ensure that the information we are sharing is valid and reliable.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Good Nutrition?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crucial to eat a diet containing all the nutrients your body needs to provide energy and maintain good health.</a:t>
            </a:r>
          </a:p>
          <a:p>
            <a:pPr lvl="1"/>
            <a:r>
              <a:rPr lang="en-US" dirty="0" smtClean="0"/>
              <a:t>Bodies need food from a variety of sources to accomplish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MyPlate: Let’s eat for the Health of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5626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need to choose foods from the 5 food groups each day. </a:t>
            </a:r>
          </a:p>
          <a:p>
            <a:r>
              <a:rPr lang="en-US" dirty="0" smtClean="0"/>
              <a:t>MyPlate is something from the USDA to help us visualize this.</a:t>
            </a:r>
          </a:p>
          <a:p>
            <a:r>
              <a:rPr lang="en-US" dirty="0" smtClean="0"/>
              <a:t>It is important to build a healthy plate</a:t>
            </a:r>
          </a:p>
          <a:p>
            <a:pPr lvl="1"/>
            <a:r>
              <a:rPr lang="en-US" dirty="0" smtClean="0"/>
              <a:t>Make half your plate fruits and vegetables</a:t>
            </a:r>
          </a:p>
          <a:p>
            <a:pPr lvl="1"/>
            <a:r>
              <a:rPr lang="en-US" dirty="0" smtClean="0"/>
              <a:t>Switch to 1% or skim milk</a:t>
            </a:r>
          </a:p>
          <a:p>
            <a:pPr lvl="1"/>
            <a:r>
              <a:rPr lang="en-US" dirty="0" smtClean="0"/>
              <a:t>Make at least half your gains whole grains</a:t>
            </a:r>
          </a:p>
          <a:p>
            <a:pPr lvl="1"/>
            <a:r>
              <a:rPr lang="en-US" dirty="0" smtClean="0"/>
              <a:t>Vary your proteins</a:t>
            </a:r>
          </a:p>
          <a:p>
            <a:pPr lvl="1"/>
            <a:r>
              <a:rPr lang="en-US" dirty="0" smtClean="0"/>
              <a:t>Keep your food safe to eat</a:t>
            </a:r>
          </a:p>
          <a:p>
            <a:pPr lvl="1"/>
            <a:r>
              <a:rPr lang="en-US" dirty="0" smtClean="0"/>
              <a:t>Cut back on foods high in solid fats, added sugars, and salt</a:t>
            </a:r>
          </a:p>
          <a:p>
            <a:pPr lvl="1"/>
            <a:r>
              <a:rPr lang="en-US" dirty="0" smtClean="0"/>
              <a:t>Eat the right amount of calories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050" name="AutoShape 2" descr="Image result for mypla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2" name="AutoShape 4" descr="Image result for mypla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4" name="AutoShape 6" descr="Image result for mypla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6" name="Picture 8" descr="https://lh6.ggpht.com/p0HuaTmOQH3hdiq79I5WbhYnDhHcXoeAZ0iVmAavuFL1BFtppKj12Kbm2jgbMLcS8A=w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38400"/>
            <a:ext cx="3162300" cy="316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Fruits</a:t>
            </a:r>
          </a:p>
          <a:p>
            <a:pPr lvl="1"/>
            <a:r>
              <a:rPr lang="en-US" dirty="0" smtClean="0"/>
              <a:t>2-4 servings per day</a:t>
            </a:r>
          </a:p>
          <a:p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3-5 servings per day</a:t>
            </a:r>
          </a:p>
          <a:p>
            <a:r>
              <a:rPr lang="en-US" dirty="0" smtClean="0"/>
              <a:t>Grains</a:t>
            </a:r>
          </a:p>
          <a:p>
            <a:pPr lvl="1"/>
            <a:r>
              <a:rPr lang="en-US" dirty="0" smtClean="0"/>
              <a:t>6-11 servings per day</a:t>
            </a:r>
          </a:p>
          <a:p>
            <a:r>
              <a:rPr lang="en-US" dirty="0" smtClean="0"/>
              <a:t>Protein foods</a:t>
            </a:r>
          </a:p>
          <a:p>
            <a:pPr lvl="1"/>
            <a:r>
              <a:rPr lang="en-US" dirty="0" smtClean="0"/>
              <a:t>2-3 servings per day</a:t>
            </a:r>
          </a:p>
          <a:p>
            <a:r>
              <a:rPr lang="en-US" dirty="0" smtClean="0"/>
              <a:t>Dairy</a:t>
            </a:r>
          </a:p>
          <a:p>
            <a:pPr lvl="1"/>
            <a:r>
              <a:rPr lang="en-US" dirty="0" smtClean="0"/>
              <a:t>2-3 servings per day</a:t>
            </a:r>
          </a:p>
          <a:p>
            <a:r>
              <a:rPr lang="en-US" dirty="0" smtClean="0"/>
              <a:t>Fats, Oils, &amp; Sweets</a:t>
            </a:r>
          </a:p>
          <a:p>
            <a:pPr lvl="1"/>
            <a:r>
              <a:rPr lang="en-US" dirty="0" smtClean="0"/>
              <a:t>Use sparingly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C:\Users\jlervick\AppData\Local\Microsoft\Windows\Temporary Internet Files\Content.IE5\AXABU9OI\food_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800600"/>
            <a:ext cx="1981200" cy="1657604"/>
          </a:xfrm>
          <a:prstGeom prst="rect">
            <a:avLst/>
          </a:prstGeom>
          <a:noFill/>
        </p:spPr>
      </p:pic>
      <p:pic>
        <p:nvPicPr>
          <p:cNvPr id="1028" name="Picture 4" descr="C:\Users\jlervick\AppData\Local\Microsoft\Windows\Temporary Internet Files\Content.IE5\TY3TR93B\vegetables-clip-art-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124200"/>
            <a:ext cx="1939268" cy="1314882"/>
          </a:xfrm>
          <a:prstGeom prst="rect">
            <a:avLst/>
          </a:prstGeom>
          <a:noFill/>
        </p:spPr>
      </p:pic>
      <p:pic>
        <p:nvPicPr>
          <p:cNvPr id="1031" name="Picture 7" descr="C:\Users\jlervick\AppData\Local\Microsoft\Windows\Temporary Internet Files\Content.IE5\TY3TR93B\fruits__fruits_everywhere_by_sun_d4y-d5v8nto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0"/>
            <a:ext cx="1905000" cy="1270000"/>
          </a:xfrm>
          <a:prstGeom prst="rect">
            <a:avLst/>
          </a:prstGeom>
          <a:noFill/>
        </p:spPr>
      </p:pic>
      <p:pic>
        <p:nvPicPr>
          <p:cNvPr id="1032" name="Picture 8" descr="C:\Users\jlervick\AppData\Local\Microsoft\Windows\Temporary Internet Files\Content.IE5\16UYGISC\grains_image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081" y="1676400"/>
            <a:ext cx="1910657" cy="1676400"/>
          </a:xfrm>
          <a:prstGeom prst="rect">
            <a:avLst/>
          </a:prstGeom>
          <a:noFill/>
        </p:spPr>
      </p:pic>
      <p:pic>
        <p:nvPicPr>
          <p:cNvPr id="1035" name="Picture 11" descr="C:\Users\jlervick\AppData\Local\Microsoft\Windows\Temporary Internet Files\Content.IE5\SIEMR8JR\meat_fish_eggs[1]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191000"/>
            <a:ext cx="19050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well is not the only component for  health – exercise is equally as important.</a:t>
            </a:r>
          </a:p>
          <a:p>
            <a:r>
              <a:rPr lang="en-US" dirty="0" smtClean="0"/>
              <a:t>Exercise helps you balance the calories you take in.</a:t>
            </a:r>
          </a:p>
          <a:p>
            <a:r>
              <a:rPr lang="en-US" dirty="0" smtClean="0"/>
              <a:t>You should do moderate to vigorous exercise for at least 30 minutes daily.</a:t>
            </a:r>
          </a:p>
          <a:p>
            <a:pPr lvl="1"/>
            <a:r>
              <a:rPr lang="en-US" dirty="0" smtClean="0"/>
              <a:t>Children and teens should be active for at least 60 minutes daily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food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There’s a right amount of calories for each person to eat daily.</a:t>
            </a:r>
          </a:p>
          <a:p>
            <a:r>
              <a:rPr lang="en-US" dirty="0" smtClean="0"/>
              <a:t>It’s easy to use up all allotted calories on a few items, so choose wisely.</a:t>
            </a:r>
          </a:p>
          <a:p>
            <a:r>
              <a:rPr lang="en-US" dirty="0" smtClean="0"/>
              <a:t>Keep this in mind when eating out or out of town.</a:t>
            </a:r>
          </a:p>
          <a:p>
            <a:r>
              <a:rPr lang="en-US" dirty="0" smtClean="0"/>
              <a:t>Also, check Nutrition Facts Labels when shopping.</a:t>
            </a:r>
          </a:p>
          <a:p>
            <a:pPr lvl="1"/>
            <a:r>
              <a:rPr lang="en-US" dirty="0" smtClean="0"/>
              <a:t>Look at serving size, calories, carbs, fats, and sodium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Safe food is food that poses little risk of food borne illness.</a:t>
            </a:r>
          </a:p>
          <a:p>
            <a:r>
              <a:rPr lang="en-US" dirty="0" smtClean="0"/>
              <a:t>Where you get food plays a role but we also need prepare and store foods safely. </a:t>
            </a:r>
          </a:p>
          <a:p>
            <a:pPr lvl="1"/>
            <a:r>
              <a:rPr lang="en-US" dirty="0" smtClean="0"/>
              <a:t>Clean </a:t>
            </a:r>
          </a:p>
          <a:p>
            <a:pPr lvl="1"/>
            <a:r>
              <a:rPr lang="en-US" dirty="0" smtClean="0"/>
              <a:t>Separate</a:t>
            </a:r>
          </a:p>
          <a:p>
            <a:pPr lvl="1"/>
            <a:r>
              <a:rPr lang="en-US" dirty="0" smtClean="0"/>
              <a:t>Cook</a:t>
            </a:r>
          </a:p>
          <a:p>
            <a:pPr lvl="1"/>
            <a:r>
              <a:rPr lang="en-US" dirty="0" smtClean="0"/>
              <a:t>Chill</a:t>
            </a:r>
          </a:p>
          <a:p>
            <a:pPr lvl="1"/>
            <a:r>
              <a:rPr lang="en-US" dirty="0" smtClean="0"/>
              <a:t>Follow the label</a:t>
            </a:r>
          </a:p>
          <a:p>
            <a:pPr lvl="1"/>
            <a:r>
              <a:rPr lang="en-US" dirty="0" smtClean="0"/>
              <a:t>Serve safely</a:t>
            </a:r>
          </a:p>
          <a:p>
            <a:pPr lvl="1"/>
            <a:r>
              <a:rPr lang="en-US" dirty="0" smtClean="0"/>
              <a:t>When in doubt, throw it 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 Needs of Individuals with Developmental Disabilities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Needs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nutritional needs of those with and without developmental disabilities are vary similar.</a:t>
            </a:r>
          </a:p>
          <a:p>
            <a:r>
              <a:rPr lang="en-US" dirty="0" smtClean="0"/>
              <a:t>However, some people with DD may have more complex or specialized needs.</a:t>
            </a:r>
          </a:p>
          <a:p>
            <a:r>
              <a:rPr lang="en-US" dirty="0" smtClean="0"/>
              <a:t>Obesity is common</a:t>
            </a:r>
          </a:p>
          <a:p>
            <a:r>
              <a:rPr lang="en-US" dirty="0" smtClean="0"/>
              <a:t>Some people do not get enough calories/nutrients. </a:t>
            </a:r>
          </a:p>
          <a:p>
            <a:r>
              <a:rPr lang="en-US" dirty="0" smtClean="0"/>
              <a:t>Se Table 1 for examples of common nutrition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Wellness?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the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 minimize nutritional risks through the team considering the following:</a:t>
            </a:r>
          </a:p>
          <a:p>
            <a:pPr lvl="1"/>
            <a:r>
              <a:rPr lang="en-US" dirty="0" smtClean="0"/>
              <a:t>Training in wellness for both the person and staff</a:t>
            </a:r>
          </a:p>
          <a:p>
            <a:pPr lvl="1"/>
            <a:r>
              <a:rPr lang="en-US" dirty="0" smtClean="0"/>
              <a:t>Positive behavioral supports to encourage a healthy lifestyle</a:t>
            </a:r>
          </a:p>
          <a:p>
            <a:pPr lvl="1"/>
            <a:r>
              <a:rPr lang="en-US" dirty="0" smtClean="0"/>
              <a:t>Modifications to increase meal experiences and physical activity opportunities</a:t>
            </a:r>
          </a:p>
          <a:p>
            <a:pPr lvl="1"/>
            <a:r>
              <a:rPr lang="en-US" dirty="0" smtClean="0"/>
              <a:t>Plans to teach skills</a:t>
            </a:r>
          </a:p>
          <a:p>
            <a:pPr lvl="1"/>
            <a:r>
              <a:rPr lang="en-US" dirty="0" smtClean="0"/>
              <a:t>Adaptive equipment</a:t>
            </a:r>
          </a:p>
          <a:p>
            <a:pPr lvl="1"/>
            <a:r>
              <a:rPr lang="en-US" dirty="0" smtClean="0"/>
              <a:t>Special nutrition products and formulas</a:t>
            </a:r>
          </a:p>
          <a:p>
            <a:pPr lvl="1"/>
            <a:r>
              <a:rPr lang="en-US" dirty="0" smtClean="0"/>
              <a:t>Involvement of specialists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Common medications people with I/DD take may effect their nutritional status over time. </a:t>
            </a:r>
          </a:p>
          <a:p>
            <a:r>
              <a:rPr lang="en-US" dirty="0" smtClean="0"/>
              <a:t>Common side effects are:</a:t>
            </a:r>
          </a:p>
          <a:p>
            <a:pPr lvl="1"/>
            <a:r>
              <a:rPr lang="en-US" dirty="0" smtClean="0"/>
              <a:t>Changes in the sense of taste</a:t>
            </a:r>
          </a:p>
          <a:p>
            <a:pPr lvl="1"/>
            <a:r>
              <a:rPr lang="en-US" dirty="0" smtClean="0"/>
              <a:t>Decreases or increases in appetite</a:t>
            </a:r>
          </a:p>
          <a:p>
            <a:pPr lvl="1"/>
            <a:r>
              <a:rPr lang="en-US" dirty="0" smtClean="0"/>
              <a:t>Dry mouth</a:t>
            </a:r>
          </a:p>
          <a:p>
            <a:pPr lvl="1"/>
            <a:r>
              <a:rPr lang="en-US" dirty="0" smtClean="0"/>
              <a:t>Nausea or vomiting</a:t>
            </a:r>
          </a:p>
          <a:p>
            <a:pPr lvl="1"/>
            <a:r>
              <a:rPr lang="en-US" dirty="0" smtClean="0"/>
              <a:t>Diarrhea or constipation</a:t>
            </a:r>
          </a:p>
          <a:p>
            <a:pPr lvl="1"/>
            <a:r>
              <a:rPr lang="en-US" dirty="0" smtClean="0"/>
              <a:t>Interference with the way the body absorbs vitamins or minerals.</a:t>
            </a:r>
          </a:p>
          <a:p>
            <a:r>
              <a:rPr lang="en-US" dirty="0" smtClean="0"/>
              <a:t>Be sure to talk to the doctor/pharmacist/nurse and follow the medication labels to decrease the change of side effects and interactions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Dental</a:t>
            </a:r>
          </a:p>
          <a:p>
            <a:pPr lvl="1"/>
            <a:r>
              <a:rPr lang="en-US" dirty="0" smtClean="0"/>
              <a:t>Provide plenty of liquids</a:t>
            </a:r>
          </a:p>
          <a:p>
            <a:pPr lvl="1"/>
            <a:r>
              <a:rPr lang="en-US" dirty="0" smtClean="0"/>
              <a:t>Limit sticky foods</a:t>
            </a:r>
          </a:p>
          <a:p>
            <a:pPr lvl="1"/>
            <a:r>
              <a:rPr lang="en-US" dirty="0" smtClean="0"/>
              <a:t>Brush after eating</a:t>
            </a:r>
          </a:p>
          <a:p>
            <a:pPr lvl="1"/>
            <a:r>
              <a:rPr lang="en-US" dirty="0" smtClean="0"/>
              <a:t>Maintain of a diet of varied easy to eat foods</a:t>
            </a:r>
          </a:p>
          <a:p>
            <a:r>
              <a:rPr lang="en-US" dirty="0" smtClean="0"/>
              <a:t>Gastrointestinal</a:t>
            </a:r>
          </a:p>
          <a:p>
            <a:pPr lvl="1"/>
            <a:r>
              <a:rPr lang="en-US" dirty="0" smtClean="0"/>
              <a:t>Rumination</a:t>
            </a:r>
          </a:p>
          <a:p>
            <a:pPr lvl="1"/>
            <a:r>
              <a:rPr lang="en-US" dirty="0" smtClean="0"/>
              <a:t>GER</a:t>
            </a:r>
          </a:p>
          <a:p>
            <a:pPr lvl="1"/>
            <a:r>
              <a:rPr lang="en-US" dirty="0" smtClean="0"/>
              <a:t>Constipation</a:t>
            </a:r>
          </a:p>
          <a:p>
            <a:pPr lvl="1"/>
            <a:r>
              <a:rPr lang="en-US" dirty="0" smtClean="0"/>
              <a:t>Diarrhea</a:t>
            </a:r>
          </a:p>
          <a:p>
            <a:r>
              <a:rPr lang="en-US" dirty="0" smtClean="0"/>
              <a:t>Underweight/Undernourished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textures and consistency</a:t>
            </a:r>
          </a:p>
          <a:p>
            <a:r>
              <a:rPr lang="en-US" dirty="0" smtClean="0"/>
              <a:t>Oral hypersensitivity</a:t>
            </a:r>
          </a:p>
          <a:p>
            <a:r>
              <a:rPr lang="en-US" dirty="0" smtClean="0"/>
              <a:t>Therapy for problems</a:t>
            </a:r>
          </a:p>
          <a:p>
            <a:r>
              <a:rPr lang="en-US" dirty="0" smtClean="0"/>
              <a:t>Tube Feedings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Needs of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Aging affects most parts of the digestive system.</a:t>
            </a:r>
          </a:p>
          <a:p>
            <a:pPr lvl="1"/>
            <a:r>
              <a:rPr lang="en-US" dirty="0" smtClean="0"/>
              <a:t>See table on page 37</a:t>
            </a:r>
          </a:p>
          <a:p>
            <a:r>
              <a:rPr lang="en-US" dirty="0" smtClean="0"/>
              <a:t>Some things we can do:</a:t>
            </a:r>
          </a:p>
          <a:p>
            <a:pPr lvl="1"/>
            <a:r>
              <a:rPr lang="en-US" dirty="0" smtClean="0"/>
              <a:t>Provide soft, easy to chew foods</a:t>
            </a:r>
          </a:p>
          <a:p>
            <a:pPr lvl="1"/>
            <a:r>
              <a:rPr lang="en-US" dirty="0" smtClean="0"/>
              <a:t>Ensure good dental hygiene</a:t>
            </a:r>
          </a:p>
          <a:p>
            <a:pPr lvl="1"/>
            <a:r>
              <a:rPr lang="en-US" dirty="0" smtClean="0"/>
              <a:t>Serve small, frequent meals</a:t>
            </a:r>
          </a:p>
          <a:p>
            <a:pPr lvl="1"/>
            <a:r>
              <a:rPr lang="en-US" dirty="0" smtClean="0"/>
              <a:t>Serve the large meal early in the day</a:t>
            </a:r>
          </a:p>
          <a:p>
            <a:pPr lvl="1"/>
            <a:r>
              <a:rPr lang="en-US" dirty="0" smtClean="0"/>
              <a:t>Create a relaxed atmosphere</a:t>
            </a:r>
          </a:p>
          <a:p>
            <a:pPr lvl="1"/>
            <a:r>
              <a:rPr lang="en-US" dirty="0" smtClean="0"/>
              <a:t>Increase liquids, fruits, vegetables, and grains</a:t>
            </a:r>
          </a:p>
          <a:p>
            <a:pPr lvl="1"/>
            <a:r>
              <a:rPr lang="en-US" dirty="0" smtClean="0"/>
              <a:t>Increase exercise</a:t>
            </a:r>
          </a:p>
          <a:p>
            <a:pPr lvl="1"/>
            <a:r>
              <a:rPr lang="en-US" dirty="0" smtClean="0"/>
              <a:t>Avoid foods with seeds</a:t>
            </a:r>
          </a:p>
          <a:p>
            <a:pPr lvl="1"/>
            <a:r>
              <a:rPr lang="en-US" dirty="0" smtClean="0"/>
              <a:t>Refrain from regular use of enemas or laxatives </a:t>
            </a:r>
          </a:p>
          <a:p>
            <a:pPr lvl="1"/>
            <a:r>
              <a:rPr lang="en-US" dirty="0" smtClean="0"/>
              <a:t>Consider texture and consistency of foods.</a:t>
            </a:r>
          </a:p>
          <a:p>
            <a:r>
              <a:rPr lang="en-US" dirty="0" smtClean="0"/>
              <a:t>Mealtime considerations</a:t>
            </a:r>
          </a:p>
          <a:p>
            <a:r>
              <a:rPr lang="en-US" dirty="0" smtClean="0"/>
              <a:t>Texture &amp;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9808" y="152400"/>
            <a:ext cx="8013192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Promoting Physical Activity and Wellness in Persons with Developmental Disabilities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Weight control</a:t>
            </a:r>
          </a:p>
          <a:p>
            <a:r>
              <a:rPr lang="en-US" dirty="0" smtClean="0"/>
              <a:t>Reduce the risk of other conditions</a:t>
            </a:r>
          </a:p>
          <a:p>
            <a:r>
              <a:rPr lang="en-US" dirty="0" smtClean="0"/>
              <a:t>Help reduce blood pressure</a:t>
            </a:r>
          </a:p>
          <a:p>
            <a:r>
              <a:rPr lang="en-US" dirty="0" smtClean="0"/>
              <a:t>Increase stamina and muscle strength</a:t>
            </a:r>
          </a:p>
          <a:p>
            <a:r>
              <a:rPr lang="en-US" dirty="0" smtClean="0"/>
              <a:t>Increase flexibility</a:t>
            </a:r>
          </a:p>
          <a:p>
            <a:r>
              <a:rPr lang="en-US" dirty="0" smtClean="0"/>
              <a:t>Reduce symptoms of anxiety and depression</a:t>
            </a:r>
          </a:p>
          <a:p>
            <a:r>
              <a:rPr lang="en-US" dirty="0" smtClean="0"/>
              <a:t>Increase self-control</a:t>
            </a:r>
          </a:p>
          <a:p>
            <a:r>
              <a:rPr lang="en-US" dirty="0" smtClean="0"/>
              <a:t>Enhance self-esteem</a:t>
            </a:r>
          </a:p>
          <a:p>
            <a:r>
              <a:rPr lang="en-US" dirty="0" smtClean="0"/>
              <a:t>Enhancing the perception of others</a:t>
            </a:r>
          </a:p>
          <a:p>
            <a:r>
              <a:rPr lang="en-US" dirty="0" smtClean="0"/>
              <a:t>Supporting personal fulfillment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Traditionally, wellness was thought of as the </a:t>
            </a:r>
            <a:r>
              <a:rPr lang="en-US" i="1" dirty="0" smtClean="0"/>
              <a:t>absence</a:t>
            </a:r>
            <a:r>
              <a:rPr lang="en-US" dirty="0" smtClean="0"/>
              <a:t> of disease. 	</a:t>
            </a:r>
          </a:p>
          <a:p>
            <a:pPr lvl="1"/>
            <a:r>
              <a:rPr lang="en-US" dirty="0" smtClean="0"/>
              <a:t>Big problem with this – wellness and disability cannot coexist!</a:t>
            </a:r>
          </a:p>
          <a:p>
            <a:r>
              <a:rPr lang="en-US" dirty="0" smtClean="0"/>
              <a:t>We now focus on defining it as “the best possible functioning of each individual.”</a:t>
            </a:r>
          </a:p>
          <a:p>
            <a:pPr lvl="1"/>
            <a:r>
              <a:rPr lang="en-US" dirty="0" smtClean="0"/>
              <a:t>This means that health/wellness is a way to attain a quality of life, not a goal in itself. </a:t>
            </a:r>
          </a:p>
          <a:p>
            <a:pPr lvl="1"/>
            <a:r>
              <a:rPr lang="en-US" dirty="0" smtClean="0"/>
              <a:t>We all define it differently – it is </a:t>
            </a:r>
            <a:r>
              <a:rPr lang="en-US" i="1" dirty="0" smtClean="0"/>
              <a:t>individualized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57800" cy="4625609"/>
          </a:xfrm>
        </p:spPr>
        <p:txBody>
          <a:bodyPr/>
          <a:lstStyle/>
          <a:p>
            <a:r>
              <a:rPr lang="en-US" dirty="0" smtClean="0"/>
              <a:t>Physical Wellness</a:t>
            </a:r>
          </a:p>
          <a:p>
            <a:r>
              <a:rPr lang="en-US" dirty="0" smtClean="0"/>
              <a:t>Emotional/Psychological Wellness</a:t>
            </a:r>
          </a:p>
          <a:p>
            <a:r>
              <a:rPr lang="en-US" dirty="0" smtClean="0"/>
              <a:t>Spiritual Wellness</a:t>
            </a:r>
          </a:p>
          <a:p>
            <a:r>
              <a:rPr lang="en-US" dirty="0" smtClean="0"/>
              <a:t>Social Wellness</a:t>
            </a:r>
          </a:p>
          <a:p>
            <a:r>
              <a:rPr lang="en-US" dirty="0" smtClean="0"/>
              <a:t>Intellectual Wellness</a:t>
            </a:r>
          </a:p>
          <a:p>
            <a:r>
              <a:rPr lang="en-US" dirty="0" smtClean="0"/>
              <a:t>Occupational/Career Wellness</a:t>
            </a:r>
          </a:p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257800" y="2819400"/>
            <a:ext cx="3276600" cy="2743200"/>
            <a:chOff x="5867400" y="3581400"/>
            <a:chExt cx="3276600" cy="2743200"/>
          </a:xfrm>
        </p:grpSpPr>
        <p:grpSp>
          <p:nvGrpSpPr>
            <p:cNvPr id="17" name="Group 16"/>
            <p:cNvGrpSpPr/>
            <p:nvPr/>
          </p:nvGrpSpPr>
          <p:grpSpPr>
            <a:xfrm>
              <a:off x="5867400" y="3581400"/>
              <a:ext cx="3276600" cy="2743200"/>
              <a:chOff x="5867400" y="381000"/>
              <a:chExt cx="3276600" cy="2743200"/>
            </a:xfrm>
          </p:grpSpPr>
          <p:sp>
            <p:nvSpPr>
              <p:cNvPr id="8" name="Isosceles Triangle 7"/>
              <p:cNvSpPr/>
              <p:nvPr/>
            </p:nvSpPr>
            <p:spPr>
              <a:xfrm rot="10800000">
                <a:off x="5867400" y="17526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6705600" y="17526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7552944" y="17526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>
                <a:off x="5867400" y="3810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 rot="10800000">
                <a:off x="6705600" y="3810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552944" y="381000"/>
                <a:ext cx="1591056" cy="1371600"/>
              </a:xfrm>
              <a:prstGeom prst="triangl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010400" y="3657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9871494">
              <a:off x="7711412" y="4302992"/>
              <a:ext cx="1192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Emotional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021389">
              <a:off x="7867848" y="5272927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Spiritual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10400" y="5943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9708358">
              <a:off x="6091333" y="5208151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Intellectual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2315003">
              <a:off x="6082002" y="4258046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Career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10400" y="4724400"/>
              <a:ext cx="111947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Wellness</a:t>
              </a:r>
              <a:endParaRPr lang="en-US" sz="2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Wellness Among Persons with Disabilities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Threats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 rates of emergency room visits and hospitalizations for their primary condition</a:t>
            </a:r>
          </a:p>
          <a:p>
            <a:r>
              <a:rPr lang="en-US" dirty="0" smtClean="0"/>
              <a:t>Low rates of formal patient education</a:t>
            </a:r>
          </a:p>
          <a:p>
            <a:r>
              <a:rPr lang="en-US" dirty="0" smtClean="0"/>
              <a:t>Low rates of treatment for mental illness</a:t>
            </a:r>
          </a:p>
          <a:p>
            <a:r>
              <a:rPr lang="en-US" dirty="0" smtClean="0"/>
              <a:t>Activity limitations and difficulties with personal care</a:t>
            </a:r>
          </a:p>
          <a:p>
            <a:r>
              <a:rPr lang="en-US" dirty="0" smtClean="0"/>
              <a:t>Preventable secondary conditions</a:t>
            </a:r>
          </a:p>
          <a:p>
            <a:r>
              <a:rPr lang="en-US" dirty="0" smtClean="0"/>
              <a:t>Early deaths from their primary condition</a:t>
            </a:r>
          </a:p>
          <a:p>
            <a:r>
              <a:rPr lang="en-US" dirty="0" smtClean="0"/>
              <a:t>Early deaths from co-morbidities</a:t>
            </a:r>
          </a:p>
          <a:p>
            <a:r>
              <a:rPr lang="en-US" dirty="0" smtClean="0"/>
              <a:t>Less health insurance than general population</a:t>
            </a:r>
          </a:p>
          <a:p>
            <a:r>
              <a:rPr lang="en-US" dirty="0" smtClean="0"/>
              <a:t>Higher rates of chronic conditions than general population</a:t>
            </a:r>
          </a:p>
          <a:p>
            <a:r>
              <a:rPr lang="en-US" dirty="0" smtClean="0"/>
              <a:t>Lower rates of social participation than general population</a:t>
            </a:r>
          </a:p>
          <a:p>
            <a:r>
              <a:rPr lang="en-US" dirty="0" smtClean="0"/>
              <a:t>Lower rates of recommended health behaviors than general population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of healthy lifestyles and environment</a:t>
            </a:r>
          </a:p>
          <a:p>
            <a:r>
              <a:rPr lang="en-US" dirty="0" smtClean="0"/>
              <a:t>Prevention of health complications</a:t>
            </a:r>
          </a:p>
          <a:p>
            <a:r>
              <a:rPr lang="en-US" dirty="0" smtClean="0"/>
              <a:t>Preparation of the person to understand and monitor own health</a:t>
            </a:r>
          </a:p>
          <a:p>
            <a:r>
              <a:rPr lang="en-US" dirty="0" smtClean="0"/>
              <a:t>Promotion of opportunities for life activity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People with Disabilities Define Wellness?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physical and mental states of well-being.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Ability to </a:t>
            </a:r>
            <a:r>
              <a:rPr lang="en-US" dirty="0" smtClean="0"/>
              <a:t>perform </a:t>
            </a:r>
            <a:r>
              <a:rPr lang="en-US" dirty="0" smtClean="0"/>
              <a:t>necessary and desired activities</a:t>
            </a:r>
          </a:p>
          <a:p>
            <a:pPr lvl="1"/>
            <a:r>
              <a:rPr lang="en-US" dirty="0" smtClean="0"/>
              <a:t>Independence and control of own life</a:t>
            </a:r>
          </a:p>
          <a:p>
            <a:pPr lvl="1"/>
            <a:r>
              <a:rPr lang="en-US" dirty="0" smtClean="0"/>
              <a:t>Opportunities for self-determination</a:t>
            </a:r>
          </a:p>
          <a:p>
            <a:pPr lvl="1"/>
            <a:r>
              <a:rPr lang="en-US" dirty="0" smtClean="0"/>
              <a:t>Not being held back by pain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and Maintaining Health and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self-acceptance and coping strategies</a:t>
            </a:r>
          </a:p>
          <a:p>
            <a:r>
              <a:rPr lang="en-US" dirty="0" smtClean="0"/>
              <a:t>Stay active</a:t>
            </a:r>
          </a:p>
          <a:p>
            <a:r>
              <a:rPr lang="en-US" dirty="0" smtClean="0"/>
              <a:t>Contribute through paid work or </a:t>
            </a:r>
            <a:r>
              <a:rPr lang="en-US" dirty="0" smtClean="0"/>
              <a:t>volunteering</a:t>
            </a:r>
            <a:endParaRPr lang="en-US" dirty="0" smtClean="0"/>
          </a:p>
          <a:p>
            <a:r>
              <a:rPr lang="en-US" dirty="0" smtClean="0"/>
              <a:t>Set person goals</a:t>
            </a:r>
          </a:p>
          <a:p>
            <a:endParaRPr lang="en-US" dirty="0" smtClean="0"/>
          </a:p>
          <a:p>
            <a:r>
              <a:rPr lang="en-US" dirty="0" smtClean="0"/>
              <a:t>We need to assume that people with disabilities can lead healthy and independent lives and are the best managers of their own health.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9504-C140-476F-A9FB-FC87ECA0CDA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6EF0A3C03F84FB0A320ACD7D9F743" ma:contentTypeVersion="10" ma:contentTypeDescription="Create a new document." ma:contentTypeScope="" ma:versionID="ef5531bd45bc50535f37d9b885a712c3">
  <xsd:schema xmlns:xsd="http://www.w3.org/2001/XMLSchema" xmlns:xs="http://www.w3.org/2001/XMLSchema" xmlns:p="http://schemas.microsoft.com/office/2006/metadata/properties" xmlns:ns2="effcd467-2ad5-4652-9377-89f097eb8fac" targetNamespace="http://schemas.microsoft.com/office/2006/metadata/properties" ma:root="true" ma:fieldsID="9ce2aa2cef041fa72ab59b0c06ee9f35" ns2:_="">
    <xsd:import namespace="effcd467-2ad5-4652-9377-89f097eb8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cd467-2ad5-4652-9377-89f097eb8f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084E15-E9D1-4748-8BDF-697FD237393A}"/>
</file>

<file path=customXml/itemProps2.xml><?xml version="1.0" encoding="utf-8"?>
<ds:datastoreItem xmlns:ds="http://schemas.openxmlformats.org/officeDocument/2006/customXml" ds:itemID="{FD6972A5-FF92-4286-AFFF-1924400FCD8C}"/>
</file>

<file path=customXml/itemProps3.xml><?xml version="1.0" encoding="utf-8"?>
<ds:datastoreItem xmlns:ds="http://schemas.openxmlformats.org/officeDocument/2006/customXml" ds:itemID="{A9B732EF-0C76-4406-821F-474D47EFB1D2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512</TotalTime>
  <Words>1046</Words>
  <Application>Microsoft Office PowerPoint</Application>
  <PresentationFormat>On-screen Show (4:3)</PresentationFormat>
  <Paragraphs>212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Promoting Nutrition and Wellness for Persons with Developmental Disabilities.</vt:lpstr>
      <vt:lpstr>What is Wellness?</vt:lpstr>
      <vt:lpstr>Wellness defined</vt:lpstr>
      <vt:lpstr>Dimensions of Wellness</vt:lpstr>
      <vt:lpstr>Health and Wellness Among Persons with Disabilities</vt:lpstr>
      <vt:lpstr>Health Threats</vt:lpstr>
      <vt:lpstr>Health Promotion</vt:lpstr>
      <vt:lpstr>How do People with Disabilities Define Wellness?</vt:lpstr>
      <vt:lpstr>Promoting and Maintaining Health and Wellness</vt:lpstr>
      <vt:lpstr>Finding and Assessing Online Information</vt:lpstr>
      <vt:lpstr>Nutrition</vt:lpstr>
      <vt:lpstr>What is Good Nutrition?</vt:lpstr>
      <vt:lpstr>MyPlate: Let’s eat for the Health of It</vt:lpstr>
      <vt:lpstr>The Food Groups</vt:lpstr>
      <vt:lpstr>Finding Balance</vt:lpstr>
      <vt:lpstr>Make your food count</vt:lpstr>
      <vt:lpstr>Food Safety</vt:lpstr>
      <vt:lpstr>Nutrition Needs of Individuals with Developmental Disabilities</vt:lpstr>
      <vt:lpstr>Nutritional Needs</vt:lpstr>
      <vt:lpstr>Minimizing the risk</vt:lpstr>
      <vt:lpstr>Impact of Medications</vt:lpstr>
      <vt:lpstr>Concerns</vt:lpstr>
      <vt:lpstr>Eating Difficulties</vt:lpstr>
      <vt:lpstr>Meeting the Needs of Seniors</vt:lpstr>
      <vt:lpstr>Promoting Physical Activity and Wellness in Persons with Developmental Disabilities</vt:lpstr>
      <vt:lpstr>Benefits of Exercise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Nutrition and Wellness for Persons with Developmental Disabilities.</dc:title>
  <dc:creator>Jessica</dc:creator>
  <cp:lastModifiedBy>Jessica</cp:lastModifiedBy>
  <cp:revision>42</cp:revision>
  <dcterms:created xsi:type="dcterms:W3CDTF">2016-06-14T19:12:07Z</dcterms:created>
  <dcterms:modified xsi:type="dcterms:W3CDTF">2016-07-08T18:59:04Z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0x0101005216EF0A3C03F84FB0A320ACD7D9F743</vt:lpwstr>
  </property>
</Properties>
</file>