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sldIdLst>
    <p:sldId id="256" r:id="rId2"/>
    <p:sldId id="257" r:id="rId3"/>
    <p:sldId id="258" r:id="rId4"/>
    <p:sldId id="259" r:id="rId5"/>
    <p:sldId id="260" r:id="rId6"/>
    <p:sldId id="261" r:id="rId7"/>
    <p:sldId id="262" r:id="rId8"/>
    <p:sldId id="291" r:id="rId9"/>
    <p:sldId id="290" r:id="rId10"/>
    <p:sldId id="263" r:id="rId11"/>
    <p:sldId id="264" r:id="rId12"/>
    <p:sldId id="286"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7" r:id="rId35"/>
    <p:sldId id="288" r:id="rId36"/>
    <p:sldId id="289"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CA8D"/>
    <a:srgbClr val="606060"/>
    <a:srgbClr val="000000"/>
    <a:srgbClr val="E2D5A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6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3D9B5C0-8AF4-4EE4-AFFA-65C40126B6A4}" type="datetimeFigureOut">
              <a:rPr lang="en-US"/>
              <a:pPr>
                <a:defRPr/>
              </a:pPr>
              <a:t>10/10/2016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2CCFD1D-7527-4AB0-B6E8-1733F180710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011B20-01FF-4200-B763-E0D5ECDD9124}" type="slidenum">
              <a:rPr lang="en-US"/>
              <a:pPr fontAlgn="base">
                <a:spcBef>
                  <a:spcPct val="0"/>
                </a:spcBef>
                <a:spcAft>
                  <a:spcPct val="0"/>
                </a:spcAft>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E8C699B1-4BD7-4773-91D2-F5C0A81BCF93}" type="datetime1">
              <a:rPr lang="en-US" smtClean="0"/>
              <a:pPr>
                <a:defRPr/>
              </a:pPr>
              <a:t>10/10/2016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EA3CB72D-0652-41C7-B0D0-AB3DF97874B2}"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0E82240B-EECA-4872-B5D6-0CCB73DAABED}" type="datetime1">
              <a:rPr lang="en-US" smtClean="0"/>
              <a:pPr>
                <a:defRPr/>
              </a:pPr>
              <a:t>10/10/2016</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BA4CE0E-3B95-43F5-BCB1-4B2C0BDC418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278A8A7-6DE8-4CB8-873A-128922D217E1}" type="datetime1">
              <a:rPr lang="en-US" smtClean="0"/>
              <a:pPr>
                <a:defRPr/>
              </a:pPr>
              <a:t>10/10/2016</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10C5053-DED1-4FFE-AC6E-DD385D895F8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16153D6-26A7-42D6-8700-004B45414AA0}" type="datetime1">
              <a:rPr lang="en-US" smtClean="0"/>
              <a:pPr>
                <a:defRPr/>
              </a:pPr>
              <a:t>10/10/2016</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9E05D0E-7254-4DFC-972A-79540F62A3E3}"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3D4519EA-2F51-4DB5-8C1B-D7066D704E2A}" type="datetime1">
              <a:rPr lang="en-US" smtClean="0"/>
              <a:pPr>
                <a:defRPr/>
              </a:pPr>
              <a:t>10/10/2016</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66C6335E-56B5-4201-97A8-F4F06C02F2E6}"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B0E26F68-278A-46DD-982D-F0C45CA1C4D9}" type="datetime1">
              <a:rPr lang="en-US" smtClean="0"/>
              <a:pPr>
                <a:defRPr/>
              </a:pPr>
              <a:t>10/10/2016</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0D603B94-F693-44B4-B4CE-470B1A70F469}"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C40957BB-A5B5-467B-A916-F0D65CF4A5EC}" type="datetime1">
              <a:rPr lang="en-US" smtClean="0"/>
              <a:pPr>
                <a:defRPr/>
              </a:pPr>
              <a:t>10/10/2016</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3EE4A96B-C52F-4BB6-BE87-32E779DD64A8}"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F8774C84-8107-433C-A896-428B886DBF74}" type="datetime1">
              <a:rPr lang="en-US" smtClean="0"/>
              <a:pPr>
                <a:defRPr/>
              </a:pPr>
              <a:t>10/10/2016</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488F3CC9-2B72-4AD1-9F03-A134D1FB7C1E}"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B1A98016-65C0-4BF5-991C-A7CAE5883F9F}" type="datetime1">
              <a:rPr lang="en-US" smtClean="0"/>
              <a:pPr>
                <a:defRPr/>
              </a:pPr>
              <a:t>10/10/2016</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F946D548-A698-4241-BF0C-31BA559A987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5201C4E7-5E6E-41F8-9BDF-97B83A61F1A5}" type="datetime1">
              <a:rPr lang="en-US" smtClean="0"/>
              <a:pPr>
                <a:defRPr/>
              </a:pPr>
              <a:t>10/10/2016</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FF7DD942-4AE0-4081-9756-C94065D2C918}"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21E20019-E984-40C0-9C9A-74D193A82208}" type="datetime1">
              <a:rPr lang="en-US" smtClean="0"/>
              <a:pPr>
                <a:defRPr/>
              </a:pPr>
              <a:t>10/10/2016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748B4C20-6A57-4867-AB64-76B2FA7454EB}"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553B60B3-5796-4582-B26A-845548A4A4C5}" type="datetime1">
              <a:rPr lang="en-US" smtClean="0"/>
              <a:pPr>
                <a:defRPr/>
              </a:pPr>
              <a:t>10/10/2016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9E10EDC-E6D5-4D77-87A9-8144C88F7F2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1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wmf"/><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2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slideLayout" Target="../slideLayouts/slideLayout2.xml"/><Relationship Id="rId4" Type="http://schemas.openxmlformats.org/officeDocument/2006/relationships/image" Target="../media/image59.wmf"/></Relationships>
</file>

<file path=ppt/slides/_rels/slide27.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wmf"/><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29.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2.xml"/><Relationship Id="rId5" Type="http://schemas.openxmlformats.org/officeDocument/2006/relationships/image" Target="../media/image72.wmf"/><Relationship Id="rId4" Type="http://schemas.openxmlformats.org/officeDocument/2006/relationships/image" Target="../media/image71.wmf"/></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0.wmf"/><Relationship Id="rId1" Type="http://schemas.openxmlformats.org/officeDocument/2006/relationships/slideLayout" Target="../slideLayouts/slideLayout2.xml"/><Relationship Id="rId5" Type="http://schemas.openxmlformats.org/officeDocument/2006/relationships/image" Target="../media/image75.wmf"/><Relationship Id="rId4" Type="http://schemas.openxmlformats.org/officeDocument/2006/relationships/image" Target="../media/image74.wmf"/></Relationships>
</file>

<file path=ppt/slides/_rels/slide33.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slideLayout" Target="../slideLayouts/slideLayout2.xml"/><Relationship Id="rId4" Type="http://schemas.openxmlformats.org/officeDocument/2006/relationships/image" Target="../media/image7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8229600" cy="1828800"/>
          </a:xfrm>
        </p:spPr>
        <p:txBody>
          <a:bodyPr/>
          <a:lstStyle/>
          <a:p>
            <a:pPr fontAlgn="auto">
              <a:spcAft>
                <a:spcPts val="0"/>
              </a:spcAft>
              <a:defRPr/>
            </a:pPr>
            <a:r>
              <a:rPr lang="en-US" dirty="0" smtClean="0">
                <a:latin typeface="Arial Black" pitchFamily="34" charset="0"/>
              </a:rPr>
              <a:t>Maintaining Health </a:t>
            </a:r>
            <a:r>
              <a:rPr lang="en-US" dirty="0" smtClean="0">
                <a:latin typeface="Arial Black" pitchFamily="34" charset="0"/>
              </a:rPr>
              <a:t>&amp; </a:t>
            </a:r>
            <a:r>
              <a:rPr lang="en-US" dirty="0" smtClean="0">
                <a:latin typeface="Arial Black" pitchFamily="34" charset="0"/>
              </a:rPr>
              <a:t>Wellness</a:t>
            </a:r>
            <a:endParaRPr lang="en-US" dirty="0">
              <a:latin typeface="Arial Black" pitchFamily="34" charset="0"/>
            </a:endParaRPr>
          </a:p>
        </p:txBody>
      </p:sp>
      <p:sp>
        <p:nvSpPr>
          <p:cNvPr id="3075" name="Subtitle 2"/>
          <p:cNvSpPr>
            <a:spLocks noGrp="1"/>
          </p:cNvSpPr>
          <p:nvPr>
            <p:ph type="subTitle" idx="1"/>
          </p:nvPr>
        </p:nvSpPr>
        <p:spPr>
          <a:xfrm>
            <a:off x="2971800" y="3657600"/>
            <a:ext cx="5187950" cy="1752600"/>
          </a:xfrm>
        </p:spPr>
        <p:txBody>
          <a:bodyPr/>
          <a:lstStyle/>
          <a:p>
            <a:r>
              <a:rPr lang="en-US" dirty="0" smtClean="0">
                <a:latin typeface="Arial" charset="0"/>
                <a:cs typeface="Arial" charset="0"/>
              </a:rPr>
              <a:t>895.44</a:t>
            </a:r>
          </a:p>
          <a:p>
            <a:r>
              <a:rPr lang="en-US" dirty="0" smtClean="0">
                <a:latin typeface="Arial" charset="0"/>
                <a:cs typeface="Arial" charset="0"/>
              </a:rPr>
              <a:t>NDCPD</a:t>
            </a:r>
          </a:p>
          <a:p>
            <a:r>
              <a:rPr lang="en-US" dirty="0" smtClean="0">
                <a:latin typeface="Arial" charset="0"/>
                <a:cs typeface="Arial" charset="0"/>
              </a:rPr>
              <a:t>July 2012</a:t>
            </a:r>
          </a:p>
        </p:txBody>
      </p:sp>
      <p:sp>
        <p:nvSpPr>
          <p:cNvPr id="5" name="Slide Number Placeholder 4"/>
          <p:cNvSpPr>
            <a:spLocks noGrp="1"/>
          </p:cNvSpPr>
          <p:nvPr>
            <p:ph type="sldNum" sz="quarter" idx="12"/>
          </p:nvPr>
        </p:nvSpPr>
        <p:spPr/>
        <p:txBody>
          <a:bodyPr/>
          <a:lstStyle/>
          <a:p>
            <a:pPr>
              <a:defRPr/>
            </a:pPr>
            <a:fld id="{E4F0499C-F38C-46BB-BF1F-9227313B4F04}"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pPr>
              <a:buFont typeface="Arial" pitchFamily="34" charset="0"/>
              <a:buChar char="•"/>
            </a:pPr>
            <a:r>
              <a:rPr lang="en-US" dirty="0" smtClean="0">
                <a:latin typeface="Arial" charset="0"/>
                <a:cs typeface="Arial" charset="0"/>
              </a:rPr>
              <a:t>Illness is the opposite of health</a:t>
            </a:r>
          </a:p>
          <a:p>
            <a:pPr lvl="1">
              <a:buFont typeface="Arial" pitchFamily="34" charset="0"/>
              <a:buChar char="•"/>
            </a:pPr>
            <a:r>
              <a:rPr lang="en-US" dirty="0" smtClean="0">
                <a:latin typeface="Arial" charset="0"/>
                <a:cs typeface="Arial" charset="0"/>
              </a:rPr>
              <a:t>How?</a:t>
            </a:r>
          </a:p>
          <a:p>
            <a:pPr>
              <a:buFont typeface="Arial" pitchFamily="34" charset="0"/>
              <a:buChar char="•"/>
            </a:pPr>
            <a:endParaRPr lang="en-US" dirty="0" smtClean="0">
              <a:latin typeface="Arial" charset="0"/>
              <a:cs typeface="Arial" charset="0"/>
            </a:endParaRPr>
          </a:p>
          <a:p>
            <a:pPr>
              <a:buFont typeface="Arial" pitchFamily="34" charset="0"/>
              <a:buChar char="•"/>
            </a:pPr>
            <a:r>
              <a:rPr lang="en-US" dirty="0" smtClean="0">
                <a:latin typeface="Arial" charset="0"/>
                <a:cs typeface="Arial" charset="0"/>
              </a:rPr>
              <a:t>Illness affects the body as well as the mind</a:t>
            </a:r>
          </a:p>
          <a:p>
            <a:pPr lvl="1">
              <a:buFont typeface="Arial" pitchFamily="34" charset="0"/>
              <a:buChar char="•"/>
            </a:pPr>
            <a:r>
              <a:rPr lang="en-US" dirty="0" smtClean="0">
                <a:latin typeface="Arial" charset="0"/>
                <a:cs typeface="Arial" charset="0"/>
              </a:rPr>
              <a:t>How can an ulcer for example, affect the mind?</a:t>
            </a:r>
          </a:p>
        </p:txBody>
      </p:sp>
      <p:sp>
        <p:nvSpPr>
          <p:cNvPr id="6" name="Slide Number Placeholder 5"/>
          <p:cNvSpPr>
            <a:spLocks noGrp="1"/>
          </p:cNvSpPr>
          <p:nvPr>
            <p:ph type="sldNum" sz="quarter" idx="12"/>
          </p:nvPr>
        </p:nvSpPr>
        <p:spPr/>
        <p:txBody>
          <a:bodyPr/>
          <a:lstStyle/>
          <a:p>
            <a:pPr>
              <a:defRPr/>
            </a:pPr>
            <a:fld id="{9B3EA727-B0F1-4DD9-86F6-D4BADA1C051A}" type="slidenum">
              <a:rPr lang="en-US"/>
              <a:pPr>
                <a:defRPr/>
              </a:pPr>
              <a:t>10</a:t>
            </a:fld>
            <a:endParaRPr lang="en-US"/>
          </a:p>
        </p:txBody>
      </p:sp>
      <p:sp>
        <p:nvSpPr>
          <p:cNvPr id="2" name="Title 1"/>
          <p:cNvSpPr>
            <a:spLocks noGrp="1"/>
          </p:cNvSpPr>
          <p:nvPr>
            <p:ph type="title"/>
          </p:nvPr>
        </p:nvSpPr>
        <p:spPr/>
        <p:txBody>
          <a:bodyPr/>
          <a:lstStyle/>
          <a:p>
            <a:pPr fontAlgn="auto">
              <a:spcAft>
                <a:spcPts val="0"/>
              </a:spcAft>
              <a:defRPr/>
            </a:pPr>
            <a:r>
              <a:rPr lang="en-US" dirty="0" smtClean="0">
                <a:latin typeface="Arial Black" pitchFamily="34" charset="0"/>
              </a:rPr>
              <a:t>Lesson 2: Body Systems</a:t>
            </a:r>
            <a:endParaRPr lang="en-US" dirty="0">
              <a:latin typeface="Arial Black" pitchFamily="34" charset="0"/>
            </a:endParaRPr>
          </a:p>
        </p:txBody>
      </p:sp>
      <p:pic>
        <p:nvPicPr>
          <p:cNvPr id="10244" name="Picture 2" descr="C:\Documents and Settings\leah\Local Settings\Temporary Internet Files\Content.IE5\0C3D718J\MCj04238120000[1].wmf"/>
          <p:cNvPicPr>
            <a:picLocks noChangeAspect="1" noChangeArrowheads="1"/>
          </p:cNvPicPr>
          <p:nvPr/>
        </p:nvPicPr>
        <p:blipFill>
          <a:blip r:embed="rId2" cstate="print"/>
          <a:srcRect/>
          <a:stretch>
            <a:fillRect/>
          </a:stretch>
        </p:blipFill>
        <p:spPr bwMode="auto">
          <a:xfrm>
            <a:off x="6934200" y="1447800"/>
            <a:ext cx="1206500" cy="1349375"/>
          </a:xfrm>
          <a:prstGeom prst="rect">
            <a:avLst/>
          </a:prstGeom>
          <a:noFill/>
          <a:ln w="9525">
            <a:noFill/>
            <a:miter lim="800000"/>
            <a:headEnd/>
            <a:tailEnd/>
          </a:ln>
        </p:spPr>
      </p:pic>
      <p:pic>
        <p:nvPicPr>
          <p:cNvPr id="10245" name="Picture 3" descr="C:\Documents and Settings\leah\Local Settings\Temporary Internet Files\Content.IE5\QDKXSV58\MCHM00260_0000[1].wmf"/>
          <p:cNvPicPr>
            <a:picLocks noChangeAspect="1" noChangeArrowheads="1"/>
          </p:cNvPicPr>
          <p:nvPr/>
        </p:nvPicPr>
        <p:blipFill>
          <a:blip r:embed="rId3" cstate="print"/>
          <a:srcRect/>
          <a:stretch>
            <a:fillRect/>
          </a:stretch>
        </p:blipFill>
        <p:spPr bwMode="auto">
          <a:xfrm>
            <a:off x="3962400" y="4191000"/>
            <a:ext cx="1181100" cy="196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pPr>
              <a:buFont typeface="Arial" pitchFamily="34" charset="0"/>
              <a:buChar char="•"/>
            </a:pPr>
            <a:r>
              <a:rPr lang="en-US" dirty="0" smtClean="0">
                <a:latin typeface="Arial" charset="0"/>
                <a:cs typeface="Arial" charset="0"/>
              </a:rPr>
              <a:t>Respiratory &amp; Circulatory </a:t>
            </a:r>
          </a:p>
          <a:p>
            <a:pPr lvl="1">
              <a:buFont typeface="Arial" pitchFamily="34" charset="0"/>
              <a:buChar char="•"/>
            </a:pPr>
            <a:r>
              <a:rPr lang="en-US" dirty="0" smtClean="0">
                <a:latin typeface="Arial" charset="0"/>
                <a:cs typeface="Arial" charset="0"/>
              </a:rPr>
              <a:t>Heart, lung, nose</a:t>
            </a:r>
          </a:p>
          <a:p>
            <a:pPr lvl="1">
              <a:buFont typeface="Arial" pitchFamily="34" charset="0"/>
              <a:buChar char="•"/>
            </a:pPr>
            <a:r>
              <a:rPr lang="en-US" dirty="0" smtClean="0">
                <a:latin typeface="Arial" charset="0"/>
                <a:cs typeface="Arial" charset="0"/>
              </a:rPr>
              <a:t>Transfer food &amp; oxygen to cells, removes toxins</a:t>
            </a:r>
          </a:p>
          <a:p>
            <a:pPr>
              <a:buFont typeface="Arial" pitchFamily="34" charset="0"/>
              <a:buChar char="•"/>
            </a:pPr>
            <a:endParaRPr lang="en-US" dirty="0" smtClean="0">
              <a:latin typeface="Arial" charset="0"/>
              <a:cs typeface="Arial" charset="0"/>
            </a:endParaRPr>
          </a:p>
          <a:p>
            <a:pPr>
              <a:buFont typeface="Arial" pitchFamily="34" charset="0"/>
              <a:buChar char="•"/>
            </a:pPr>
            <a:endParaRPr lang="en-US" dirty="0" smtClean="0">
              <a:latin typeface="Arial" charset="0"/>
              <a:cs typeface="Arial" charset="0"/>
            </a:endParaRPr>
          </a:p>
          <a:p>
            <a:pPr>
              <a:buFont typeface="Arial" pitchFamily="34" charset="0"/>
              <a:buChar char="•"/>
            </a:pPr>
            <a:r>
              <a:rPr lang="en-US" dirty="0" smtClean="0">
                <a:latin typeface="Arial" charset="0"/>
                <a:cs typeface="Arial" charset="0"/>
              </a:rPr>
              <a:t>Gastrointestinal </a:t>
            </a:r>
          </a:p>
          <a:p>
            <a:pPr lvl="1">
              <a:buFont typeface="Arial" pitchFamily="34" charset="0"/>
              <a:buChar char="•"/>
            </a:pPr>
            <a:r>
              <a:rPr lang="en-US" dirty="0" smtClean="0">
                <a:latin typeface="Arial" charset="0"/>
                <a:cs typeface="Arial" charset="0"/>
              </a:rPr>
              <a:t>Mouth, stomach, intestines, liver, pancreas</a:t>
            </a:r>
          </a:p>
          <a:p>
            <a:pPr lvl="1">
              <a:buFont typeface="Arial" pitchFamily="34" charset="0"/>
              <a:buChar char="•"/>
            </a:pPr>
            <a:r>
              <a:rPr lang="en-US" dirty="0" smtClean="0">
                <a:latin typeface="Arial" charset="0"/>
                <a:cs typeface="Arial" charset="0"/>
              </a:rPr>
              <a:t>Breaks food down so it can be absorbed</a:t>
            </a:r>
          </a:p>
        </p:txBody>
      </p:sp>
      <p:sp>
        <p:nvSpPr>
          <p:cNvPr id="7" name="Slide Number Placeholder 6"/>
          <p:cNvSpPr>
            <a:spLocks noGrp="1"/>
          </p:cNvSpPr>
          <p:nvPr>
            <p:ph type="sldNum" sz="quarter" idx="12"/>
          </p:nvPr>
        </p:nvSpPr>
        <p:spPr/>
        <p:txBody>
          <a:bodyPr/>
          <a:lstStyle/>
          <a:p>
            <a:pPr>
              <a:defRPr/>
            </a:pPr>
            <a:fld id="{C5ED5310-9E9E-4549-A42D-D6077773370A}" type="slidenum">
              <a:rPr lang="en-US"/>
              <a:pPr>
                <a:defRPr/>
              </a:pPr>
              <a:t>11</a:t>
            </a:fld>
            <a:endParaRPr lang="en-US"/>
          </a:p>
        </p:txBody>
      </p:sp>
      <p:sp>
        <p:nvSpPr>
          <p:cNvPr id="2" name="Title 1"/>
          <p:cNvSpPr>
            <a:spLocks noGrp="1"/>
          </p:cNvSpPr>
          <p:nvPr>
            <p:ph type="title"/>
          </p:nvPr>
        </p:nvSpPr>
        <p:spPr/>
        <p:txBody>
          <a:bodyPr/>
          <a:lstStyle/>
          <a:p>
            <a:pPr fontAlgn="auto">
              <a:spcAft>
                <a:spcPts val="0"/>
              </a:spcAft>
              <a:defRPr/>
            </a:pPr>
            <a:r>
              <a:rPr lang="en-US" sz="3600" dirty="0" smtClean="0">
                <a:latin typeface="Arial Black" pitchFamily="34" charset="0"/>
              </a:rPr>
              <a:t>Body Systems Summary</a:t>
            </a:r>
            <a:endParaRPr lang="en-US" sz="3600" dirty="0">
              <a:latin typeface="Arial Black" pitchFamily="34" charset="0"/>
            </a:endParaRPr>
          </a:p>
        </p:txBody>
      </p:sp>
      <p:pic>
        <p:nvPicPr>
          <p:cNvPr id="11268" name="Picture 2" descr="C:\Documents and Settings\leah\Local Settings\Temporary Internet Files\Content.IE5\QDKXSV58\MCHM00260_0000[1].wmf"/>
          <p:cNvPicPr>
            <a:picLocks noChangeAspect="1" noChangeArrowheads="1"/>
          </p:cNvPicPr>
          <p:nvPr/>
        </p:nvPicPr>
        <p:blipFill>
          <a:blip r:embed="rId2" cstate="print"/>
          <a:srcRect/>
          <a:stretch>
            <a:fillRect/>
          </a:stretch>
        </p:blipFill>
        <p:spPr bwMode="auto">
          <a:xfrm>
            <a:off x="7086600" y="4343400"/>
            <a:ext cx="1237386" cy="2057400"/>
          </a:xfrm>
          <a:prstGeom prst="rect">
            <a:avLst/>
          </a:prstGeom>
          <a:noFill/>
          <a:ln w="9525">
            <a:noFill/>
            <a:miter lim="800000"/>
            <a:headEnd/>
            <a:tailEnd/>
          </a:ln>
        </p:spPr>
      </p:pic>
      <p:pic>
        <p:nvPicPr>
          <p:cNvPr id="11269" name="Picture 3" descr="C:\Documents and Settings\leah\Local Settings\Temporary Internet Files\Content.IE5\QDKXSV58\MPj04387480000[1].jpg"/>
          <p:cNvPicPr>
            <a:picLocks noChangeAspect="1" noChangeArrowheads="1"/>
          </p:cNvPicPr>
          <p:nvPr/>
        </p:nvPicPr>
        <p:blipFill>
          <a:blip r:embed="rId3" cstate="print"/>
          <a:srcRect/>
          <a:stretch>
            <a:fillRect/>
          </a:stretch>
        </p:blipFill>
        <p:spPr bwMode="auto">
          <a:xfrm>
            <a:off x="4953000" y="1295400"/>
            <a:ext cx="1371600" cy="1028700"/>
          </a:xfrm>
          <a:prstGeom prst="rect">
            <a:avLst/>
          </a:prstGeom>
          <a:noFill/>
          <a:ln w="9525">
            <a:noFill/>
            <a:miter lim="800000"/>
            <a:headEnd/>
            <a:tailEnd/>
          </a:ln>
        </p:spPr>
      </p:pic>
      <p:pic>
        <p:nvPicPr>
          <p:cNvPr id="11271" name="Picture 4" descr="C:\Documents and Settings\leah\Local Settings\Temporary Internet Files\Content.IE5\5GZI57FJ\MCj03291630000[1].wmf"/>
          <p:cNvPicPr>
            <a:picLocks noChangeAspect="1" noChangeArrowheads="1"/>
          </p:cNvPicPr>
          <p:nvPr/>
        </p:nvPicPr>
        <p:blipFill>
          <a:blip r:embed="rId4" cstate="print"/>
          <a:srcRect/>
          <a:stretch>
            <a:fillRect/>
          </a:stretch>
        </p:blipFill>
        <p:spPr bwMode="auto">
          <a:xfrm>
            <a:off x="7239000" y="762000"/>
            <a:ext cx="1066800" cy="1508125"/>
          </a:xfrm>
          <a:prstGeom prst="rect">
            <a:avLst/>
          </a:prstGeom>
          <a:noFill/>
          <a:ln w="9525">
            <a:noFill/>
            <a:miter lim="800000"/>
            <a:headEnd/>
            <a:tailEnd/>
          </a:ln>
        </p:spPr>
      </p:pic>
      <p:pic>
        <p:nvPicPr>
          <p:cNvPr id="11272" name="Picture 5" descr="C:\Documents and Settings\leah\Local Settings\Temporary Internet Files\Content.IE5\AB7YMV3N\MCHM00388_0000[1].wmf"/>
          <p:cNvPicPr>
            <a:picLocks noChangeAspect="1" noChangeArrowheads="1"/>
          </p:cNvPicPr>
          <p:nvPr/>
        </p:nvPicPr>
        <p:blipFill>
          <a:blip r:embed="rId5" cstate="print"/>
          <a:srcRect/>
          <a:stretch>
            <a:fillRect/>
          </a:stretch>
        </p:blipFill>
        <p:spPr bwMode="auto">
          <a:xfrm>
            <a:off x="7696200" y="2590800"/>
            <a:ext cx="738188" cy="744538"/>
          </a:xfrm>
          <a:prstGeom prst="rect">
            <a:avLst/>
          </a:prstGeom>
          <a:noFill/>
          <a:ln w="9525">
            <a:noFill/>
            <a:miter lim="800000"/>
            <a:headEnd/>
            <a:tailEnd/>
          </a:ln>
        </p:spPr>
      </p:pic>
      <p:pic>
        <p:nvPicPr>
          <p:cNvPr id="11273" name="Picture 6" descr="C:\Documents and Settings\leah\Local Settings\Temporary Internet Files\Content.IE5\CLMXM70P\MCHM00047_0000[1].wmf"/>
          <p:cNvPicPr>
            <a:picLocks noChangeAspect="1" noChangeArrowheads="1"/>
          </p:cNvPicPr>
          <p:nvPr/>
        </p:nvPicPr>
        <p:blipFill>
          <a:blip r:embed="rId6" cstate="print"/>
          <a:srcRect/>
          <a:stretch>
            <a:fillRect/>
          </a:stretch>
        </p:blipFill>
        <p:spPr bwMode="auto">
          <a:xfrm>
            <a:off x="5029200" y="3276600"/>
            <a:ext cx="854075" cy="82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2" descr="C:\Documents and Settings\leah\Local Settings\Temporary Internet Files\Content.IE5\8N0LAB2N\MCHM00454_0000[1].wmf"/>
          <p:cNvPicPr>
            <a:picLocks noGrp="1" noChangeAspect="1" noChangeArrowheads="1"/>
          </p:cNvPicPr>
          <p:nvPr>
            <p:ph idx="1"/>
          </p:nvPr>
        </p:nvPicPr>
        <p:blipFill>
          <a:blip r:embed="rId2" cstate="print"/>
          <a:srcRect/>
          <a:stretch>
            <a:fillRect/>
          </a:stretch>
        </p:blipFill>
        <p:spPr>
          <a:xfrm>
            <a:off x="5105400" y="762000"/>
            <a:ext cx="1122363" cy="1122363"/>
          </a:xfrm>
        </p:spPr>
      </p:pic>
      <p:sp>
        <p:nvSpPr>
          <p:cNvPr id="4" name="Slide Number Placeholder 3"/>
          <p:cNvSpPr>
            <a:spLocks noGrp="1"/>
          </p:cNvSpPr>
          <p:nvPr>
            <p:ph type="sldNum" sz="quarter" idx="12"/>
          </p:nvPr>
        </p:nvSpPr>
        <p:spPr/>
        <p:txBody>
          <a:bodyPr/>
          <a:lstStyle/>
          <a:p>
            <a:pPr>
              <a:defRPr/>
            </a:pPr>
            <a:fld id="{F749DCA0-1049-48B0-9658-670680753463}" type="slidenum">
              <a:rPr lang="en-US"/>
              <a:pPr>
                <a:defRPr/>
              </a:pPr>
              <a:t>12</a:t>
            </a:fld>
            <a:endParaRPr lang="en-US"/>
          </a:p>
        </p:txBody>
      </p:sp>
      <p:sp>
        <p:nvSpPr>
          <p:cNvPr id="2" name="Title 1"/>
          <p:cNvSpPr>
            <a:spLocks noGrp="1"/>
          </p:cNvSpPr>
          <p:nvPr>
            <p:ph type="title"/>
          </p:nvPr>
        </p:nvSpPr>
        <p:spPr/>
        <p:txBody>
          <a:bodyPr/>
          <a:lstStyle/>
          <a:p>
            <a:pPr fontAlgn="auto">
              <a:spcAft>
                <a:spcPts val="0"/>
              </a:spcAft>
              <a:defRPr/>
            </a:pPr>
            <a:r>
              <a:rPr lang="en-US" sz="3200" dirty="0" smtClean="0">
                <a:latin typeface="Arial Black" pitchFamily="34" charset="0"/>
              </a:rPr>
              <a:t>Systems cont.</a:t>
            </a:r>
            <a:endParaRPr lang="en-US" sz="3200" dirty="0">
              <a:latin typeface="Arial Black" pitchFamily="34" charset="0"/>
            </a:endParaRPr>
          </a:p>
        </p:txBody>
      </p:sp>
      <p:sp>
        <p:nvSpPr>
          <p:cNvPr id="12292" name="Rectangle 4"/>
          <p:cNvSpPr>
            <a:spLocks noChangeArrowheads="1"/>
          </p:cNvSpPr>
          <p:nvPr/>
        </p:nvSpPr>
        <p:spPr bwMode="auto">
          <a:xfrm>
            <a:off x="457200" y="1600200"/>
            <a:ext cx="8229600" cy="1631950"/>
          </a:xfrm>
          <a:prstGeom prst="rect">
            <a:avLst/>
          </a:prstGeom>
          <a:noFill/>
          <a:ln w="9525">
            <a:noFill/>
            <a:miter lim="800000"/>
            <a:headEnd/>
            <a:tailEnd/>
          </a:ln>
        </p:spPr>
        <p:txBody>
          <a:bodyPr>
            <a:spAutoFit/>
          </a:bodyPr>
          <a:lstStyle/>
          <a:p>
            <a:pPr>
              <a:buFont typeface="Arial" pitchFamily="34" charset="0"/>
              <a:buChar char="•"/>
            </a:pPr>
            <a:r>
              <a:rPr lang="en-US" sz="2800" dirty="0">
                <a:cs typeface="Arial" charset="0"/>
              </a:rPr>
              <a:t>Genitourinary </a:t>
            </a:r>
          </a:p>
          <a:p>
            <a:pPr lvl="1">
              <a:buFont typeface="Arial" pitchFamily="34" charset="0"/>
              <a:buChar char="•"/>
            </a:pPr>
            <a:r>
              <a:rPr lang="en-US" sz="2400" dirty="0">
                <a:cs typeface="Arial" charset="0"/>
              </a:rPr>
              <a:t>Kidneys, </a:t>
            </a:r>
            <a:r>
              <a:rPr lang="en-US" sz="2400" dirty="0" err="1">
                <a:cs typeface="Arial" charset="0"/>
              </a:rPr>
              <a:t>ureters</a:t>
            </a:r>
            <a:r>
              <a:rPr lang="en-US" sz="2400" dirty="0">
                <a:cs typeface="Arial" charset="0"/>
              </a:rPr>
              <a:t>, bladder, urethra, testes, ovaries</a:t>
            </a:r>
          </a:p>
          <a:p>
            <a:pPr lvl="1">
              <a:buFont typeface="Arial" pitchFamily="34" charset="0"/>
              <a:buChar char="•"/>
            </a:pPr>
            <a:r>
              <a:rPr lang="en-US" sz="2400" dirty="0">
                <a:cs typeface="Arial" charset="0"/>
              </a:rPr>
              <a:t>Urinary- filters blood, stores and eliminates waste</a:t>
            </a:r>
          </a:p>
          <a:p>
            <a:pPr lvl="1">
              <a:buFont typeface="Arial" pitchFamily="34" charset="0"/>
              <a:buChar char="•"/>
            </a:pPr>
            <a:r>
              <a:rPr lang="en-US" sz="2400" dirty="0">
                <a:cs typeface="Arial" charset="0"/>
              </a:rPr>
              <a:t>Organs of reproduction</a:t>
            </a:r>
          </a:p>
        </p:txBody>
      </p:sp>
      <p:pic>
        <p:nvPicPr>
          <p:cNvPr id="12293" name="Picture 4" descr="C:\Documents and Settings\leah\Local Settings\Temporary Internet Files\Content.IE5\2Y3NWB1S\MCHM00246_0000[1].wmf"/>
          <p:cNvPicPr>
            <a:picLocks noChangeAspect="1" noChangeArrowheads="1"/>
          </p:cNvPicPr>
          <p:nvPr/>
        </p:nvPicPr>
        <p:blipFill>
          <a:blip r:embed="rId3" cstate="print"/>
          <a:srcRect/>
          <a:stretch>
            <a:fillRect/>
          </a:stretch>
        </p:blipFill>
        <p:spPr bwMode="auto">
          <a:xfrm>
            <a:off x="7239000" y="228600"/>
            <a:ext cx="1447800" cy="1952625"/>
          </a:xfrm>
          <a:prstGeom prst="rect">
            <a:avLst/>
          </a:prstGeom>
          <a:noFill/>
          <a:ln w="9525">
            <a:noFill/>
            <a:miter lim="800000"/>
            <a:headEnd/>
            <a:tailEnd/>
          </a:ln>
        </p:spPr>
      </p:pic>
      <p:sp>
        <p:nvSpPr>
          <p:cNvPr id="12295" name="Rectangle 8"/>
          <p:cNvSpPr>
            <a:spLocks noChangeArrowheads="1"/>
          </p:cNvSpPr>
          <p:nvPr/>
        </p:nvSpPr>
        <p:spPr bwMode="auto">
          <a:xfrm>
            <a:off x="762000" y="4114800"/>
            <a:ext cx="4572000" cy="1692275"/>
          </a:xfrm>
          <a:prstGeom prst="rect">
            <a:avLst/>
          </a:prstGeom>
          <a:noFill/>
          <a:ln w="9525">
            <a:noFill/>
            <a:miter lim="800000"/>
            <a:headEnd/>
            <a:tailEnd/>
          </a:ln>
        </p:spPr>
        <p:txBody>
          <a:bodyPr>
            <a:spAutoFit/>
          </a:bodyPr>
          <a:lstStyle/>
          <a:p>
            <a:pPr>
              <a:buFont typeface="Arial" pitchFamily="34" charset="0"/>
              <a:buChar char="•"/>
            </a:pPr>
            <a:r>
              <a:rPr lang="en-US" sz="2800" dirty="0">
                <a:cs typeface="Arial" charset="0"/>
              </a:rPr>
              <a:t>Nervous</a:t>
            </a:r>
            <a:r>
              <a:rPr lang="en-US" sz="3200" dirty="0">
                <a:cs typeface="Arial" charset="0"/>
              </a:rPr>
              <a:t> </a:t>
            </a:r>
          </a:p>
          <a:p>
            <a:pPr lvl="1">
              <a:buFont typeface="Arial" pitchFamily="34" charset="0"/>
              <a:buChar char="•"/>
            </a:pPr>
            <a:r>
              <a:rPr lang="en-US" sz="2400" dirty="0">
                <a:cs typeface="Arial" charset="0"/>
              </a:rPr>
              <a:t>Brain, spinal cord, nerves</a:t>
            </a:r>
          </a:p>
          <a:p>
            <a:pPr lvl="1">
              <a:buFont typeface="Arial" pitchFamily="34" charset="0"/>
              <a:buChar char="•"/>
            </a:pPr>
            <a:r>
              <a:rPr lang="en-US" sz="2400" dirty="0">
                <a:cs typeface="Arial" charset="0"/>
              </a:rPr>
              <a:t>Control &amp; regulate all other systems</a:t>
            </a:r>
          </a:p>
        </p:txBody>
      </p:sp>
      <p:pic>
        <p:nvPicPr>
          <p:cNvPr id="12296" name="Picture 2" descr="C:\Documents and Settings\leah\Local Settings\Temporary Internet Files\Content.IE5\QDKXSV58\MPj04387460000[1].jpg"/>
          <p:cNvPicPr>
            <a:picLocks noChangeAspect="1" noChangeArrowheads="1"/>
          </p:cNvPicPr>
          <p:nvPr/>
        </p:nvPicPr>
        <p:blipFill>
          <a:blip r:embed="rId4" cstate="print"/>
          <a:srcRect/>
          <a:stretch>
            <a:fillRect/>
          </a:stretch>
        </p:blipFill>
        <p:spPr bwMode="auto">
          <a:xfrm>
            <a:off x="5105400" y="3200400"/>
            <a:ext cx="1371600" cy="1828800"/>
          </a:xfrm>
          <a:prstGeom prst="rect">
            <a:avLst/>
          </a:prstGeom>
          <a:noFill/>
          <a:ln w="9525">
            <a:noFill/>
            <a:miter lim="800000"/>
            <a:headEnd/>
            <a:tailEnd/>
          </a:ln>
        </p:spPr>
      </p:pic>
      <p:pic>
        <p:nvPicPr>
          <p:cNvPr id="12297" name="Picture 5" descr="C:\Documents and Settings\leah\Local Settings\Temporary Internet Files\Content.IE5\8N0LAB2N\MPj04387910000[1].jpg"/>
          <p:cNvPicPr>
            <a:picLocks noChangeAspect="1" noChangeArrowheads="1"/>
          </p:cNvPicPr>
          <p:nvPr/>
        </p:nvPicPr>
        <p:blipFill>
          <a:blip r:embed="rId5" cstate="print"/>
          <a:srcRect/>
          <a:stretch>
            <a:fillRect/>
          </a:stretch>
        </p:blipFill>
        <p:spPr bwMode="auto">
          <a:xfrm>
            <a:off x="6629400" y="4953000"/>
            <a:ext cx="1200150" cy="1600200"/>
          </a:xfrm>
          <a:prstGeom prst="rect">
            <a:avLst/>
          </a:prstGeom>
          <a:noFill/>
          <a:ln w="9525">
            <a:noFill/>
            <a:miter lim="800000"/>
            <a:headEnd/>
            <a:tailEnd/>
          </a:ln>
        </p:spPr>
      </p:pic>
      <p:pic>
        <p:nvPicPr>
          <p:cNvPr id="12298" name="Picture 6" descr="C:\Documents and Settings\leah\Local Settings\Temporary Internet Files\Content.IE5\AB7YMV3N\MCj02115220000[1].wmf"/>
          <p:cNvPicPr>
            <a:picLocks noChangeAspect="1" noChangeArrowheads="1"/>
          </p:cNvPicPr>
          <p:nvPr/>
        </p:nvPicPr>
        <p:blipFill>
          <a:blip r:embed="rId6" cstate="print"/>
          <a:srcRect/>
          <a:stretch>
            <a:fillRect/>
          </a:stretch>
        </p:blipFill>
        <p:spPr bwMode="auto">
          <a:xfrm>
            <a:off x="8001000" y="4343400"/>
            <a:ext cx="5429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57200" y="1371600"/>
            <a:ext cx="7391400" cy="4708525"/>
          </a:xfrm>
        </p:spPr>
        <p:txBody>
          <a:bodyPr/>
          <a:lstStyle/>
          <a:p>
            <a:pPr>
              <a:buFont typeface="Arial" pitchFamily="34" charset="0"/>
              <a:buChar char="•"/>
            </a:pPr>
            <a:r>
              <a:rPr lang="en-US" dirty="0" smtClean="0">
                <a:latin typeface="Arial" charset="0"/>
                <a:cs typeface="Arial" charset="0"/>
              </a:rPr>
              <a:t>Muscular/Skeletal</a:t>
            </a:r>
          </a:p>
          <a:p>
            <a:pPr lvl="1">
              <a:buFont typeface="Arial" pitchFamily="34" charset="0"/>
              <a:buChar char="•"/>
            </a:pPr>
            <a:r>
              <a:rPr lang="en-US" dirty="0" smtClean="0">
                <a:latin typeface="Arial" charset="0"/>
                <a:cs typeface="Arial" charset="0"/>
              </a:rPr>
              <a:t>Muscles, tendons, cartilage, bones,         connective tissue</a:t>
            </a:r>
          </a:p>
          <a:p>
            <a:pPr lvl="1">
              <a:buFont typeface="Arial" pitchFamily="34" charset="0"/>
              <a:buChar char="•"/>
            </a:pPr>
            <a:r>
              <a:rPr lang="en-US" dirty="0" smtClean="0">
                <a:latin typeface="Arial" charset="0"/>
                <a:cs typeface="Arial" charset="0"/>
              </a:rPr>
              <a:t>Support &amp; protect organs &amp; help with  movement</a:t>
            </a:r>
          </a:p>
          <a:p>
            <a:pPr>
              <a:buFont typeface="Arial" pitchFamily="34" charset="0"/>
              <a:buChar char="•"/>
            </a:pPr>
            <a:endParaRPr lang="en-US" dirty="0" smtClean="0">
              <a:latin typeface="Arial" charset="0"/>
              <a:cs typeface="Arial" charset="0"/>
            </a:endParaRPr>
          </a:p>
          <a:p>
            <a:pPr>
              <a:buFont typeface="Arial" pitchFamily="34" charset="0"/>
              <a:buChar char="•"/>
            </a:pPr>
            <a:r>
              <a:rPr lang="en-US" dirty="0" smtClean="0">
                <a:latin typeface="Arial" charset="0"/>
                <a:cs typeface="Arial" charset="0"/>
              </a:rPr>
              <a:t>  Skin &amp; Sensory Organs</a:t>
            </a:r>
          </a:p>
          <a:p>
            <a:pPr lvl="1">
              <a:buFont typeface="Arial" pitchFamily="34" charset="0"/>
              <a:buChar char="•"/>
            </a:pPr>
            <a:r>
              <a:rPr lang="en-US" dirty="0" smtClean="0">
                <a:latin typeface="Arial" charset="0"/>
                <a:cs typeface="Arial" charset="0"/>
              </a:rPr>
              <a:t>Skin is largest organ / protective cover</a:t>
            </a:r>
          </a:p>
          <a:p>
            <a:pPr lvl="1">
              <a:buFont typeface="Arial" pitchFamily="34" charset="0"/>
              <a:buChar char="•"/>
            </a:pPr>
            <a:r>
              <a:rPr lang="en-US" dirty="0" smtClean="0">
                <a:latin typeface="Arial" charset="0"/>
                <a:cs typeface="Arial" charset="0"/>
              </a:rPr>
              <a:t>eyes, taste buds, olfactory system are senses</a:t>
            </a:r>
          </a:p>
        </p:txBody>
      </p:sp>
      <p:sp>
        <p:nvSpPr>
          <p:cNvPr id="8" name="Slide Number Placeholder 7"/>
          <p:cNvSpPr>
            <a:spLocks noGrp="1"/>
          </p:cNvSpPr>
          <p:nvPr>
            <p:ph type="sldNum" sz="quarter" idx="12"/>
          </p:nvPr>
        </p:nvSpPr>
        <p:spPr/>
        <p:txBody>
          <a:bodyPr/>
          <a:lstStyle/>
          <a:p>
            <a:pPr>
              <a:defRPr/>
            </a:pPr>
            <a:fld id="{BB69BA54-330F-4926-95CC-C42D2866EE28}" type="slidenum">
              <a:rPr lang="en-US"/>
              <a:pPr>
                <a:defRPr/>
              </a:pPr>
              <a:t>13</a:t>
            </a:fld>
            <a:endParaRPr lang="en-US"/>
          </a:p>
        </p:txBody>
      </p:sp>
      <p:sp>
        <p:nvSpPr>
          <p:cNvPr id="2" name="Title 1"/>
          <p:cNvSpPr>
            <a:spLocks noGrp="1"/>
          </p:cNvSpPr>
          <p:nvPr>
            <p:ph type="title"/>
          </p:nvPr>
        </p:nvSpPr>
        <p:spPr/>
        <p:txBody>
          <a:bodyPr/>
          <a:lstStyle/>
          <a:p>
            <a:pPr fontAlgn="auto">
              <a:spcAft>
                <a:spcPts val="0"/>
              </a:spcAft>
              <a:defRPr/>
            </a:pPr>
            <a:r>
              <a:rPr lang="en-US" sz="3600" dirty="0" smtClean="0"/>
              <a:t>Body Systems (cont.)</a:t>
            </a:r>
            <a:endParaRPr lang="en-US" sz="3600" dirty="0"/>
          </a:p>
        </p:txBody>
      </p:sp>
      <p:pic>
        <p:nvPicPr>
          <p:cNvPr id="13316" name="Picture 3" descr="C:\Documents and Settings\leah\Local Settings\Temporary Internet Files\Content.IE5\JG1KZT34\MCHM00247_0000[1].wmf"/>
          <p:cNvPicPr>
            <a:picLocks noChangeAspect="1" noChangeArrowheads="1"/>
          </p:cNvPicPr>
          <p:nvPr/>
        </p:nvPicPr>
        <p:blipFill>
          <a:blip r:embed="rId2" cstate="print"/>
          <a:srcRect/>
          <a:stretch>
            <a:fillRect/>
          </a:stretch>
        </p:blipFill>
        <p:spPr bwMode="auto">
          <a:xfrm>
            <a:off x="6934200" y="381000"/>
            <a:ext cx="1676400" cy="3162300"/>
          </a:xfrm>
          <a:prstGeom prst="rect">
            <a:avLst/>
          </a:prstGeom>
          <a:noFill/>
          <a:ln w="9525">
            <a:noFill/>
            <a:miter lim="800000"/>
            <a:headEnd/>
            <a:tailEnd/>
          </a:ln>
        </p:spPr>
      </p:pic>
      <p:pic>
        <p:nvPicPr>
          <p:cNvPr id="13317" name="Picture 4" descr="C:\Documents and Settings\leah\Local Settings\Temporary Internet Files\Content.IE5\JG1KZT34\MCj04362610000[1].png"/>
          <p:cNvPicPr>
            <a:picLocks noChangeAspect="1" noChangeArrowheads="1"/>
          </p:cNvPicPr>
          <p:nvPr/>
        </p:nvPicPr>
        <p:blipFill>
          <a:blip r:embed="rId3" cstate="print"/>
          <a:srcRect/>
          <a:stretch>
            <a:fillRect/>
          </a:stretch>
        </p:blipFill>
        <p:spPr bwMode="auto">
          <a:xfrm>
            <a:off x="0" y="2057400"/>
            <a:ext cx="1600200" cy="1600200"/>
          </a:xfrm>
          <a:prstGeom prst="rect">
            <a:avLst/>
          </a:prstGeom>
          <a:noFill/>
          <a:ln w="9525">
            <a:noFill/>
            <a:miter lim="800000"/>
            <a:headEnd/>
            <a:tailEnd/>
          </a:ln>
        </p:spPr>
      </p:pic>
      <p:pic>
        <p:nvPicPr>
          <p:cNvPr id="13318" name="Picture 5" descr="C:\Documents and Settings\leah\Local Settings\Temporary Internet Files\Content.IE5\0C3D718J\MCPE02756_0000[1].wmf"/>
          <p:cNvPicPr>
            <a:picLocks noChangeAspect="1" noChangeArrowheads="1"/>
          </p:cNvPicPr>
          <p:nvPr/>
        </p:nvPicPr>
        <p:blipFill>
          <a:blip r:embed="rId4" cstate="print"/>
          <a:srcRect/>
          <a:stretch>
            <a:fillRect/>
          </a:stretch>
        </p:blipFill>
        <p:spPr bwMode="auto">
          <a:xfrm>
            <a:off x="4114800" y="5105400"/>
            <a:ext cx="1311275" cy="838200"/>
          </a:xfrm>
          <a:prstGeom prst="rect">
            <a:avLst/>
          </a:prstGeom>
          <a:noFill/>
          <a:ln w="9525">
            <a:noFill/>
            <a:miter lim="800000"/>
            <a:headEnd/>
            <a:tailEnd/>
          </a:ln>
        </p:spPr>
      </p:pic>
      <p:pic>
        <p:nvPicPr>
          <p:cNvPr id="13320" name="Picture 5" descr="C:\Documents and Settings\leah\Local Settings\Temporary Internet Files\Content.IE5\AB7YMV3N\MCj02812840000[1].wmf"/>
          <p:cNvPicPr>
            <a:picLocks noChangeAspect="1" noChangeArrowheads="1"/>
          </p:cNvPicPr>
          <p:nvPr/>
        </p:nvPicPr>
        <p:blipFill>
          <a:blip r:embed="rId5" cstate="print"/>
          <a:srcRect/>
          <a:stretch>
            <a:fillRect/>
          </a:stretch>
        </p:blipFill>
        <p:spPr bwMode="auto">
          <a:xfrm>
            <a:off x="1828800" y="5105400"/>
            <a:ext cx="1355725" cy="715963"/>
          </a:xfrm>
          <a:prstGeom prst="rect">
            <a:avLst/>
          </a:prstGeom>
          <a:noFill/>
          <a:ln w="9525">
            <a:noFill/>
            <a:miter lim="800000"/>
            <a:headEnd/>
            <a:tailEnd/>
          </a:ln>
        </p:spPr>
      </p:pic>
      <p:pic>
        <p:nvPicPr>
          <p:cNvPr id="13321" name="Picture 6" descr="C:\Documents and Settings\leah\Local Settings\Temporary Internet Files\Content.IE5\ORSRY9KF\MCj02812850000[1].wmf"/>
          <p:cNvPicPr>
            <a:picLocks noChangeAspect="1" noChangeArrowheads="1"/>
          </p:cNvPicPr>
          <p:nvPr/>
        </p:nvPicPr>
        <p:blipFill>
          <a:blip r:embed="rId6" cstate="print"/>
          <a:srcRect/>
          <a:stretch>
            <a:fillRect/>
          </a:stretch>
        </p:blipFill>
        <p:spPr bwMode="auto">
          <a:xfrm>
            <a:off x="6324600" y="5029200"/>
            <a:ext cx="838200" cy="124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a:buFont typeface="Arial" pitchFamily="34" charset="0"/>
              <a:buChar char="•"/>
            </a:pPr>
            <a:r>
              <a:rPr lang="en-US" dirty="0" smtClean="0">
                <a:latin typeface="Arial" charset="0"/>
                <a:cs typeface="Arial" charset="0"/>
              </a:rPr>
              <a:t>Heart &amp; vessels, lungs, nose</a:t>
            </a:r>
          </a:p>
          <a:p>
            <a:pPr lvl="1">
              <a:buFont typeface="Arial" pitchFamily="34" charset="0"/>
              <a:buChar char="•"/>
            </a:pPr>
            <a:r>
              <a:rPr lang="en-US" dirty="0" smtClean="0">
                <a:latin typeface="Arial" charset="0"/>
                <a:cs typeface="Arial" charset="0"/>
              </a:rPr>
              <a:t>Transfer food (nutrients) &amp; oxygen to cells</a:t>
            </a:r>
          </a:p>
          <a:p>
            <a:pPr lvl="1">
              <a:buFont typeface="Arial" pitchFamily="34" charset="0"/>
              <a:buChar char="•"/>
            </a:pPr>
            <a:r>
              <a:rPr lang="en-US" dirty="0" smtClean="0">
                <a:latin typeface="Arial" charset="0"/>
                <a:cs typeface="Arial" charset="0"/>
              </a:rPr>
              <a:t>Removes toxins from body</a:t>
            </a:r>
          </a:p>
          <a:p>
            <a:pPr>
              <a:buFont typeface="Arial" pitchFamily="34" charset="0"/>
              <a:buChar char="•"/>
            </a:pPr>
            <a:r>
              <a:rPr lang="en-US" dirty="0" smtClean="0">
                <a:latin typeface="Arial" charset="0"/>
                <a:cs typeface="Arial" charset="0"/>
              </a:rPr>
              <a:t>Chronic conditions include</a:t>
            </a:r>
          </a:p>
          <a:p>
            <a:pPr lvl="1">
              <a:buFont typeface="Arial" pitchFamily="34" charset="0"/>
              <a:buChar char="•"/>
            </a:pPr>
            <a:r>
              <a:rPr lang="en-US" dirty="0" smtClean="0">
                <a:latin typeface="Arial" charset="0"/>
                <a:cs typeface="Arial" charset="0"/>
              </a:rPr>
              <a:t> cardiac disease, asthma, allergies,</a:t>
            </a:r>
          </a:p>
          <a:p>
            <a:pPr>
              <a:buFont typeface="Arial" pitchFamily="34" charset="0"/>
              <a:buChar char="•"/>
            </a:pPr>
            <a:r>
              <a:rPr lang="en-US" dirty="0" smtClean="0">
                <a:latin typeface="Arial" charset="0"/>
                <a:cs typeface="Arial" charset="0"/>
              </a:rPr>
              <a:t>Things to monitor</a:t>
            </a:r>
          </a:p>
          <a:p>
            <a:pPr lvl="1">
              <a:buFont typeface="Arial" pitchFamily="34" charset="0"/>
              <a:buChar char="•"/>
            </a:pPr>
            <a:r>
              <a:rPr lang="en-US" dirty="0" smtClean="0">
                <a:latin typeface="Arial" charset="0"/>
                <a:cs typeface="Arial" charset="0"/>
              </a:rPr>
              <a:t>Breathing, runny nose/congestion, coughing, sore throat, allergic reaction, edema, chest pain, symptoms of heart attack, stroke</a:t>
            </a:r>
          </a:p>
          <a:p>
            <a:pPr>
              <a:buFont typeface="Arial" pitchFamily="34" charset="0"/>
              <a:buChar char="•"/>
            </a:pPr>
            <a:r>
              <a:rPr lang="en-US" dirty="0" smtClean="0">
                <a:latin typeface="Arial" charset="0"/>
                <a:cs typeface="Arial" charset="0"/>
              </a:rPr>
              <a:t>When to call 911</a:t>
            </a:r>
          </a:p>
          <a:p>
            <a:endParaRPr lang="en-US" dirty="0" smtClean="0">
              <a:latin typeface="Arial" charset="0"/>
              <a:cs typeface="Arial" charset="0"/>
            </a:endParaRPr>
          </a:p>
        </p:txBody>
      </p:sp>
      <p:sp>
        <p:nvSpPr>
          <p:cNvPr id="7" name="Slide Number Placeholder 6"/>
          <p:cNvSpPr>
            <a:spLocks noGrp="1"/>
          </p:cNvSpPr>
          <p:nvPr>
            <p:ph type="sldNum" sz="quarter" idx="12"/>
          </p:nvPr>
        </p:nvSpPr>
        <p:spPr/>
        <p:txBody>
          <a:bodyPr/>
          <a:lstStyle/>
          <a:p>
            <a:pPr>
              <a:defRPr/>
            </a:pPr>
            <a:fld id="{BD447184-4B65-4A21-ADC7-E2DA2EC91FBE}" type="slidenum">
              <a:rPr lang="en-US"/>
              <a:pPr>
                <a:defRPr/>
              </a:pPr>
              <a:t>14</a:t>
            </a:fld>
            <a:endParaRPr lang="en-US"/>
          </a:p>
        </p:txBody>
      </p:sp>
      <p:sp>
        <p:nvSpPr>
          <p:cNvPr id="2" name="Title 1"/>
          <p:cNvSpPr>
            <a:spLocks noGrp="1"/>
          </p:cNvSpPr>
          <p:nvPr>
            <p:ph type="title"/>
          </p:nvPr>
        </p:nvSpPr>
        <p:spPr/>
        <p:txBody>
          <a:bodyPr>
            <a:normAutofit fontScale="90000"/>
          </a:bodyPr>
          <a:lstStyle/>
          <a:p>
            <a:pPr fontAlgn="auto">
              <a:spcAft>
                <a:spcPts val="0"/>
              </a:spcAft>
              <a:defRPr/>
            </a:pPr>
            <a:r>
              <a:rPr lang="en-US" sz="3600" dirty="0" smtClean="0">
                <a:latin typeface="Arial Black" pitchFamily="34" charset="0"/>
              </a:rPr>
              <a:t>A. Respiratory &amp; Circulatory System</a:t>
            </a:r>
            <a:endParaRPr lang="en-US" sz="3600" dirty="0">
              <a:latin typeface="Arial Black" pitchFamily="34" charset="0"/>
            </a:endParaRPr>
          </a:p>
        </p:txBody>
      </p:sp>
      <p:pic>
        <p:nvPicPr>
          <p:cNvPr id="14340" name="Picture 2" descr="C:\Documents and Settings\leah\Local Settings\Temporary Internet Files\Content.IE5\0C3D718J\MCj02327300000[1].wmf"/>
          <p:cNvPicPr>
            <a:picLocks noChangeAspect="1" noChangeArrowheads="1"/>
          </p:cNvPicPr>
          <p:nvPr/>
        </p:nvPicPr>
        <p:blipFill>
          <a:blip r:embed="rId2" cstate="print"/>
          <a:srcRect/>
          <a:stretch>
            <a:fillRect/>
          </a:stretch>
        </p:blipFill>
        <p:spPr bwMode="auto">
          <a:xfrm>
            <a:off x="7315200" y="1524000"/>
            <a:ext cx="866775" cy="1081088"/>
          </a:xfrm>
          <a:prstGeom prst="rect">
            <a:avLst/>
          </a:prstGeom>
          <a:noFill/>
          <a:ln w="9525">
            <a:noFill/>
            <a:miter lim="800000"/>
            <a:headEnd/>
            <a:tailEnd/>
          </a:ln>
        </p:spPr>
      </p:pic>
      <p:pic>
        <p:nvPicPr>
          <p:cNvPr id="14341" name="Picture 3" descr="C:\Documents and Settings\leah\Local Settings\Temporary Internet Files\Content.IE5\JG1KZT34\MPj04387450000[1].jpg"/>
          <p:cNvPicPr>
            <a:picLocks noChangeAspect="1" noChangeArrowheads="1"/>
          </p:cNvPicPr>
          <p:nvPr/>
        </p:nvPicPr>
        <p:blipFill>
          <a:blip r:embed="rId3" cstate="print"/>
          <a:srcRect/>
          <a:stretch>
            <a:fillRect/>
          </a:stretch>
        </p:blipFill>
        <p:spPr bwMode="auto">
          <a:xfrm>
            <a:off x="6477000" y="2667000"/>
            <a:ext cx="819150" cy="1092200"/>
          </a:xfrm>
          <a:prstGeom prst="rect">
            <a:avLst/>
          </a:prstGeom>
          <a:noFill/>
          <a:ln w="9525">
            <a:noFill/>
            <a:miter lim="800000"/>
            <a:headEnd/>
            <a:tailEnd/>
          </a:ln>
        </p:spPr>
      </p:pic>
      <p:sp>
        <p:nvSpPr>
          <p:cNvPr id="14342" name="phone3"/>
          <p:cNvSpPr>
            <a:spLocks noEditPoints="1" noChangeArrowheads="1"/>
          </p:cNvSpPr>
          <p:nvPr/>
        </p:nvSpPr>
        <p:spPr bwMode="auto">
          <a:xfrm>
            <a:off x="5715000" y="5257800"/>
            <a:ext cx="1143000" cy="1219200"/>
          </a:xfrm>
          <a:custGeom>
            <a:avLst/>
            <a:gdLst>
              <a:gd name="T0" fmla="*/ 0 w 21600"/>
              <a:gd name="T1" fmla="*/ 0 h 21600"/>
              <a:gd name="T2" fmla="*/ 571500 w 21600"/>
              <a:gd name="T3" fmla="*/ 0 h 21600"/>
              <a:gd name="T4" fmla="*/ 1143000 w 21600"/>
              <a:gd name="T5" fmla="*/ 0 h 21600"/>
              <a:gd name="T6" fmla="*/ 1143000 w 21600"/>
              <a:gd name="T7" fmla="*/ 609600 h 21600"/>
              <a:gd name="T8" fmla="*/ 1143000 w 21600"/>
              <a:gd name="T9" fmla="*/ 1219200 h 21600"/>
              <a:gd name="T10" fmla="*/ 571500 w 21600"/>
              <a:gd name="T11" fmla="*/ 1219200 h 21600"/>
              <a:gd name="T12" fmla="*/ 0 w 21600"/>
              <a:gd name="T13" fmla="*/ 1219200 h 21600"/>
              <a:gd name="T14" fmla="*/ 0 w 21600"/>
              <a:gd name="T15" fmla="*/ 609600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lstStyle/>
          <a:p>
            <a:pPr>
              <a:buFont typeface="Arial" pitchFamily="34" charset="0"/>
              <a:buChar char="•"/>
            </a:pPr>
            <a:r>
              <a:rPr lang="en-US" dirty="0" smtClean="0">
                <a:latin typeface="Arial" charset="0"/>
                <a:cs typeface="Arial" charset="0"/>
              </a:rPr>
              <a:t>Brain, spinal cord, nerves</a:t>
            </a:r>
          </a:p>
          <a:p>
            <a:pPr lvl="1">
              <a:buFont typeface="Arial" pitchFamily="34" charset="0"/>
              <a:buChar char="•"/>
            </a:pPr>
            <a:r>
              <a:rPr lang="en-US" dirty="0" smtClean="0">
                <a:latin typeface="Arial" charset="0"/>
                <a:cs typeface="Arial" charset="0"/>
              </a:rPr>
              <a:t>Regulate all other systems</a:t>
            </a:r>
          </a:p>
          <a:p>
            <a:pPr>
              <a:buFont typeface="Arial" pitchFamily="34" charset="0"/>
              <a:buChar char="•"/>
            </a:pPr>
            <a:endParaRPr lang="en-US" dirty="0" smtClean="0">
              <a:latin typeface="Arial" charset="0"/>
              <a:cs typeface="Arial" charset="0"/>
            </a:endParaRPr>
          </a:p>
          <a:p>
            <a:pPr>
              <a:buFont typeface="Arial" pitchFamily="34" charset="0"/>
              <a:buChar char="•"/>
            </a:pPr>
            <a:r>
              <a:rPr lang="en-US" dirty="0" smtClean="0">
                <a:latin typeface="Arial" charset="0"/>
                <a:cs typeface="Arial" charset="0"/>
              </a:rPr>
              <a:t>Things to monitor  (pp 19-22)</a:t>
            </a:r>
          </a:p>
          <a:p>
            <a:pPr lvl="1">
              <a:buFont typeface="Arial" pitchFamily="34" charset="0"/>
              <a:buChar char="•"/>
            </a:pPr>
            <a:r>
              <a:rPr lang="en-US" dirty="0" smtClean="0">
                <a:latin typeface="Arial" charset="0"/>
                <a:cs typeface="Arial" charset="0"/>
              </a:rPr>
              <a:t>Seizures (individualized), delirium (confusion), dizziness, fainting, headaches, head injuries, insomnia, level of consciousness, paralysis, tremors</a:t>
            </a:r>
          </a:p>
        </p:txBody>
      </p:sp>
      <p:sp>
        <p:nvSpPr>
          <p:cNvPr id="7" name="Slide Number Placeholder 6"/>
          <p:cNvSpPr>
            <a:spLocks noGrp="1"/>
          </p:cNvSpPr>
          <p:nvPr>
            <p:ph type="sldNum" sz="quarter" idx="12"/>
          </p:nvPr>
        </p:nvSpPr>
        <p:spPr/>
        <p:txBody>
          <a:bodyPr/>
          <a:lstStyle/>
          <a:p>
            <a:pPr>
              <a:defRPr/>
            </a:pPr>
            <a:fld id="{C9D3B84C-A045-4DE5-9877-FA2B7E81B8F7}" type="slidenum">
              <a:rPr lang="en-US"/>
              <a:pPr>
                <a:defRPr/>
              </a:pPr>
              <a:t>15</a:t>
            </a:fld>
            <a:endParaRPr lang="en-US"/>
          </a:p>
        </p:txBody>
      </p:sp>
      <p:sp>
        <p:nvSpPr>
          <p:cNvPr id="2" name="Title 1"/>
          <p:cNvSpPr>
            <a:spLocks noGrp="1"/>
          </p:cNvSpPr>
          <p:nvPr>
            <p:ph type="title"/>
          </p:nvPr>
        </p:nvSpPr>
        <p:spPr/>
        <p:txBody>
          <a:bodyPr/>
          <a:lstStyle/>
          <a:p>
            <a:pPr fontAlgn="auto">
              <a:spcAft>
                <a:spcPts val="0"/>
              </a:spcAft>
              <a:defRPr/>
            </a:pPr>
            <a:r>
              <a:rPr lang="en-US" sz="3600" dirty="0" smtClean="0">
                <a:latin typeface="Arial Black" pitchFamily="34" charset="0"/>
              </a:rPr>
              <a:t>B. Nervous system</a:t>
            </a:r>
            <a:endParaRPr lang="en-US" sz="3600" dirty="0">
              <a:latin typeface="Arial Black" pitchFamily="34" charset="0"/>
            </a:endParaRPr>
          </a:p>
        </p:txBody>
      </p:sp>
      <p:pic>
        <p:nvPicPr>
          <p:cNvPr id="15364" name="Picture 3" descr="C:\Documents and Settings\leah\Local Settings\Temporary Internet Files\Content.IE5\0C3D718J\MMj02840820000[1].gif"/>
          <p:cNvPicPr>
            <a:picLocks noChangeAspect="1" noChangeArrowheads="1" noCrop="1"/>
          </p:cNvPicPr>
          <p:nvPr/>
        </p:nvPicPr>
        <p:blipFill>
          <a:blip r:embed="rId2" cstate="print"/>
          <a:srcRect/>
          <a:stretch>
            <a:fillRect/>
          </a:stretch>
        </p:blipFill>
        <p:spPr bwMode="auto">
          <a:xfrm>
            <a:off x="2667000" y="4724400"/>
            <a:ext cx="1333500" cy="1666875"/>
          </a:xfrm>
          <a:prstGeom prst="rect">
            <a:avLst/>
          </a:prstGeom>
          <a:noFill/>
          <a:ln w="9525">
            <a:noFill/>
            <a:miter lim="800000"/>
            <a:headEnd/>
            <a:tailEnd/>
          </a:ln>
        </p:spPr>
      </p:pic>
      <p:pic>
        <p:nvPicPr>
          <p:cNvPr id="15365" name="Picture 4" descr="C:\Documents and Settings\leah\Local Settings\Temporary Internet Files\Content.IE5\8N0LAB2N\MCPE07303_0000[1].wmf"/>
          <p:cNvPicPr>
            <a:picLocks noChangeAspect="1" noChangeArrowheads="1"/>
          </p:cNvPicPr>
          <p:nvPr/>
        </p:nvPicPr>
        <p:blipFill>
          <a:blip r:embed="rId3" cstate="print"/>
          <a:srcRect/>
          <a:stretch>
            <a:fillRect/>
          </a:stretch>
        </p:blipFill>
        <p:spPr bwMode="auto">
          <a:xfrm>
            <a:off x="6324600" y="4800600"/>
            <a:ext cx="1341438" cy="1735138"/>
          </a:xfrm>
          <a:prstGeom prst="rect">
            <a:avLst/>
          </a:prstGeom>
          <a:noFill/>
          <a:ln w="9525">
            <a:noFill/>
            <a:miter lim="800000"/>
            <a:headEnd/>
            <a:tailEnd/>
          </a:ln>
        </p:spPr>
      </p:pic>
      <p:pic>
        <p:nvPicPr>
          <p:cNvPr id="15367" name="Picture 2" descr="C:\Documents and Settings\leah\Local Settings\Temporary Internet Files\Content.IE5\NL5OFPXJ\MCj04114960000[1].wmf"/>
          <p:cNvPicPr>
            <a:picLocks noChangeAspect="1" noChangeArrowheads="1"/>
          </p:cNvPicPr>
          <p:nvPr/>
        </p:nvPicPr>
        <p:blipFill>
          <a:blip r:embed="rId4" cstate="print"/>
          <a:srcRect/>
          <a:stretch>
            <a:fillRect/>
          </a:stretch>
        </p:blipFill>
        <p:spPr bwMode="auto">
          <a:xfrm>
            <a:off x="6248400" y="1219200"/>
            <a:ext cx="191452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pPr>
              <a:buFont typeface="Arial" pitchFamily="34" charset="0"/>
              <a:buChar char="•"/>
            </a:pPr>
            <a:r>
              <a:rPr lang="en-US" dirty="0" smtClean="0">
                <a:latin typeface="Arial" charset="0"/>
                <a:cs typeface="Arial" charset="0"/>
              </a:rPr>
              <a:t>Mouth, stomach, intestinal track, pancreas, liver</a:t>
            </a:r>
          </a:p>
          <a:p>
            <a:pPr lvl="1">
              <a:buFont typeface="Arial" pitchFamily="34" charset="0"/>
              <a:buChar char="•"/>
            </a:pPr>
            <a:r>
              <a:rPr lang="en-US" dirty="0" smtClean="0">
                <a:latin typeface="Arial" charset="0"/>
                <a:cs typeface="Arial" charset="0"/>
              </a:rPr>
              <a:t>Breaks down food so it can be used by the body</a:t>
            </a:r>
          </a:p>
          <a:p>
            <a:pPr lvl="1">
              <a:buFont typeface="Arial" pitchFamily="34" charset="0"/>
              <a:buChar char="•"/>
            </a:pPr>
            <a:r>
              <a:rPr lang="en-US" dirty="0" smtClean="0">
                <a:latin typeface="Arial" charset="0"/>
                <a:cs typeface="Arial" charset="0"/>
              </a:rPr>
              <a:t>Rids body of solid wastes</a:t>
            </a:r>
          </a:p>
          <a:p>
            <a:pPr>
              <a:buFont typeface="Arial" pitchFamily="34" charset="0"/>
              <a:buChar char="•"/>
            </a:pPr>
            <a:r>
              <a:rPr lang="en-US" dirty="0" smtClean="0">
                <a:latin typeface="Arial" charset="0"/>
                <a:cs typeface="Arial" charset="0"/>
              </a:rPr>
              <a:t>Things to monitor</a:t>
            </a:r>
          </a:p>
          <a:p>
            <a:pPr lvl="1">
              <a:buFont typeface="Arial" pitchFamily="34" charset="0"/>
              <a:buChar char="•"/>
            </a:pPr>
            <a:r>
              <a:rPr lang="en-US" dirty="0" smtClean="0">
                <a:latin typeface="Arial" charset="0"/>
                <a:cs typeface="Arial" charset="0"/>
              </a:rPr>
              <a:t>Know the person well</a:t>
            </a:r>
          </a:p>
          <a:p>
            <a:pPr lvl="1">
              <a:buFont typeface="Arial" pitchFamily="34" charset="0"/>
              <a:buChar char="•"/>
            </a:pPr>
            <a:r>
              <a:rPr lang="en-US" dirty="0" smtClean="0">
                <a:latin typeface="Arial" charset="0"/>
                <a:cs typeface="Arial" charset="0"/>
              </a:rPr>
              <a:t>Appetite, mouth &amp; teeth, heartburn &amp; gas, nausea &amp; vomiting, abdominal discomfort, stood (feces), constipation, diarrhea (different from loose stool), hemorrhoids, poisoning</a:t>
            </a:r>
          </a:p>
        </p:txBody>
      </p:sp>
      <p:sp>
        <p:nvSpPr>
          <p:cNvPr id="7" name="Slide Number Placeholder 6"/>
          <p:cNvSpPr>
            <a:spLocks noGrp="1"/>
          </p:cNvSpPr>
          <p:nvPr>
            <p:ph type="sldNum" sz="quarter" idx="12"/>
          </p:nvPr>
        </p:nvSpPr>
        <p:spPr/>
        <p:txBody>
          <a:bodyPr/>
          <a:lstStyle/>
          <a:p>
            <a:pPr>
              <a:defRPr/>
            </a:pPr>
            <a:fld id="{BCB9E3BC-EA58-4409-868A-ADC2A13FE2D4}" type="slidenum">
              <a:rPr lang="en-US"/>
              <a:pPr>
                <a:defRPr/>
              </a:pPr>
              <a:t>16</a:t>
            </a:fld>
            <a:endParaRPr lang="en-US"/>
          </a:p>
        </p:txBody>
      </p:sp>
      <p:sp>
        <p:nvSpPr>
          <p:cNvPr id="2" name="Title 1"/>
          <p:cNvSpPr>
            <a:spLocks noGrp="1"/>
          </p:cNvSpPr>
          <p:nvPr>
            <p:ph type="title"/>
          </p:nvPr>
        </p:nvSpPr>
        <p:spPr/>
        <p:txBody>
          <a:bodyPr/>
          <a:lstStyle/>
          <a:p>
            <a:pPr fontAlgn="auto">
              <a:spcAft>
                <a:spcPts val="0"/>
              </a:spcAft>
              <a:defRPr/>
            </a:pPr>
            <a:r>
              <a:rPr lang="en-US" sz="3600" dirty="0" smtClean="0">
                <a:latin typeface="Arial Black" pitchFamily="34" charset="0"/>
              </a:rPr>
              <a:t>D. Gastrointestinal system	</a:t>
            </a:r>
            <a:endParaRPr lang="en-US" sz="3600" dirty="0">
              <a:latin typeface="Arial Black" pitchFamily="34" charset="0"/>
            </a:endParaRPr>
          </a:p>
        </p:txBody>
      </p:sp>
      <p:pic>
        <p:nvPicPr>
          <p:cNvPr id="16388" name="Picture 2" descr="C:\Documents and Settings\leah\Local Settings\Temporary Internet Files\Content.IE5\0C3D718J\MCj04404580000[1].wmf"/>
          <p:cNvPicPr>
            <a:picLocks noChangeAspect="1" noChangeArrowheads="1"/>
          </p:cNvPicPr>
          <p:nvPr/>
        </p:nvPicPr>
        <p:blipFill>
          <a:blip r:embed="rId2" cstate="print"/>
          <a:srcRect/>
          <a:stretch>
            <a:fillRect/>
          </a:stretch>
        </p:blipFill>
        <p:spPr bwMode="auto">
          <a:xfrm>
            <a:off x="152400" y="4876800"/>
            <a:ext cx="914400" cy="863600"/>
          </a:xfrm>
          <a:prstGeom prst="rect">
            <a:avLst/>
          </a:prstGeom>
          <a:noFill/>
          <a:ln w="9525">
            <a:noFill/>
            <a:miter lim="800000"/>
            <a:headEnd/>
            <a:tailEnd/>
          </a:ln>
        </p:spPr>
      </p:pic>
      <p:pic>
        <p:nvPicPr>
          <p:cNvPr id="16389" name="Picture 3" descr="C:\Documents and Settings\leah\Local Settings\Temporary Internet Files\Content.IE5\2TQ7QJUJ\MCj04244540000[1].wmf"/>
          <p:cNvPicPr>
            <a:picLocks noChangeAspect="1" noChangeArrowheads="1"/>
          </p:cNvPicPr>
          <p:nvPr/>
        </p:nvPicPr>
        <p:blipFill>
          <a:blip r:embed="rId3" cstate="print"/>
          <a:srcRect/>
          <a:stretch>
            <a:fillRect/>
          </a:stretch>
        </p:blipFill>
        <p:spPr bwMode="auto">
          <a:xfrm>
            <a:off x="7543800" y="2133600"/>
            <a:ext cx="1144588" cy="1103313"/>
          </a:xfrm>
          <a:prstGeom prst="rect">
            <a:avLst/>
          </a:prstGeom>
          <a:noFill/>
          <a:ln w="9525">
            <a:noFill/>
            <a:miter lim="800000"/>
            <a:headEnd/>
            <a:tailEnd/>
          </a:ln>
        </p:spPr>
      </p:pic>
      <p:pic>
        <p:nvPicPr>
          <p:cNvPr id="16390" name="Picture 4" descr="C:\Documents and Settings\leah\Local Settings\Temporary Internet Files\Content.IE5\2TQ7QJUJ\MCj03708440000[1].wmf"/>
          <p:cNvPicPr>
            <a:picLocks noChangeAspect="1" noChangeArrowheads="1"/>
          </p:cNvPicPr>
          <p:nvPr/>
        </p:nvPicPr>
        <p:blipFill>
          <a:blip r:embed="rId4" cstate="print"/>
          <a:srcRect/>
          <a:stretch>
            <a:fillRect/>
          </a:stretch>
        </p:blipFill>
        <p:spPr bwMode="auto">
          <a:xfrm>
            <a:off x="6248400" y="4876800"/>
            <a:ext cx="914400" cy="122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lstStyle/>
          <a:p>
            <a:pPr>
              <a:buFont typeface="Arial" pitchFamily="34" charset="0"/>
              <a:buChar char="•"/>
            </a:pPr>
            <a:r>
              <a:rPr lang="en-US" dirty="0" smtClean="0">
                <a:latin typeface="Arial" charset="0"/>
                <a:cs typeface="Arial" charset="0"/>
              </a:rPr>
              <a:t>Urinary = kidneys, </a:t>
            </a:r>
            <a:r>
              <a:rPr lang="en-US" dirty="0" err="1" smtClean="0">
                <a:latin typeface="Arial" charset="0"/>
                <a:cs typeface="Arial" charset="0"/>
              </a:rPr>
              <a:t>ureters</a:t>
            </a:r>
            <a:r>
              <a:rPr lang="en-US" dirty="0" smtClean="0">
                <a:latin typeface="Arial" charset="0"/>
                <a:cs typeface="Arial" charset="0"/>
              </a:rPr>
              <a:t>, bladder, urethra</a:t>
            </a:r>
          </a:p>
          <a:p>
            <a:pPr>
              <a:buFont typeface="Arial" pitchFamily="34" charset="0"/>
              <a:buChar char="•"/>
            </a:pPr>
            <a:r>
              <a:rPr lang="en-US" dirty="0" smtClean="0">
                <a:latin typeface="Arial" charset="0"/>
                <a:cs typeface="Arial" charset="0"/>
              </a:rPr>
              <a:t>Genital = testes &amp; ovaries - reproduction</a:t>
            </a:r>
          </a:p>
          <a:p>
            <a:pPr>
              <a:buFont typeface="Arial" pitchFamily="34" charset="0"/>
              <a:buChar char="•"/>
            </a:pPr>
            <a:r>
              <a:rPr lang="en-US" dirty="0" smtClean="0">
                <a:latin typeface="Arial" charset="0"/>
                <a:cs typeface="Arial" charset="0"/>
              </a:rPr>
              <a:t>Regulates balance of liquids taken in and eliminated</a:t>
            </a:r>
          </a:p>
          <a:p>
            <a:pPr lvl="1">
              <a:buFont typeface="Arial" pitchFamily="34" charset="0"/>
              <a:buChar char="•"/>
            </a:pPr>
            <a:r>
              <a:rPr lang="en-US" dirty="0" smtClean="0">
                <a:latin typeface="Arial" charset="0"/>
                <a:cs typeface="Arial" charset="0"/>
              </a:rPr>
              <a:t>Average daily intake and output = 3 ½ quarts</a:t>
            </a:r>
          </a:p>
          <a:p>
            <a:pPr>
              <a:buFont typeface="Arial" pitchFamily="34" charset="0"/>
              <a:buChar char="•"/>
            </a:pPr>
            <a:r>
              <a:rPr lang="en-US" dirty="0" smtClean="0">
                <a:latin typeface="Arial" charset="0"/>
                <a:cs typeface="Arial" charset="0"/>
              </a:rPr>
              <a:t>Things to monitor</a:t>
            </a:r>
          </a:p>
          <a:p>
            <a:pPr lvl="1">
              <a:buFont typeface="Arial" pitchFamily="34" charset="0"/>
              <a:buChar char="•"/>
            </a:pPr>
            <a:r>
              <a:rPr lang="en-US" dirty="0" smtClean="0">
                <a:latin typeface="Arial" charset="0"/>
                <a:cs typeface="Arial" charset="0"/>
              </a:rPr>
              <a:t>Urinary tract infections (UTI), urine, painful urination, discharge (drainage), genital itching, dehydration, sexual organs for males and females</a:t>
            </a:r>
          </a:p>
        </p:txBody>
      </p:sp>
      <p:sp>
        <p:nvSpPr>
          <p:cNvPr id="6" name="Slide Number Placeholder 5"/>
          <p:cNvSpPr>
            <a:spLocks noGrp="1"/>
          </p:cNvSpPr>
          <p:nvPr>
            <p:ph type="sldNum" sz="quarter" idx="12"/>
          </p:nvPr>
        </p:nvSpPr>
        <p:spPr/>
        <p:txBody>
          <a:bodyPr/>
          <a:lstStyle/>
          <a:p>
            <a:pPr>
              <a:defRPr/>
            </a:pPr>
            <a:fld id="{8FF00C3F-D425-45FF-84B0-758AC972710B}" type="slidenum">
              <a:rPr lang="en-US"/>
              <a:pPr>
                <a:defRPr/>
              </a:pPr>
              <a:t>17</a:t>
            </a:fld>
            <a:endParaRPr lang="en-US"/>
          </a:p>
        </p:txBody>
      </p:sp>
      <p:sp>
        <p:nvSpPr>
          <p:cNvPr id="2" name="Title 1"/>
          <p:cNvSpPr>
            <a:spLocks noGrp="1"/>
          </p:cNvSpPr>
          <p:nvPr>
            <p:ph type="title"/>
          </p:nvPr>
        </p:nvSpPr>
        <p:spPr/>
        <p:txBody>
          <a:bodyPr/>
          <a:lstStyle/>
          <a:p>
            <a:pPr fontAlgn="auto">
              <a:spcAft>
                <a:spcPts val="0"/>
              </a:spcAft>
              <a:defRPr/>
            </a:pPr>
            <a:r>
              <a:rPr lang="en-US" sz="3600" dirty="0" smtClean="0">
                <a:latin typeface="Arial Black" pitchFamily="34" charset="0"/>
              </a:rPr>
              <a:t>E. Genitourinary System</a:t>
            </a:r>
            <a:endParaRPr lang="en-US" sz="3600" dirty="0">
              <a:latin typeface="Arial Black" pitchFamily="34" charset="0"/>
            </a:endParaRPr>
          </a:p>
        </p:txBody>
      </p:sp>
      <p:pic>
        <p:nvPicPr>
          <p:cNvPr id="17412" name="Picture 2" descr="C:\Documents and Settings\leah\Local Settings\Temporary Internet Files\Content.IE5\8N0LAB2N\MCHM00454_0000[1].wmf"/>
          <p:cNvPicPr>
            <a:picLocks noChangeAspect="1" noChangeArrowheads="1"/>
          </p:cNvPicPr>
          <p:nvPr/>
        </p:nvPicPr>
        <p:blipFill>
          <a:blip r:embed="rId2" cstate="print"/>
          <a:srcRect/>
          <a:stretch>
            <a:fillRect/>
          </a:stretch>
        </p:blipFill>
        <p:spPr bwMode="auto">
          <a:xfrm>
            <a:off x="7848600" y="1981200"/>
            <a:ext cx="706438" cy="706438"/>
          </a:xfrm>
          <a:prstGeom prst="rect">
            <a:avLst/>
          </a:prstGeom>
          <a:noFill/>
          <a:ln w="9525">
            <a:noFill/>
            <a:miter lim="800000"/>
            <a:headEnd/>
            <a:tailEnd/>
          </a:ln>
        </p:spPr>
      </p:pic>
      <p:pic>
        <p:nvPicPr>
          <p:cNvPr id="17413" name="Picture 3" descr="C:\Documents and Settings\leah\Local Settings\Temporary Internet Files\Content.IE5\2TQ7QJUJ\MCj04417500000[1].png"/>
          <p:cNvPicPr>
            <a:picLocks noChangeAspect="1" noChangeArrowheads="1"/>
          </p:cNvPicPr>
          <p:nvPr/>
        </p:nvPicPr>
        <p:blipFill>
          <a:blip r:embed="rId3" cstate="print"/>
          <a:srcRect/>
          <a:stretch>
            <a:fillRect/>
          </a:stretch>
        </p:blipFill>
        <p:spPr bwMode="auto">
          <a:xfrm>
            <a:off x="7696200" y="34290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447800"/>
            <a:ext cx="8229600" cy="4525963"/>
          </a:xfrm>
        </p:spPr>
        <p:txBody>
          <a:bodyPr/>
          <a:lstStyle/>
          <a:p>
            <a:pPr>
              <a:buFont typeface="Arial" pitchFamily="34" charset="0"/>
              <a:buChar char="•"/>
            </a:pPr>
            <a:r>
              <a:rPr lang="en-US" dirty="0" smtClean="0">
                <a:latin typeface="Arial" charset="0"/>
                <a:cs typeface="Arial" charset="0"/>
              </a:rPr>
              <a:t>Muscles, cartilage, tendons, bones, connective tissue</a:t>
            </a:r>
          </a:p>
          <a:p>
            <a:pPr lvl="1">
              <a:buFont typeface="Arial" pitchFamily="34" charset="0"/>
              <a:buChar char="•"/>
            </a:pPr>
            <a:r>
              <a:rPr lang="en-US" dirty="0" smtClean="0">
                <a:latin typeface="Arial" charset="0"/>
                <a:cs typeface="Arial" charset="0"/>
              </a:rPr>
              <a:t>Framework of body, support &amp; protection, mobility</a:t>
            </a:r>
          </a:p>
          <a:p>
            <a:pPr>
              <a:buFont typeface="Arial" pitchFamily="34" charset="0"/>
              <a:buChar char="•"/>
            </a:pPr>
            <a:endParaRPr lang="en-US" dirty="0" smtClean="0">
              <a:latin typeface="Arial" charset="0"/>
              <a:cs typeface="Arial" charset="0"/>
            </a:endParaRPr>
          </a:p>
          <a:p>
            <a:pPr>
              <a:buFont typeface="Arial" pitchFamily="34" charset="0"/>
              <a:buChar char="•"/>
            </a:pPr>
            <a:r>
              <a:rPr lang="en-US" dirty="0" smtClean="0">
                <a:latin typeface="Arial" charset="0"/>
                <a:cs typeface="Arial" charset="0"/>
              </a:rPr>
              <a:t>Things to monitor</a:t>
            </a:r>
          </a:p>
          <a:p>
            <a:pPr lvl="1">
              <a:buFont typeface="Arial" pitchFamily="34" charset="0"/>
              <a:buChar char="•"/>
            </a:pPr>
            <a:r>
              <a:rPr lang="en-US" dirty="0" smtClean="0">
                <a:latin typeface="Arial" charset="0"/>
                <a:cs typeface="Arial" charset="0"/>
              </a:rPr>
              <a:t>Unusual gait, muscle tone, sprains, strains, fractures, pain or swelling in the joints</a:t>
            </a:r>
          </a:p>
        </p:txBody>
      </p:sp>
      <p:sp>
        <p:nvSpPr>
          <p:cNvPr id="6" name="Slide Number Placeholder 5"/>
          <p:cNvSpPr>
            <a:spLocks noGrp="1"/>
          </p:cNvSpPr>
          <p:nvPr>
            <p:ph type="sldNum" sz="quarter" idx="12"/>
          </p:nvPr>
        </p:nvSpPr>
        <p:spPr/>
        <p:txBody>
          <a:bodyPr/>
          <a:lstStyle/>
          <a:p>
            <a:pPr>
              <a:defRPr/>
            </a:pPr>
            <a:fld id="{B9E97D1F-D477-4D75-AA2F-9580C38159E1}" type="slidenum">
              <a:rPr lang="en-US"/>
              <a:pPr>
                <a:defRPr/>
              </a:pPr>
              <a:t>18</a:t>
            </a:fld>
            <a:endParaRPr lang="en-US"/>
          </a:p>
        </p:txBody>
      </p:sp>
      <p:sp>
        <p:nvSpPr>
          <p:cNvPr id="2" name="Title 1"/>
          <p:cNvSpPr>
            <a:spLocks noGrp="1"/>
          </p:cNvSpPr>
          <p:nvPr>
            <p:ph type="title"/>
          </p:nvPr>
        </p:nvSpPr>
        <p:spPr/>
        <p:txBody>
          <a:bodyPr>
            <a:normAutofit fontScale="90000"/>
          </a:bodyPr>
          <a:lstStyle/>
          <a:p>
            <a:pPr fontAlgn="auto">
              <a:spcAft>
                <a:spcPts val="0"/>
              </a:spcAft>
              <a:defRPr/>
            </a:pPr>
            <a:r>
              <a:rPr lang="en-US" sz="3600" dirty="0" smtClean="0">
                <a:latin typeface="Arial Black" pitchFamily="34" charset="0"/>
              </a:rPr>
              <a:t>F. Musculoskeletal/Skeletal System</a:t>
            </a:r>
            <a:endParaRPr lang="en-US" sz="3600" dirty="0">
              <a:latin typeface="Arial Black" pitchFamily="34" charset="0"/>
            </a:endParaRPr>
          </a:p>
        </p:txBody>
      </p:sp>
      <p:pic>
        <p:nvPicPr>
          <p:cNvPr id="18436" name="Picture 3" descr="C:\Documents and Settings\leah\Local Settings\Temporary Internet Files\Content.IE5\ORSRY9KF\MPj04387440000[1].jpg"/>
          <p:cNvPicPr>
            <a:picLocks noChangeAspect="1" noChangeArrowheads="1"/>
          </p:cNvPicPr>
          <p:nvPr/>
        </p:nvPicPr>
        <p:blipFill>
          <a:blip r:embed="rId2" cstate="print"/>
          <a:srcRect/>
          <a:stretch>
            <a:fillRect/>
          </a:stretch>
        </p:blipFill>
        <p:spPr bwMode="auto">
          <a:xfrm>
            <a:off x="6781800" y="4724400"/>
            <a:ext cx="1828800" cy="1371600"/>
          </a:xfrm>
          <a:prstGeom prst="rect">
            <a:avLst/>
          </a:prstGeom>
          <a:noFill/>
          <a:ln w="9525">
            <a:noFill/>
            <a:miter lim="800000"/>
            <a:headEnd/>
            <a:tailEnd/>
          </a:ln>
        </p:spPr>
      </p:pic>
      <p:pic>
        <p:nvPicPr>
          <p:cNvPr id="18437" name="Picture 4" descr="C:\Documents and Settings\leah\Local Settings\Temporary Internet Files\Content.IE5\AB7YMV3N\MPj03858090000[1].jpg"/>
          <p:cNvPicPr>
            <a:picLocks noChangeAspect="1" noChangeArrowheads="1"/>
          </p:cNvPicPr>
          <p:nvPr/>
        </p:nvPicPr>
        <p:blipFill>
          <a:blip r:embed="rId3" cstate="print"/>
          <a:srcRect/>
          <a:stretch>
            <a:fillRect/>
          </a:stretch>
        </p:blipFill>
        <p:spPr bwMode="auto">
          <a:xfrm>
            <a:off x="1447800" y="4800600"/>
            <a:ext cx="1828800" cy="130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lstStyle/>
          <a:p>
            <a:pPr>
              <a:buFont typeface="Arial" pitchFamily="34" charset="0"/>
              <a:buChar char="•"/>
            </a:pPr>
            <a:r>
              <a:rPr lang="en-US" dirty="0" smtClean="0">
                <a:latin typeface="Arial" charset="0"/>
                <a:cs typeface="Arial" charset="0"/>
              </a:rPr>
              <a:t>Largest organ of the body</a:t>
            </a:r>
          </a:p>
          <a:p>
            <a:pPr>
              <a:buFont typeface="Arial" pitchFamily="34" charset="0"/>
              <a:buChar char="•"/>
            </a:pPr>
            <a:r>
              <a:rPr lang="en-US" dirty="0" smtClean="0">
                <a:latin typeface="Arial" charset="0"/>
                <a:cs typeface="Arial" charset="0"/>
              </a:rPr>
              <a:t>Protective covering over entire body</a:t>
            </a:r>
          </a:p>
          <a:p>
            <a:pPr>
              <a:buFont typeface="Arial" pitchFamily="34" charset="0"/>
              <a:buChar char="•"/>
            </a:pPr>
            <a:r>
              <a:rPr lang="en-US" dirty="0" smtClean="0">
                <a:latin typeface="Arial" charset="0"/>
                <a:cs typeface="Arial" charset="0"/>
              </a:rPr>
              <a:t>Faster a new symptom develops, the more urgent the problem – see a doctor</a:t>
            </a:r>
          </a:p>
          <a:p>
            <a:pPr>
              <a:buFont typeface="Arial" pitchFamily="34" charset="0"/>
              <a:buChar char="•"/>
            </a:pPr>
            <a:r>
              <a:rPr lang="en-US" dirty="0" smtClean="0">
                <a:latin typeface="Arial" charset="0"/>
                <a:cs typeface="Arial" charset="0"/>
              </a:rPr>
              <a:t>Wounds = cuts, scrapes, punctures</a:t>
            </a:r>
          </a:p>
          <a:p>
            <a:pPr lvl="1">
              <a:buFont typeface="Arial" pitchFamily="34" charset="0"/>
              <a:buChar char="•"/>
            </a:pPr>
            <a:r>
              <a:rPr lang="en-US" dirty="0" smtClean="0">
                <a:latin typeface="Arial" charset="0"/>
                <a:cs typeface="Arial" charset="0"/>
              </a:rPr>
              <a:t>Abrasion= outer layer of skin worn away</a:t>
            </a:r>
          </a:p>
          <a:p>
            <a:pPr lvl="1">
              <a:buFont typeface="Arial" pitchFamily="34" charset="0"/>
              <a:buChar char="•"/>
            </a:pPr>
            <a:r>
              <a:rPr lang="en-US" dirty="0" smtClean="0">
                <a:latin typeface="Arial" charset="0"/>
                <a:cs typeface="Arial" charset="0"/>
              </a:rPr>
              <a:t>Cut= layers separated</a:t>
            </a:r>
          </a:p>
          <a:p>
            <a:pPr lvl="1">
              <a:buFont typeface="Arial" pitchFamily="34" charset="0"/>
              <a:buChar char="•"/>
            </a:pPr>
            <a:r>
              <a:rPr lang="en-US" dirty="0" smtClean="0">
                <a:latin typeface="Arial" charset="0"/>
                <a:cs typeface="Arial" charset="0"/>
              </a:rPr>
              <a:t>Laceration=torn or jagged wound</a:t>
            </a:r>
          </a:p>
          <a:p>
            <a:pPr lvl="1">
              <a:buFont typeface="Arial" pitchFamily="34" charset="0"/>
              <a:buChar char="•"/>
            </a:pPr>
            <a:r>
              <a:rPr lang="en-US" dirty="0" smtClean="0">
                <a:latin typeface="Arial" charset="0"/>
                <a:cs typeface="Arial" charset="0"/>
              </a:rPr>
              <a:t>Puncture= usually closes – high risk of infection</a:t>
            </a:r>
          </a:p>
        </p:txBody>
      </p:sp>
      <p:sp>
        <p:nvSpPr>
          <p:cNvPr id="5" name="Slide Number Placeholder 4"/>
          <p:cNvSpPr>
            <a:spLocks noGrp="1"/>
          </p:cNvSpPr>
          <p:nvPr>
            <p:ph type="sldNum" sz="quarter" idx="12"/>
          </p:nvPr>
        </p:nvSpPr>
        <p:spPr/>
        <p:txBody>
          <a:bodyPr/>
          <a:lstStyle/>
          <a:p>
            <a:pPr>
              <a:defRPr/>
            </a:pPr>
            <a:fld id="{25945E5D-2D49-45BB-88AC-69726B947EED}" type="slidenum">
              <a:rPr lang="en-US"/>
              <a:pPr>
                <a:defRPr/>
              </a:pPr>
              <a:t>19</a:t>
            </a:fld>
            <a:endParaRPr lang="en-US"/>
          </a:p>
        </p:txBody>
      </p:sp>
      <p:sp>
        <p:nvSpPr>
          <p:cNvPr id="2" name="Title 1"/>
          <p:cNvSpPr>
            <a:spLocks noGrp="1"/>
          </p:cNvSpPr>
          <p:nvPr>
            <p:ph type="title"/>
          </p:nvPr>
        </p:nvSpPr>
        <p:spPr>
          <a:xfrm>
            <a:off x="457200" y="533400"/>
            <a:ext cx="8229600" cy="838200"/>
          </a:xfrm>
        </p:spPr>
        <p:txBody>
          <a:bodyPr/>
          <a:lstStyle/>
          <a:p>
            <a:pPr fontAlgn="auto">
              <a:spcAft>
                <a:spcPts val="0"/>
              </a:spcAft>
              <a:defRPr/>
            </a:pPr>
            <a:r>
              <a:rPr lang="en-US" sz="3600" dirty="0" smtClean="0">
                <a:latin typeface="Arial Black" pitchFamily="34" charset="0"/>
              </a:rPr>
              <a:t>G. Skin</a:t>
            </a:r>
            <a:endParaRPr lang="en-US" sz="3600" dirty="0">
              <a:latin typeface="Arial Black" pitchFamily="34" charset="0"/>
            </a:endParaRPr>
          </a:p>
        </p:txBody>
      </p:sp>
      <p:pic>
        <p:nvPicPr>
          <p:cNvPr id="19460" name="Picture 2" descr="C:\Documents and Settings\leah\Local Settings\Temporary Internet Files\Content.IE5\6RJ3A2UY\MCj02320490000[1].wmf"/>
          <p:cNvPicPr>
            <a:picLocks noChangeAspect="1" noChangeArrowheads="1"/>
          </p:cNvPicPr>
          <p:nvPr/>
        </p:nvPicPr>
        <p:blipFill>
          <a:blip r:embed="rId2" cstate="print"/>
          <a:srcRect/>
          <a:stretch>
            <a:fillRect/>
          </a:stretch>
        </p:blipFill>
        <p:spPr bwMode="auto">
          <a:xfrm>
            <a:off x="5867400" y="428625"/>
            <a:ext cx="1387475" cy="1517650"/>
          </a:xfrm>
          <a:prstGeom prst="rect">
            <a:avLst/>
          </a:prstGeom>
          <a:noFill/>
          <a:ln w="9525">
            <a:noFill/>
            <a:miter lim="800000"/>
            <a:headEnd/>
            <a:tailEnd/>
          </a:ln>
        </p:spPr>
      </p:pic>
      <p:pic>
        <p:nvPicPr>
          <p:cNvPr id="19462" name="Picture 2" descr="C:\Documents and Settings\leah\Local Settings\Temporary Internet Files\Content.IE5\AB7YMV3N\MCj02383870000[1].wmf"/>
          <p:cNvPicPr>
            <a:picLocks noChangeAspect="1" noChangeArrowheads="1"/>
          </p:cNvPicPr>
          <p:nvPr/>
        </p:nvPicPr>
        <p:blipFill>
          <a:blip r:embed="rId3" cstate="print"/>
          <a:srcRect/>
          <a:stretch>
            <a:fillRect/>
          </a:stretch>
        </p:blipFill>
        <p:spPr bwMode="auto">
          <a:xfrm>
            <a:off x="6934200" y="3505200"/>
            <a:ext cx="1501775" cy="175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lstStyle/>
          <a:p>
            <a:pPr>
              <a:buNone/>
            </a:pPr>
            <a:r>
              <a:rPr lang="en-US" b="1" u="sng" dirty="0" smtClean="0">
                <a:latin typeface="Arial" charset="0"/>
                <a:cs typeface="Arial" charset="0"/>
              </a:rPr>
              <a:t>A. What is Health?</a:t>
            </a:r>
          </a:p>
          <a:p>
            <a:pPr lvl="1">
              <a:buFont typeface="Arial" pitchFamily="34" charset="0"/>
              <a:buChar char="•"/>
            </a:pPr>
            <a:r>
              <a:rPr lang="en-US" sz="2800" dirty="0" smtClean="0">
                <a:latin typeface="Arial" charset="0"/>
                <a:cs typeface="Arial" charset="0"/>
              </a:rPr>
              <a:t>More than absence of disease</a:t>
            </a:r>
          </a:p>
          <a:p>
            <a:pPr lvl="1">
              <a:buFont typeface="Arial" pitchFamily="34" charset="0"/>
              <a:buChar char="•"/>
            </a:pPr>
            <a:r>
              <a:rPr lang="en-US" sz="2800" dirty="0" smtClean="0">
                <a:latin typeface="Arial" charset="0"/>
                <a:cs typeface="Arial" charset="0"/>
              </a:rPr>
              <a:t>Positive concept</a:t>
            </a:r>
          </a:p>
          <a:p>
            <a:pPr lvl="1">
              <a:buFont typeface="Arial" pitchFamily="34" charset="0"/>
              <a:buChar char="•"/>
            </a:pPr>
            <a:r>
              <a:rPr lang="en-US" sz="2800" i="1" u="sng" dirty="0" smtClean="0">
                <a:latin typeface="Arial" charset="0"/>
                <a:cs typeface="Arial" charset="0"/>
              </a:rPr>
              <a:t>Physical </a:t>
            </a:r>
            <a:r>
              <a:rPr lang="en-US" sz="2800" i="1" u="sng" dirty="0" smtClean="0">
                <a:latin typeface="Arial" charset="0"/>
                <a:cs typeface="Arial" charset="0"/>
              </a:rPr>
              <a:t>health</a:t>
            </a:r>
            <a:r>
              <a:rPr lang="en-US" sz="2800" i="1" dirty="0" smtClean="0">
                <a:latin typeface="Arial" charset="0"/>
                <a:cs typeface="Arial" charset="0"/>
              </a:rPr>
              <a:t> </a:t>
            </a:r>
            <a:r>
              <a:rPr lang="en-US" sz="2800" dirty="0" smtClean="0">
                <a:latin typeface="Arial" charset="0"/>
                <a:cs typeface="Arial" charset="0"/>
              </a:rPr>
              <a:t>good </a:t>
            </a:r>
            <a:r>
              <a:rPr lang="en-US" sz="2800" dirty="0" smtClean="0">
                <a:latin typeface="Arial" charset="0"/>
                <a:cs typeface="Arial" charset="0"/>
              </a:rPr>
              <a:t>body health as result of what?</a:t>
            </a:r>
          </a:p>
          <a:p>
            <a:pPr lvl="1">
              <a:buFont typeface="Arial" pitchFamily="34" charset="0"/>
              <a:buChar char="•"/>
            </a:pPr>
            <a:r>
              <a:rPr lang="en-US" sz="2800" i="1" u="sng" dirty="0" smtClean="0">
                <a:latin typeface="Arial" charset="0"/>
                <a:cs typeface="Arial" charset="0"/>
              </a:rPr>
              <a:t>Mental </a:t>
            </a:r>
            <a:r>
              <a:rPr lang="en-US" sz="2800" i="1" u="sng" dirty="0" smtClean="0">
                <a:latin typeface="Arial" charset="0"/>
                <a:cs typeface="Arial" charset="0"/>
              </a:rPr>
              <a:t>health</a:t>
            </a:r>
            <a:r>
              <a:rPr lang="en-US" sz="2800" i="1" dirty="0" smtClean="0">
                <a:latin typeface="Arial" charset="0"/>
                <a:cs typeface="Arial" charset="0"/>
              </a:rPr>
              <a:t> </a:t>
            </a:r>
            <a:r>
              <a:rPr lang="en-US" sz="2800" dirty="0" smtClean="0">
                <a:latin typeface="Arial" charset="0"/>
                <a:cs typeface="Arial" charset="0"/>
              </a:rPr>
              <a:t>emotional </a:t>
            </a:r>
            <a:r>
              <a:rPr lang="en-US" sz="2800" dirty="0" smtClean="0">
                <a:latin typeface="Arial" charset="0"/>
                <a:cs typeface="Arial" charset="0"/>
              </a:rPr>
              <a:t>and psychological well-being. What does this mean to you?</a:t>
            </a:r>
          </a:p>
          <a:p>
            <a:pPr lvl="1">
              <a:buFont typeface="Arial" pitchFamily="34" charset="0"/>
              <a:buChar char="•"/>
            </a:pPr>
            <a:r>
              <a:rPr lang="en-US" sz="2800" dirty="0" smtClean="0">
                <a:latin typeface="Arial" charset="0"/>
                <a:cs typeface="Arial" charset="0"/>
              </a:rPr>
              <a:t>Health changes over time. How?</a:t>
            </a:r>
          </a:p>
          <a:p>
            <a:pPr lvl="1">
              <a:buFont typeface="Wingdings 2" pitchFamily="18" charset="2"/>
              <a:buNone/>
            </a:pPr>
            <a:endParaRPr lang="en-US" dirty="0" smtClean="0"/>
          </a:p>
        </p:txBody>
      </p:sp>
      <p:sp>
        <p:nvSpPr>
          <p:cNvPr id="10" name="Slide Number Placeholder 9"/>
          <p:cNvSpPr>
            <a:spLocks noGrp="1"/>
          </p:cNvSpPr>
          <p:nvPr>
            <p:ph type="sldNum" sz="quarter" idx="12"/>
          </p:nvPr>
        </p:nvSpPr>
        <p:spPr/>
        <p:txBody>
          <a:bodyPr/>
          <a:lstStyle/>
          <a:p>
            <a:pPr>
              <a:defRPr/>
            </a:pPr>
            <a:fld id="{C61EF157-4ACE-48B0-A15A-CF50A5D7D4FA}" type="slidenum">
              <a:rPr lang="en-US"/>
              <a:pPr>
                <a:defRPr/>
              </a:pPr>
              <a:t>2</a:t>
            </a:fld>
            <a:endParaRPr lang="en-US"/>
          </a:p>
        </p:txBody>
      </p:sp>
      <p:sp>
        <p:nvSpPr>
          <p:cNvPr id="2" name="Title 1"/>
          <p:cNvSpPr>
            <a:spLocks noGrp="1"/>
          </p:cNvSpPr>
          <p:nvPr>
            <p:ph type="title"/>
          </p:nvPr>
        </p:nvSpPr>
        <p:spPr/>
        <p:txBody>
          <a:bodyPr>
            <a:noAutofit/>
          </a:bodyPr>
          <a:lstStyle/>
          <a:p>
            <a:pPr fontAlgn="auto">
              <a:spcAft>
                <a:spcPts val="0"/>
              </a:spcAft>
              <a:defRPr/>
            </a:pPr>
            <a:r>
              <a:rPr lang="en-US" sz="3200" dirty="0" smtClean="0">
                <a:latin typeface="Arial Black" pitchFamily="34" charset="0"/>
              </a:rPr>
              <a:t>Lesson 1: The Power of Observation in Maintaining Health</a:t>
            </a:r>
            <a:endParaRPr lang="en-US" sz="3200" dirty="0">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pPr>
              <a:buFont typeface="Arial" pitchFamily="34" charset="0"/>
              <a:buChar char="•"/>
            </a:pPr>
            <a:r>
              <a:rPr lang="en-US" dirty="0" smtClean="0">
                <a:latin typeface="Arial" charset="0"/>
                <a:cs typeface="Arial" charset="0"/>
              </a:rPr>
              <a:t>Wound infection – some populations are at higher risk to develop infection – who?</a:t>
            </a:r>
          </a:p>
          <a:p>
            <a:pPr>
              <a:buFont typeface="Arial" pitchFamily="34" charset="0"/>
              <a:buChar char="•"/>
            </a:pPr>
            <a:r>
              <a:rPr lang="en-US" dirty="0" smtClean="0">
                <a:latin typeface="Arial" charset="0"/>
                <a:cs typeface="Arial" charset="0"/>
              </a:rPr>
              <a:t>Things to monitor:</a:t>
            </a:r>
          </a:p>
          <a:p>
            <a:pPr lvl="1">
              <a:buFont typeface="Arial" pitchFamily="34" charset="0"/>
              <a:buChar char="•"/>
            </a:pPr>
            <a:r>
              <a:rPr lang="en-US" dirty="0" smtClean="0">
                <a:latin typeface="Arial" charset="0"/>
                <a:cs typeface="Arial" charset="0"/>
              </a:rPr>
              <a:t>Pain, swelling, redness, warm to touch, pus, elevated temp</a:t>
            </a:r>
          </a:p>
          <a:p>
            <a:pPr lvl="1">
              <a:buFont typeface="Arial" pitchFamily="34" charset="0"/>
              <a:buChar char="•"/>
            </a:pPr>
            <a:endParaRPr lang="en-US" dirty="0" smtClean="0">
              <a:latin typeface="Arial" charset="0"/>
              <a:cs typeface="Arial" charset="0"/>
            </a:endParaRPr>
          </a:p>
          <a:p>
            <a:pPr>
              <a:buFont typeface="Arial" pitchFamily="34" charset="0"/>
              <a:buChar char="•"/>
            </a:pPr>
            <a:r>
              <a:rPr lang="en-US" dirty="0" smtClean="0">
                <a:latin typeface="Arial" charset="0"/>
                <a:cs typeface="Arial" charset="0"/>
              </a:rPr>
              <a:t>Human &amp; Animal bites</a:t>
            </a:r>
          </a:p>
          <a:p>
            <a:pPr lvl="1">
              <a:buFont typeface="Arial" pitchFamily="34" charset="0"/>
              <a:buChar char="•"/>
            </a:pPr>
            <a:r>
              <a:rPr lang="en-US" dirty="0" smtClean="0">
                <a:latin typeface="Arial" charset="0"/>
                <a:cs typeface="Arial" charset="0"/>
              </a:rPr>
              <a:t>Rarely fatal</a:t>
            </a:r>
          </a:p>
          <a:p>
            <a:pPr lvl="1">
              <a:buFont typeface="Arial" pitchFamily="34" charset="0"/>
              <a:buChar char="•"/>
            </a:pPr>
            <a:r>
              <a:rPr lang="en-US" dirty="0" smtClean="0">
                <a:latin typeface="Arial" charset="0"/>
                <a:cs typeface="Arial" charset="0"/>
              </a:rPr>
              <a:t>Check bite characteristics</a:t>
            </a:r>
          </a:p>
        </p:txBody>
      </p:sp>
      <p:sp>
        <p:nvSpPr>
          <p:cNvPr id="6" name="Slide Number Placeholder 5"/>
          <p:cNvSpPr>
            <a:spLocks noGrp="1"/>
          </p:cNvSpPr>
          <p:nvPr>
            <p:ph type="sldNum" sz="quarter" idx="12"/>
          </p:nvPr>
        </p:nvSpPr>
        <p:spPr/>
        <p:txBody>
          <a:bodyPr/>
          <a:lstStyle/>
          <a:p>
            <a:pPr>
              <a:defRPr/>
            </a:pPr>
            <a:fld id="{E41B4173-2106-4523-9C80-D550F33FC660}" type="slidenum">
              <a:rPr lang="en-US"/>
              <a:pPr>
                <a:defRPr/>
              </a:pPr>
              <a:t>20</a:t>
            </a:fld>
            <a:endParaRPr lang="en-US"/>
          </a:p>
        </p:txBody>
      </p:sp>
      <p:sp>
        <p:nvSpPr>
          <p:cNvPr id="2" name="Title 1"/>
          <p:cNvSpPr>
            <a:spLocks noGrp="1"/>
          </p:cNvSpPr>
          <p:nvPr>
            <p:ph type="title"/>
          </p:nvPr>
        </p:nvSpPr>
        <p:spPr/>
        <p:txBody>
          <a:bodyPr/>
          <a:lstStyle/>
          <a:p>
            <a:pPr fontAlgn="auto">
              <a:spcAft>
                <a:spcPts val="0"/>
              </a:spcAft>
              <a:defRPr/>
            </a:pPr>
            <a:r>
              <a:rPr lang="en-US" sz="3200" dirty="0" smtClean="0">
                <a:latin typeface="Arial Black" pitchFamily="34" charset="0"/>
              </a:rPr>
              <a:t>Skin cont.</a:t>
            </a:r>
            <a:endParaRPr lang="en-US" sz="3200" dirty="0">
              <a:latin typeface="Arial Black" pitchFamily="34" charset="0"/>
            </a:endParaRPr>
          </a:p>
        </p:txBody>
      </p:sp>
      <p:pic>
        <p:nvPicPr>
          <p:cNvPr id="20484" name="Picture 2" descr="C:\Documents and Settings\leah\Local Settings\Temporary Internet Files\Content.IE5\U0Y4TF9P\MCPE07280_0000[1].wmf"/>
          <p:cNvPicPr>
            <a:picLocks noChangeAspect="1" noChangeArrowheads="1"/>
          </p:cNvPicPr>
          <p:nvPr/>
        </p:nvPicPr>
        <p:blipFill>
          <a:blip r:embed="rId2" cstate="print"/>
          <a:srcRect/>
          <a:stretch>
            <a:fillRect/>
          </a:stretch>
        </p:blipFill>
        <p:spPr bwMode="auto">
          <a:xfrm>
            <a:off x="6629400" y="3200400"/>
            <a:ext cx="2362200" cy="2230438"/>
          </a:xfrm>
          <a:prstGeom prst="rect">
            <a:avLst/>
          </a:prstGeom>
          <a:noFill/>
          <a:ln w="9525">
            <a:noFill/>
            <a:miter lim="800000"/>
            <a:headEnd/>
            <a:tailEnd/>
          </a:ln>
        </p:spPr>
      </p:pic>
      <p:pic>
        <p:nvPicPr>
          <p:cNvPr id="20485" name="Picture 4" descr="C:\Documents and Settings\leah\Local Settings\Temporary Internet Files\Content.IE5\JDIXSL02\MPj04412530000[1].jpg"/>
          <p:cNvPicPr>
            <a:picLocks noChangeAspect="1" noChangeArrowheads="1"/>
          </p:cNvPicPr>
          <p:nvPr/>
        </p:nvPicPr>
        <p:blipFill>
          <a:blip r:embed="rId3" cstate="print"/>
          <a:srcRect/>
          <a:stretch>
            <a:fillRect/>
          </a:stretch>
        </p:blipFill>
        <p:spPr bwMode="auto">
          <a:xfrm>
            <a:off x="4953000" y="5181600"/>
            <a:ext cx="1025525" cy="132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pPr>
              <a:buFont typeface="Arial" pitchFamily="34" charset="0"/>
              <a:buChar char="•"/>
            </a:pPr>
            <a:r>
              <a:rPr lang="en-US" dirty="0" smtClean="0">
                <a:latin typeface="Arial" charset="0"/>
                <a:cs typeface="Arial" charset="0"/>
              </a:rPr>
              <a:t>Burns: </a:t>
            </a:r>
          </a:p>
          <a:p>
            <a:pPr lvl="1">
              <a:buFont typeface="Arial" pitchFamily="34" charset="0"/>
              <a:buChar char="•"/>
            </a:pPr>
            <a:r>
              <a:rPr lang="en-US" dirty="0" smtClean="0">
                <a:latin typeface="Arial" charset="0"/>
                <a:cs typeface="Arial" charset="0"/>
              </a:rPr>
              <a:t>What are some ways people get burned?</a:t>
            </a:r>
          </a:p>
          <a:p>
            <a:pPr lvl="1">
              <a:buFont typeface="Arial" pitchFamily="34" charset="0"/>
              <a:buChar char="•"/>
            </a:pPr>
            <a:endParaRPr lang="en-US" dirty="0" smtClean="0">
              <a:latin typeface="Arial" charset="0"/>
              <a:cs typeface="Arial" charset="0"/>
            </a:endParaRPr>
          </a:p>
          <a:p>
            <a:pPr lvl="1">
              <a:buFont typeface="Arial" pitchFamily="34" charset="0"/>
              <a:buChar char="•"/>
            </a:pPr>
            <a:r>
              <a:rPr lang="en-US" dirty="0" smtClean="0">
                <a:latin typeface="Arial" charset="0"/>
                <a:cs typeface="Arial" charset="0"/>
              </a:rPr>
              <a:t>Never use ointment unless Dr says so</a:t>
            </a:r>
          </a:p>
          <a:p>
            <a:pPr lvl="1">
              <a:buFont typeface="Arial" pitchFamily="34" charset="0"/>
              <a:buChar char="•"/>
            </a:pPr>
            <a:r>
              <a:rPr lang="en-US" dirty="0" smtClean="0">
                <a:latin typeface="Arial" charset="0"/>
                <a:cs typeface="Arial" charset="0"/>
              </a:rPr>
              <a:t>Things to monitor: (pp 32)</a:t>
            </a:r>
          </a:p>
          <a:p>
            <a:pPr lvl="2">
              <a:buFont typeface="Arial" pitchFamily="34" charset="0"/>
              <a:buChar char="•"/>
            </a:pPr>
            <a:r>
              <a:rPr lang="en-US" dirty="0" smtClean="0">
                <a:latin typeface="Arial" charset="0"/>
                <a:cs typeface="Arial" charset="0"/>
              </a:rPr>
              <a:t>Red and painful, </a:t>
            </a:r>
          </a:p>
          <a:p>
            <a:pPr lvl="2">
              <a:buFont typeface="Arial" pitchFamily="34" charset="0"/>
              <a:buChar char="•"/>
            </a:pPr>
            <a:r>
              <a:rPr lang="en-US" dirty="0" smtClean="0">
                <a:latin typeface="Arial" charset="0"/>
                <a:cs typeface="Arial" charset="0"/>
              </a:rPr>
              <a:t>Blistering</a:t>
            </a:r>
          </a:p>
          <a:p>
            <a:pPr lvl="2">
              <a:buFont typeface="Arial" pitchFamily="34" charset="0"/>
              <a:buChar char="•"/>
            </a:pPr>
            <a:r>
              <a:rPr lang="en-US" dirty="0" smtClean="0">
                <a:latin typeface="Arial" charset="0"/>
                <a:cs typeface="Arial" charset="0"/>
              </a:rPr>
              <a:t>Skin charred or crusted</a:t>
            </a:r>
          </a:p>
          <a:p>
            <a:pPr lvl="2">
              <a:buFont typeface="Arial" pitchFamily="34" charset="0"/>
              <a:buChar char="•"/>
            </a:pPr>
            <a:r>
              <a:rPr lang="en-US" dirty="0" smtClean="0">
                <a:latin typeface="Arial" charset="0"/>
                <a:cs typeface="Arial" charset="0"/>
              </a:rPr>
              <a:t>What was the cause</a:t>
            </a:r>
          </a:p>
        </p:txBody>
      </p:sp>
      <p:sp>
        <p:nvSpPr>
          <p:cNvPr id="6" name="Slide Number Placeholder 5"/>
          <p:cNvSpPr>
            <a:spLocks noGrp="1"/>
          </p:cNvSpPr>
          <p:nvPr>
            <p:ph type="sldNum" sz="quarter" idx="12"/>
          </p:nvPr>
        </p:nvSpPr>
        <p:spPr/>
        <p:txBody>
          <a:bodyPr/>
          <a:lstStyle/>
          <a:p>
            <a:pPr>
              <a:defRPr/>
            </a:pPr>
            <a:fld id="{8057E1BA-52A5-4F38-8A9F-1F0A5375E6DE}" type="slidenum">
              <a:rPr lang="en-US"/>
              <a:pPr>
                <a:defRPr/>
              </a:pPr>
              <a:t>21</a:t>
            </a:fld>
            <a:endParaRPr lang="en-US"/>
          </a:p>
        </p:txBody>
      </p:sp>
      <p:sp>
        <p:nvSpPr>
          <p:cNvPr id="2" name="Title 1"/>
          <p:cNvSpPr>
            <a:spLocks noGrp="1"/>
          </p:cNvSpPr>
          <p:nvPr>
            <p:ph type="title"/>
          </p:nvPr>
        </p:nvSpPr>
        <p:spPr/>
        <p:txBody>
          <a:bodyPr/>
          <a:lstStyle/>
          <a:p>
            <a:pPr fontAlgn="auto">
              <a:spcAft>
                <a:spcPts val="0"/>
              </a:spcAft>
              <a:defRPr/>
            </a:pPr>
            <a:r>
              <a:rPr lang="en-US" sz="3200" dirty="0" smtClean="0">
                <a:latin typeface="Arial Black" pitchFamily="34" charset="0"/>
              </a:rPr>
              <a:t>Skin cont.	</a:t>
            </a:r>
            <a:endParaRPr lang="en-US" sz="3200" dirty="0">
              <a:latin typeface="Arial Black" pitchFamily="34" charset="0"/>
            </a:endParaRPr>
          </a:p>
        </p:txBody>
      </p:sp>
      <p:pic>
        <p:nvPicPr>
          <p:cNvPr id="21508" name="Picture 5" descr="C:\Documents and Settings\leah\Local Settings\Temporary Internet Files\Content.IE5\6RJ3A2UY\MCj03479250000[1].wmf"/>
          <p:cNvPicPr>
            <a:picLocks noChangeAspect="1" noChangeArrowheads="1"/>
          </p:cNvPicPr>
          <p:nvPr/>
        </p:nvPicPr>
        <p:blipFill>
          <a:blip r:embed="rId2" cstate="print"/>
          <a:srcRect/>
          <a:stretch>
            <a:fillRect/>
          </a:stretch>
        </p:blipFill>
        <p:spPr bwMode="auto">
          <a:xfrm>
            <a:off x="6934200" y="1600200"/>
            <a:ext cx="1825625" cy="1171575"/>
          </a:xfrm>
          <a:prstGeom prst="rect">
            <a:avLst/>
          </a:prstGeom>
          <a:noFill/>
          <a:ln w="9525">
            <a:noFill/>
            <a:miter lim="800000"/>
            <a:headEnd/>
            <a:tailEnd/>
          </a:ln>
        </p:spPr>
      </p:pic>
      <p:pic>
        <p:nvPicPr>
          <p:cNvPr id="21509" name="Picture 6" descr="C:\Documents and Settings\leah\Local Settings\Temporary Internet Files\Content.IE5\6RJ3A2UY\MCj04134600000[1].wmf"/>
          <p:cNvPicPr>
            <a:picLocks noChangeAspect="1" noChangeArrowheads="1"/>
          </p:cNvPicPr>
          <p:nvPr/>
        </p:nvPicPr>
        <p:blipFill>
          <a:blip r:embed="rId3" cstate="print"/>
          <a:srcRect/>
          <a:stretch>
            <a:fillRect/>
          </a:stretch>
        </p:blipFill>
        <p:spPr bwMode="auto">
          <a:xfrm>
            <a:off x="5638800" y="4419600"/>
            <a:ext cx="1685925" cy="178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pPr>
              <a:buFont typeface="Arial" pitchFamily="34" charset="0"/>
              <a:buChar char="•"/>
            </a:pPr>
            <a:r>
              <a:rPr lang="en-US" dirty="0" smtClean="0">
                <a:latin typeface="Arial" charset="0"/>
                <a:cs typeface="Arial" charset="0"/>
              </a:rPr>
              <a:t>Chills/Cold Extremities:</a:t>
            </a:r>
          </a:p>
          <a:p>
            <a:pPr lvl="1">
              <a:buFont typeface="Arial" pitchFamily="34" charset="0"/>
              <a:buChar char="•"/>
            </a:pPr>
            <a:r>
              <a:rPr lang="en-US" dirty="0" smtClean="0">
                <a:latin typeface="Arial" charset="0"/>
                <a:cs typeface="Arial" charset="0"/>
              </a:rPr>
              <a:t>Caused by rapid muscle contractions &amp; relaxing</a:t>
            </a:r>
          </a:p>
          <a:p>
            <a:pPr lvl="1">
              <a:buFont typeface="Arial" pitchFamily="34" charset="0"/>
              <a:buChar char="•"/>
            </a:pPr>
            <a:r>
              <a:rPr lang="en-US" dirty="0" smtClean="0">
                <a:latin typeface="Arial" charset="0"/>
                <a:cs typeface="Arial" charset="0"/>
              </a:rPr>
              <a:t>Way for body to generate lost heat</a:t>
            </a:r>
          </a:p>
          <a:p>
            <a:pPr>
              <a:buFont typeface="Arial" pitchFamily="34" charset="0"/>
              <a:buChar char="•"/>
            </a:pPr>
            <a:r>
              <a:rPr lang="en-US" dirty="0" smtClean="0">
                <a:latin typeface="Arial" charset="0"/>
                <a:cs typeface="Arial" charset="0"/>
              </a:rPr>
              <a:t>What to monitor (pp 32)</a:t>
            </a:r>
          </a:p>
          <a:p>
            <a:pPr lvl="1">
              <a:buFont typeface="Arial" pitchFamily="34" charset="0"/>
              <a:buChar char="•"/>
            </a:pPr>
            <a:r>
              <a:rPr lang="en-US" dirty="0" smtClean="0">
                <a:latin typeface="Arial" charset="0"/>
                <a:cs typeface="Arial" charset="0"/>
              </a:rPr>
              <a:t>Body temp, is shivering involuntary, frequent chills, how long does it last, skin color, what is the outside temp, how is the person dressed, is there an elevated temp, what other symptoms</a:t>
            </a:r>
          </a:p>
        </p:txBody>
      </p:sp>
      <p:sp>
        <p:nvSpPr>
          <p:cNvPr id="6" name="Slide Number Placeholder 5"/>
          <p:cNvSpPr>
            <a:spLocks noGrp="1"/>
          </p:cNvSpPr>
          <p:nvPr>
            <p:ph type="sldNum" sz="quarter" idx="12"/>
          </p:nvPr>
        </p:nvSpPr>
        <p:spPr/>
        <p:txBody>
          <a:bodyPr/>
          <a:lstStyle/>
          <a:p>
            <a:pPr>
              <a:defRPr/>
            </a:pPr>
            <a:fld id="{C040170B-0719-485C-8F20-4F863222E4EC}" type="slidenum">
              <a:rPr lang="en-US"/>
              <a:pPr>
                <a:defRPr/>
              </a:pPr>
              <a:t>22</a:t>
            </a:fld>
            <a:endParaRPr lang="en-US"/>
          </a:p>
        </p:txBody>
      </p:sp>
      <p:sp>
        <p:nvSpPr>
          <p:cNvPr id="2" name="Title 1"/>
          <p:cNvSpPr>
            <a:spLocks noGrp="1"/>
          </p:cNvSpPr>
          <p:nvPr>
            <p:ph type="title"/>
          </p:nvPr>
        </p:nvSpPr>
        <p:spPr/>
        <p:txBody>
          <a:bodyPr/>
          <a:lstStyle/>
          <a:p>
            <a:pPr fontAlgn="auto">
              <a:spcAft>
                <a:spcPts val="0"/>
              </a:spcAft>
              <a:defRPr/>
            </a:pPr>
            <a:r>
              <a:rPr lang="en-US" sz="3200" dirty="0" smtClean="0">
                <a:latin typeface="Arial Black" pitchFamily="34" charset="0"/>
              </a:rPr>
              <a:t>Skin cont.</a:t>
            </a:r>
            <a:endParaRPr lang="en-US" sz="3200" dirty="0">
              <a:latin typeface="Arial Black" pitchFamily="34" charset="0"/>
            </a:endParaRPr>
          </a:p>
        </p:txBody>
      </p:sp>
      <p:pic>
        <p:nvPicPr>
          <p:cNvPr id="22532" name="Picture 2" descr="C:\Documents and Settings\leah\Local Settings\Temporary Internet Files\Content.IE5\JDIXSL02\MCj04298350000[1].wmf"/>
          <p:cNvPicPr>
            <a:picLocks noChangeAspect="1" noChangeArrowheads="1"/>
          </p:cNvPicPr>
          <p:nvPr/>
        </p:nvPicPr>
        <p:blipFill>
          <a:blip r:embed="rId2" cstate="print"/>
          <a:srcRect/>
          <a:stretch>
            <a:fillRect/>
          </a:stretch>
        </p:blipFill>
        <p:spPr bwMode="auto">
          <a:xfrm>
            <a:off x="7086600" y="4953000"/>
            <a:ext cx="1524000" cy="1279525"/>
          </a:xfrm>
          <a:prstGeom prst="rect">
            <a:avLst/>
          </a:prstGeom>
          <a:noFill/>
          <a:ln w="9525">
            <a:noFill/>
            <a:miter lim="800000"/>
            <a:headEnd/>
            <a:tailEnd/>
          </a:ln>
        </p:spPr>
      </p:pic>
      <p:pic>
        <p:nvPicPr>
          <p:cNvPr id="22533" name="Picture 3" descr="C:\Documents and Settings\leah\Local Settings\Temporary Internet Files\Content.IE5\2TQ7QJUJ\MMj02836680000[1].gif"/>
          <p:cNvPicPr>
            <a:picLocks noChangeAspect="1" noChangeArrowheads="1"/>
          </p:cNvPicPr>
          <p:nvPr/>
        </p:nvPicPr>
        <p:blipFill>
          <a:blip r:embed="rId3" cstate="print"/>
          <a:srcRect/>
          <a:stretch>
            <a:fillRect/>
          </a:stretch>
        </p:blipFill>
        <p:spPr bwMode="auto">
          <a:xfrm>
            <a:off x="7239000" y="1143000"/>
            <a:ext cx="1066800" cy="116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457200" y="1447800"/>
            <a:ext cx="8229600" cy="4724400"/>
          </a:xfrm>
        </p:spPr>
        <p:txBody>
          <a:bodyPr/>
          <a:lstStyle/>
          <a:p>
            <a:pPr>
              <a:buFont typeface="Arial" pitchFamily="34" charset="0"/>
              <a:buChar char="•"/>
            </a:pPr>
            <a:r>
              <a:rPr lang="en-US" dirty="0" smtClean="0">
                <a:latin typeface="Arial" charset="0"/>
                <a:cs typeface="Arial" charset="0"/>
              </a:rPr>
              <a:t>Frostbite: damage to skin &amp; tissues due to cold</a:t>
            </a:r>
          </a:p>
          <a:p>
            <a:pPr>
              <a:buFont typeface="Arial" pitchFamily="34" charset="0"/>
              <a:buChar char="•"/>
            </a:pPr>
            <a:r>
              <a:rPr lang="en-US" dirty="0" smtClean="0">
                <a:latin typeface="Arial" charset="0"/>
                <a:cs typeface="Arial" charset="0"/>
              </a:rPr>
              <a:t>Who is more susceptible:</a:t>
            </a:r>
          </a:p>
          <a:p>
            <a:pPr>
              <a:buFont typeface="Arial" pitchFamily="34" charset="0"/>
              <a:buChar char="•"/>
            </a:pPr>
            <a:r>
              <a:rPr lang="en-US" dirty="0" smtClean="0">
                <a:latin typeface="Arial" charset="0"/>
                <a:cs typeface="Arial" charset="0"/>
              </a:rPr>
              <a:t>What to monitor (pp 33)</a:t>
            </a:r>
          </a:p>
          <a:p>
            <a:pPr lvl="1">
              <a:buFont typeface="Arial" pitchFamily="34" charset="0"/>
              <a:buChar char="•"/>
            </a:pPr>
            <a:r>
              <a:rPr lang="en-US" dirty="0" smtClean="0">
                <a:latin typeface="Arial" charset="0"/>
                <a:cs typeface="Arial" charset="0"/>
              </a:rPr>
              <a:t>Environment, clothing, condition of skin</a:t>
            </a:r>
          </a:p>
          <a:p>
            <a:pPr lvl="1">
              <a:buFont typeface="Arial" pitchFamily="34" charset="0"/>
              <a:buChar char="•"/>
            </a:pPr>
            <a:endParaRPr lang="en-US" dirty="0" smtClean="0">
              <a:latin typeface="Arial" charset="0"/>
              <a:cs typeface="Arial" charset="0"/>
            </a:endParaRPr>
          </a:p>
          <a:p>
            <a:pPr>
              <a:buFont typeface="Arial" pitchFamily="34" charset="0"/>
              <a:buChar char="•"/>
            </a:pPr>
            <a:r>
              <a:rPr lang="en-US" dirty="0" smtClean="0">
                <a:latin typeface="Arial" charset="0"/>
                <a:cs typeface="Arial" charset="0"/>
              </a:rPr>
              <a:t>Heat: </a:t>
            </a:r>
          </a:p>
          <a:p>
            <a:pPr lvl="1">
              <a:buFont typeface="Arial" pitchFamily="34" charset="0"/>
              <a:buChar char="•"/>
            </a:pPr>
            <a:r>
              <a:rPr lang="en-US" dirty="0" smtClean="0">
                <a:latin typeface="Arial" charset="0"/>
                <a:cs typeface="Arial" charset="0"/>
              </a:rPr>
              <a:t>Heat cramps, heat exhaustion, heat stroke</a:t>
            </a:r>
          </a:p>
          <a:p>
            <a:pPr lvl="1">
              <a:buFont typeface="Arial" pitchFamily="34" charset="0"/>
              <a:buChar char="•"/>
            </a:pPr>
            <a:r>
              <a:rPr lang="en-US" dirty="0" smtClean="0">
                <a:latin typeface="Arial" charset="0"/>
                <a:cs typeface="Arial" charset="0"/>
              </a:rPr>
              <a:t>Body becomes overheated</a:t>
            </a:r>
          </a:p>
          <a:p>
            <a:pPr lvl="1">
              <a:buFont typeface="Arial" pitchFamily="34" charset="0"/>
              <a:buChar char="•"/>
            </a:pPr>
            <a:r>
              <a:rPr lang="en-US" dirty="0" smtClean="0">
                <a:latin typeface="Arial" charset="0"/>
                <a:cs typeface="Arial" charset="0"/>
              </a:rPr>
              <a:t>What is our policy? (pp 33)</a:t>
            </a:r>
          </a:p>
        </p:txBody>
      </p:sp>
      <p:sp>
        <p:nvSpPr>
          <p:cNvPr id="7" name="Slide Number Placeholder 6"/>
          <p:cNvSpPr>
            <a:spLocks noGrp="1"/>
          </p:cNvSpPr>
          <p:nvPr>
            <p:ph type="sldNum" sz="quarter" idx="12"/>
          </p:nvPr>
        </p:nvSpPr>
        <p:spPr/>
        <p:txBody>
          <a:bodyPr/>
          <a:lstStyle/>
          <a:p>
            <a:pPr>
              <a:defRPr/>
            </a:pPr>
            <a:fld id="{A143ED39-B023-43A5-8CAB-0BCD1BFB9D31}" type="slidenum">
              <a:rPr lang="en-US"/>
              <a:pPr>
                <a:defRPr/>
              </a:pPr>
              <a:t>23</a:t>
            </a:fld>
            <a:endParaRPr lang="en-US"/>
          </a:p>
        </p:txBody>
      </p:sp>
      <p:sp>
        <p:nvSpPr>
          <p:cNvPr id="2" name="Title 1"/>
          <p:cNvSpPr>
            <a:spLocks noGrp="1"/>
          </p:cNvSpPr>
          <p:nvPr>
            <p:ph type="title"/>
          </p:nvPr>
        </p:nvSpPr>
        <p:spPr/>
        <p:txBody>
          <a:bodyPr/>
          <a:lstStyle/>
          <a:p>
            <a:pPr fontAlgn="auto">
              <a:spcAft>
                <a:spcPts val="0"/>
              </a:spcAft>
              <a:defRPr/>
            </a:pPr>
            <a:r>
              <a:rPr lang="en-US" sz="3200" dirty="0" smtClean="0">
                <a:latin typeface="Arial Black" pitchFamily="34" charset="0"/>
              </a:rPr>
              <a:t>Skin cont.</a:t>
            </a:r>
            <a:endParaRPr lang="en-US" sz="3200" dirty="0">
              <a:latin typeface="Arial Black" pitchFamily="34" charset="0"/>
            </a:endParaRPr>
          </a:p>
        </p:txBody>
      </p:sp>
      <p:pic>
        <p:nvPicPr>
          <p:cNvPr id="23556" name="Picture 2" descr="C:\Documents and Settings\leah\Local Settings\Temporary Internet Files\Content.IE5\CLMXM70P\MCPE01613_0000[1].wmf"/>
          <p:cNvPicPr>
            <a:picLocks noChangeAspect="1" noChangeArrowheads="1"/>
          </p:cNvPicPr>
          <p:nvPr/>
        </p:nvPicPr>
        <p:blipFill>
          <a:blip r:embed="rId2" cstate="print"/>
          <a:srcRect/>
          <a:stretch>
            <a:fillRect/>
          </a:stretch>
        </p:blipFill>
        <p:spPr bwMode="auto">
          <a:xfrm>
            <a:off x="6781800" y="2057400"/>
            <a:ext cx="1830388" cy="1887538"/>
          </a:xfrm>
          <a:prstGeom prst="rect">
            <a:avLst/>
          </a:prstGeom>
          <a:noFill/>
          <a:ln w="9525">
            <a:noFill/>
            <a:miter lim="800000"/>
            <a:headEnd/>
            <a:tailEnd/>
          </a:ln>
        </p:spPr>
      </p:pic>
      <p:pic>
        <p:nvPicPr>
          <p:cNvPr id="23557" name="Picture 3" descr="C:\Documents and Settings\leah\Local Settings\Temporary Internet Files\Content.IE5\CLMXM70P\MMj03651940000[1].gif"/>
          <p:cNvPicPr>
            <a:picLocks noChangeAspect="1" noChangeArrowheads="1" noCrop="1"/>
          </p:cNvPicPr>
          <p:nvPr/>
        </p:nvPicPr>
        <p:blipFill>
          <a:blip r:embed="rId3" cstate="print"/>
          <a:srcRect/>
          <a:stretch>
            <a:fillRect/>
          </a:stretch>
        </p:blipFill>
        <p:spPr bwMode="auto">
          <a:xfrm>
            <a:off x="2133600" y="3276600"/>
            <a:ext cx="747713" cy="747713"/>
          </a:xfrm>
          <a:prstGeom prst="rect">
            <a:avLst/>
          </a:prstGeom>
          <a:noFill/>
          <a:ln w="9525">
            <a:noFill/>
            <a:miter lim="800000"/>
            <a:headEnd/>
            <a:tailEnd/>
          </a:ln>
        </p:spPr>
      </p:pic>
      <p:pic>
        <p:nvPicPr>
          <p:cNvPr id="23558" name="Picture 4" descr="C:\Documents and Settings\leah\Local Settings\Temporary Internet Files\Content.IE5\8N0LAB2N\MCj04257900000[1].wmf"/>
          <p:cNvPicPr>
            <a:picLocks noChangeAspect="1" noChangeArrowheads="1"/>
          </p:cNvPicPr>
          <p:nvPr/>
        </p:nvPicPr>
        <p:blipFill>
          <a:blip r:embed="rId4" cstate="print"/>
          <a:srcRect/>
          <a:stretch>
            <a:fillRect/>
          </a:stretch>
        </p:blipFill>
        <p:spPr bwMode="auto">
          <a:xfrm>
            <a:off x="6400800" y="5105400"/>
            <a:ext cx="1171575"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normAutofit/>
          </a:bodyPr>
          <a:lstStyle/>
          <a:p>
            <a:pPr marL="548640" indent="-411480" fontAlgn="auto">
              <a:spcAft>
                <a:spcPts val="0"/>
              </a:spcAft>
              <a:buClr>
                <a:schemeClr val="tx1">
                  <a:shade val="95000"/>
                </a:schemeClr>
              </a:buClr>
              <a:buFont typeface="Arial" pitchFamily="34" charset="0"/>
              <a:buChar char="•"/>
              <a:defRPr/>
            </a:pPr>
            <a:r>
              <a:rPr lang="en-US" dirty="0" smtClean="0">
                <a:latin typeface="Arial" pitchFamily="34" charset="0"/>
                <a:cs typeface="Arial" pitchFamily="34" charset="0"/>
              </a:rPr>
              <a:t>Insect bites &amp; stings</a:t>
            </a:r>
          </a:p>
          <a:p>
            <a:pPr marL="868680" lvl="1" indent="-283464" fontAlgn="auto">
              <a:spcAft>
                <a:spcPts val="0"/>
              </a:spcAft>
              <a:buFont typeface="Arial" pitchFamily="34" charset="0"/>
              <a:buChar char="•"/>
              <a:defRPr/>
            </a:pPr>
            <a:r>
              <a:rPr lang="en-US" dirty="0" smtClean="0">
                <a:latin typeface="Arial" pitchFamily="34" charset="0"/>
                <a:cs typeface="Arial" pitchFamily="34" charset="0"/>
              </a:rPr>
              <a:t>Most reactions are not serious</a:t>
            </a:r>
          </a:p>
          <a:p>
            <a:pPr marL="548640" indent="-411480" fontAlgn="auto">
              <a:spcAft>
                <a:spcPts val="0"/>
              </a:spcAft>
              <a:buClr>
                <a:schemeClr val="tx1">
                  <a:shade val="95000"/>
                </a:schemeClr>
              </a:buClr>
              <a:buFont typeface="Arial" pitchFamily="34" charset="0"/>
              <a:buChar char="•"/>
              <a:defRPr/>
            </a:pPr>
            <a:r>
              <a:rPr lang="en-US" dirty="0" smtClean="0">
                <a:latin typeface="Arial" pitchFamily="34" charset="0"/>
                <a:cs typeface="Arial" pitchFamily="34" charset="0"/>
              </a:rPr>
              <a:t>What to monitor</a:t>
            </a:r>
          </a:p>
          <a:p>
            <a:pPr marL="868680" lvl="1" indent="-283464" fontAlgn="auto">
              <a:spcAft>
                <a:spcPts val="0"/>
              </a:spcAft>
              <a:buFont typeface="Arial" pitchFamily="34" charset="0"/>
              <a:buChar char="•"/>
              <a:defRPr/>
            </a:pPr>
            <a:r>
              <a:rPr lang="en-US" dirty="0" smtClean="0">
                <a:latin typeface="Arial" pitchFamily="34" charset="0"/>
                <a:cs typeface="Arial" pitchFamily="34" charset="0"/>
              </a:rPr>
              <a:t>Itching, swelling, fever, hives, joint/gland pain</a:t>
            </a:r>
          </a:p>
          <a:p>
            <a:pPr marL="868680" lvl="1" indent="-283464" fontAlgn="auto">
              <a:spcAft>
                <a:spcPts val="0"/>
              </a:spcAft>
              <a:buFont typeface="Arial" pitchFamily="34" charset="0"/>
              <a:buChar char="•"/>
              <a:defRPr/>
            </a:pPr>
            <a:r>
              <a:rPr lang="en-US" dirty="0" smtClean="0">
                <a:latin typeface="Arial" pitchFamily="34" charset="0"/>
                <a:cs typeface="Arial" pitchFamily="34" charset="0"/>
              </a:rPr>
              <a:t>When should you call 911?</a:t>
            </a:r>
          </a:p>
          <a:p>
            <a:pPr marL="548640" indent="-411480" fontAlgn="auto">
              <a:spcAft>
                <a:spcPts val="0"/>
              </a:spcAft>
              <a:buClr>
                <a:schemeClr val="tx1">
                  <a:shade val="95000"/>
                </a:schemeClr>
              </a:buClr>
              <a:buFont typeface="Arial" pitchFamily="34" charset="0"/>
              <a:buChar char="•"/>
              <a:defRPr/>
            </a:pPr>
            <a:r>
              <a:rPr lang="en-US" dirty="0" smtClean="0">
                <a:latin typeface="Arial" pitchFamily="34" charset="0"/>
                <a:cs typeface="Arial" pitchFamily="34" charset="0"/>
              </a:rPr>
              <a:t>Rash</a:t>
            </a:r>
          </a:p>
          <a:p>
            <a:pPr marL="868680" lvl="1" indent="-283464" fontAlgn="auto">
              <a:spcAft>
                <a:spcPts val="0"/>
              </a:spcAft>
              <a:buFont typeface="Arial" pitchFamily="34" charset="0"/>
              <a:buChar char="•"/>
              <a:defRPr/>
            </a:pPr>
            <a:r>
              <a:rPr lang="en-US" dirty="0" smtClean="0">
                <a:latin typeface="Arial" pitchFamily="34" charset="0"/>
                <a:cs typeface="Arial" pitchFamily="34" charset="0"/>
              </a:rPr>
              <a:t>Irritated or swollen skin</a:t>
            </a:r>
          </a:p>
          <a:p>
            <a:pPr marL="548640" indent="-411480" fontAlgn="auto">
              <a:spcAft>
                <a:spcPts val="0"/>
              </a:spcAft>
              <a:buClr>
                <a:schemeClr val="tx1">
                  <a:shade val="95000"/>
                </a:schemeClr>
              </a:buClr>
              <a:buFont typeface="Arial" pitchFamily="34" charset="0"/>
              <a:buChar char="•"/>
              <a:defRPr/>
            </a:pPr>
            <a:r>
              <a:rPr lang="en-US" dirty="0" smtClean="0">
                <a:latin typeface="Arial" pitchFamily="34" charset="0"/>
                <a:cs typeface="Arial" pitchFamily="34" charset="0"/>
              </a:rPr>
              <a:t>What to monitor (pp 33-34)</a:t>
            </a:r>
          </a:p>
          <a:p>
            <a:pPr marL="868680" lvl="1" indent="-283464" fontAlgn="auto">
              <a:spcAft>
                <a:spcPts val="0"/>
              </a:spcAft>
              <a:buFont typeface="Arial" pitchFamily="34" charset="0"/>
              <a:buChar char="•"/>
              <a:defRPr/>
            </a:pPr>
            <a:r>
              <a:rPr lang="en-US" dirty="0" smtClean="0">
                <a:latin typeface="Arial" pitchFamily="34" charset="0"/>
                <a:cs typeface="Arial" pitchFamily="34" charset="0"/>
              </a:rPr>
              <a:t>Redness, itchy, bumpy, scaly, crusty, blistered, color, body part involved, exposure to ?</a:t>
            </a:r>
          </a:p>
          <a:p>
            <a:pPr marL="868680" lvl="1" indent="-283464" fontAlgn="auto">
              <a:spcAft>
                <a:spcPts val="0"/>
              </a:spcAft>
              <a:buFont typeface="Arial" pitchFamily="34" charset="0"/>
              <a:buChar char="•"/>
              <a:defRPr/>
            </a:pPr>
            <a:r>
              <a:rPr lang="en-US" dirty="0" smtClean="0">
                <a:latin typeface="Arial" pitchFamily="34" charset="0"/>
                <a:cs typeface="Arial" pitchFamily="34" charset="0"/>
              </a:rPr>
              <a:t>Reaction times vary with type of irritant</a:t>
            </a:r>
          </a:p>
          <a:p>
            <a:pPr marL="548640" indent="-411480" fontAlgn="auto">
              <a:spcAft>
                <a:spcPts val="0"/>
              </a:spcAft>
              <a:buClr>
                <a:schemeClr val="tx1">
                  <a:shade val="95000"/>
                </a:schemeClr>
              </a:buClr>
              <a:buFont typeface="Wingdings 2"/>
              <a:buNone/>
              <a:defRPr/>
            </a:pPr>
            <a:endParaRPr lang="en-US" dirty="0"/>
          </a:p>
        </p:txBody>
      </p:sp>
      <p:sp>
        <p:nvSpPr>
          <p:cNvPr id="6" name="Slide Number Placeholder 5"/>
          <p:cNvSpPr>
            <a:spLocks noGrp="1"/>
          </p:cNvSpPr>
          <p:nvPr>
            <p:ph type="sldNum" sz="quarter" idx="12"/>
          </p:nvPr>
        </p:nvSpPr>
        <p:spPr/>
        <p:txBody>
          <a:bodyPr/>
          <a:lstStyle/>
          <a:p>
            <a:pPr>
              <a:defRPr/>
            </a:pPr>
            <a:fld id="{06AD054F-C4F7-4AE8-9878-825E23103A57}" type="slidenum">
              <a:rPr lang="en-US"/>
              <a:pPr>
                <a:defRPr/>
              </a:pPr>
              <a:t>24</a:t>
            </a:fld>
            <a:endParaRPr lang="en-US"/>
          </a:p>
        </p:txBody>
      </p:sp>
      <p:sp>
        <p:nvSpPr>
          <p:cNvPr id="2" name="Title 1"/>
          <p:cNvSpPr>
            <a:spLocks noGrp="1"/>
          </p:cNvSpPr>
          <p:nvPr>
            <p:ph type="title"/>
          </p:nvPr>
        </p:nvSpPr>
        <p:spPr/>
        <p:txBody>
          <a:bodyPr/>
          <a:lstStyle/>
          <a:p>
            <a:pPr fontAlgn="auto">
              <a:spcAft>
                <a:spcPts val="0"/>
              </a:spcAft>
              <a:defRPr/>
            </a:pPr>
            <a:r>
              <a:rPr lang="en-US" sz="3200" dirty="0" smtClean="0">
                <a:latin typeface="Arial Black" pitchFamily="34" charset="0"/>
              </a:rPr>
              <a:t>Skin cont.</a:t>
            </a:r>
            <a:endParaRPr lang="en-US" sz="3200" dirty="0">
              <a:latin typeface="Arial Black" pitchFamily="34" charset="0"/>
            </a:endParaRPr>
          </a:p>
        </p:txBody>
      </p:sp>
      <p:pic>
        <p:nvPicPr>
          <p:cNvPr id="24580" name="Picture 2" descr="C:\Documents and Settings\leah\Local Settings\Temporary Internet Files\Content.IE5\0C3D718J\MCj03469210000[1].wmf"/>
          <p:cNvPicPr>
            <a:picLocks noChangeAspect="1" noChangeArrowheads="1"/>
          </p:cNvPicPr>
          <p:nvPr/>
        </p:nvPicPr>
        <p:blipFill>
          <a:blip r:embed="rId2" cstate="print"/>
          <a:srcRect/>
          <a:stretch>
            <a:fillRect/>
          </a:stretch>
        </p:blipFill>
        <p:spPr bwMode="auto">
          <a:xfrm>
            <a:off x="6096000" y="1143000"/>
            <a:ext cx="1600200" cy="836613"/>
          </a:xfrm>
          <a:prstGeom prst="rect">
            <a:avLst/>
          </a:prstGeom>
          <a:noFill/>
          <a:ln w="9525">
            <a:noFill/>
            <a:miter lim="800000"/>
            <a:headEnd/>
            <a:tailEnd/>
          </a:ln>
        </p:spPr>
      </p:pic>
      <p:pic>
        <p:nvPicPr>
          <p:cNvPr id="24581" name="Picture 3" descr="C:\Documents and Settings\leah\Local Settings\Temporary Internet Files\Content.IE5\6RJ3A2UY\MCj00884480000[1].wmf"/>
          <p:cNvPicPr>
            <a:picLocks noChangeAspect="1" noChangeArrowheads="1"/>
          </p:cNvPicPr>
          <p:nvPr/>
        </p:nvPicPr>
        <p:blipFill>
          <a:blip r:embed="rId3" cstate="print"/>
          <a:srcRect/>
          <a:stretch>
            <a:fillRect/>
          </a:stretch>
        </p:blipFill>
        <p:spPr bwMode="auto">
          <a:xfrm>
            <a:off x="7772400" y="2590800"/>
            <a:ext cx="752475" cy="90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p:txBody>
          <a:bodyPr/>
          <a:lstStyle/>
          <a:p>
            <a:pPr>
              <a:buFont typeface="Arial" pitchFamily="34" charset="0"/>
              <a:buChar char="•"/>
            </a:pPr>
            <a:r>
              <a:rPr lang="en-US" dirty="0" smtClean="0">
                <a:latin typeface="Arial" charset="0"/>
                <a:cs typeface="Arial" charset="0"/>
              </a:rPr>
              <a:t>Fever</a:t>
            </a:r>
          </a:p>
          <a:p>
            <a:pPr lvl="1">
              <a:buFont typeface="Arial" pitchFamily="34" charset="0"/>
              <a:buChar char="•"/>
            </a:pPr>
            <a:r>
              <a:rPr lang="en-US" dirty="0" smtClean="0">
                <a:latin typeface="Arial" charset="0"/>
                <a:cs typeface="Arial" charset="0"/>
              </a:rPr>
              <a:t>Normal body temp is 98.6°F</a:t>
            </a:r>
          </a:p>
          <a:p>
            <a:pPr lvl="1">
              <a:buFont typeface="Arial" pitchFamily="34" charset="0"/>
              <a:buChar char="•"/>
            </a:pPr>
            <a:r>
              <a:rPr lang="en-US" dirty="0" smtClean="0">
                <a:latin typeface="Arial" charset="0"/>
                <a:cs typeface="Arial" charset="0"/>
              </a:rPr>
              <a:t>So… what’s different? (pp 34)</a:t>
            </a:r>
          </a:p>
          <a:p>
            <a:pPr>
              <a:buFont typeface="Arial" pitchFamily="34" charset="0"/>
              <a:buChar char="•"/>
            </a:pPr>
            <a:endParaRPr lang="en-US" dirty="0" smtClean="0">
              <a:latin typeface="Arial" charset="0"/>
              <a:cs typeface="Arial" charset="0"/>
            </a:endParaRPr>
          </a:p>
          <a:p>
            <a:pPr>
              <a:buFont typeface="Arial" pitchFamily="34" charset="0"/>
              <a:buChar char="•"/>
            </a:pPr>
            <a:r>
              <a:rPr lang="en-US" dirty="0" smtClean="0">
                <a:latin typeface="Arial" charset="0"/>
                <a:cs typeface="Arial" charset="0"/>
              </a:rPr>
              <a:t>Skin Color Changes</a:t>
            </a:r>
          </a:p>
          <a:p>
            <a:pPr lvl="1">
              <a:buFont typeface="Arial" pitchFamily="34" charset="0"/>
              <a:buChar char="•"/>
            </a:pPr>
            <a:r>
              <a:rPr lang="en-US" dirty="0" smtClean="0">
                <a:latin typeface="Arial" charset="0"/>
                <a:cs typeface="Arial" charset="0"/>
              </a:rPr>
              <a:t>What’s normal for this person? (pp 34)</a:t>
            </a:r>
          </a:p>
          <a:p>
            <a:pPr>
              <a:buFont typeface="Arial" pitchFamily="34" charset="0"/>
              <a:buChar char="•"/>
            </a:pPr>
            <a:r>
              <a:rPr lang="en-US" dirty="0" smtClean="0">
                <a:latin typeface="Arial" charset="0"/>
                <a:cs typeface="Arial" charset="0"/>
              </a:rPr>
              <a:t>Other Skin Changes (pp 34-35)</a:t>
            </a:r>
          </a:p>
          <a:p>
            <a:pPr lvl="1">
              <a:buFont typeface="Arial" pitchFamily="34" charset="0"/>
              <a:buChar char="•"/>
            </a:pPr>
            <a:r>
              <a:rPr lang="en-US" dirty="0" smtClean="0">
                <a:latin typeface="Arial" charset="0"/>
                <a:cs typeface="Arial" charset="0"/>
              </a:rPr>
              <a:t>Is it part of the aging process?</a:t>
            </a:r>
          </a:p>
          <a:p>
            <a:pPr lvl="1">
              <a:buFont typeface="Arial" pitchFamily="34" charset="0"/>
              <a:buChar char="•"/>
            </a:pPr>
            <a:r>
              <a:rPr lang="en-US" dirty="0" smtClean="0">
                <a:latin typeface="Arial" charset="0"/>
                <a:cs typeface="Arial" charset="0"/>
              </a:rPr>
              <a:t>New growth?</a:t>
            </a:r>
          </a:p>
          <a:p>
            <a:pPr lvl="1">
              <a:buFont typeface="Arial" pitchFamily="34" charset="0"/>
              <a:buChar char="•"/>
            </a:pPr>
            <a:r>
              <a:rPr lang="en-US" dirty="0" smtClean="0">
                <a:latin typeface="Arial" charset="0"/>
                <a:cs typeface="Arial" charset="0"/>
              </a:rPr>
              <a:t>Sores heal properly?</a:t>
            </a:r>
          </a:p>
        </p:txBody>
      </p:sp>
      <p:sp>
        <p:nvSpPr>
          <p:cNvPr id="4" name="Slide Number Placeholder 3"/>
          <p:cNvSpPr>
            <a:spLocks noGrp="1"/>
          </p:cNvSpPr>
          <p:nvPr>
            <p:ph type="sldNum" sz="quarter" idx="12"/>
          </p:nvPr>
        </p:nvSpPr>
        <p:spPr/>
        <p:txBody>
          <a:bodyPr/>
          <a:lstStyle/>
          <a:p>
            <a:pPr>
              <a:defRPr/>
            </a:pPr>
            <a:fld id="{44E1F495-05DD-4834-81AB-AAB26E32E7F6}" type="slidenum">
              <a:rPr lang="en-US"/>
              <a:pPr>
                <a:defRPr/>
              </a:pPr>
              <a:t>25</a:t>
            </a:fld>
            <a:endParaRPr lang="en-US"/>
          </a:p>
        </p:txBody>
      </p:sp>
      <p:sp>
        <p:nvSpPr>
          <p:cNvPr id="2" name="Title 1"/>
          <p:cNvSpPr>
            <a:spLocks noGrp="1"/>
          </p:cNvSpPr>
          <p:nvPr>
            <p:ph type="title"/>
          </p:nvPr>
        </p:nvSpPr>
        <p:spPr/>
        <p:txBody>
          <a:bodyPr/>
          <a:lstStyle/>
          <a:p>
            <a:pPr fontAlgn="auto">
              <a:spcAft>
                <a:spcPts val="0"/>
              </a:spcAft>
              <a:defRPr/>
            </a:pPr>
            <a:r>
              <a:rPr lang="en-US" sz="3200" dirty="0" smtClean="0">
                <a:latin typeface="Arial Black" pitchFamily="34" charset="0"/>
              </a:rPr>
              <a:t>Skin cont.</a:t>
            </a:r>
            <a:endParaRPr lang="en-US" sz="3200" dirty="0">
              <a:latin typeface="Arial Black" pitchFamily="34" charset="0"/>
            </a:endParaRPr>
          </a:p>
        </p:txBody>
      </p:sp>
      <p:pic>
        <p:nvPicPr>
          <p:cNvPr id="25605" name="Picture 3" descr="C:\Documents and Settings\leah\Local Settings\Temporary Internet Files\Content.IE5\ORSRY9KF\MMj03181340000[1].gif"/>
          <p:cNvPicPr>
            <a:picLocks noChangeAspect="1" noChangeArrowheads="1" noCrop="1"/>
          </p:cNvPicPr>
          <p:nvPr/>
        </p:nvPicPr>
        <p:blipFill>
          <a:blip r:embed="rId2" cstate="print"/>
          <a:srcRect/>
          <a:stretch>
            <a:fillRect/>
          </a:stretch>
        </p:blipFill>
        <p:spPr bwMode="auto">
          <a:xfrm>
            <a:off x="6019800" y="990600"/>
            <a:ext cx="2000250" cy="1911350"/>
          </a:xfrm>
          <a:prstGeom prst="rect">
            <a:avLst/>
          </a:prstGeom>
          <a:noFill/>
          <a:ln w="9525">
            <a:noFill/>
            <a:miter lim="800000"/>
            <a:headEnd/>
            <a:tailEnd/>
          </a:ln>
        </p:spPr>
      </p:pic>
      <p:pic>
        <p:nvPicPr>
          <p:cNvPr id="25606" name="Picture 4" descr="C:\Documents and Settings\leah\Local Settings\Temporary Internet Files\Content.IE5\M70I6BQN\MCj04244420000[1].wmf"/>
          <p:cNvPicPr>
            <a:picLocks noChangeAspect="1" noChangeArrowheads="1"/>
          </p:cNvPicPr>
          <p:nvPr/>
        </p:nvPicPr>
        <p:blipFill>
          <a:blip r:embed="rId3" cstate="print"/>
          <a:srcRect/>
          <a:stretch>
            <a:fillRect/>
          </a:stretch>
        </p:blipFill>
        <p:spPr bwMode="auto">
          <a:xfrm>
            <a:off x="7162800" y="4191000"/>
            <a:ext cx="1162050" cy="137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normAutofit/>
          </a:bodyPr>
          <a:lstStyle/>
          <a:p>
            <a:pPr marL="548640" indent="-411480" fontAlgn="auto">
              <a:spcAft>
                <a:spcPts val="0"/>
              </a:spcAft>
              <a:buClr>
                <a:schemeClr val="tx1">
                  <a:shade val="95000"/>
                </a:schemeClr>
              </a:buClr>
              <a:buFont typeface="Arial" pitchFamily="34" charset="0"/>
              <a:buChar char="•"/>
              <a:defRPr/>
            </a:pPr>
            <a:r>
              <a:rPr lang="en-US" dirty="0" smtClean="0">
                <a:latin typeface="Arial" pitchFamily="34" charset="0"/>
                <a:cs typeface="Arial" pitchFamily="34" charset="0"/>
              </a:rPr>
              <a:t>Ears</a:t>
            </a:r>
          </a:p>
          <a:p>
            <a:pPr marL="868680" lvl="1" indent="-283464" fontAlgn="auto">
              <a:spcAft>
                <a:spcPts val="0"/>
              </a:spcAft>
              <a:buFont typeface="Arial" pitchFamily="34" charset="0"/>
              <a:buChar char="•"/>
              <a:defRPr/>
            </a:pPr>
            <a:r>
              <a:rPr lang="en-US" dirty="0" smtClean="0">
                <a:latin typeface="Arial" pitchFamily="34" charset="0"/>
                <a:cs typeface="Arial" pitchFamily="34" charset="0"/>
              </a:rPr>
              <a:t>Tinnitus – ringing in the ears</a:t>
            </a:r>
          </a:p>
          <a:p>
            <a:pPr marL="868680" lvl="1" indent="-283464" fontAlgn="auto">
              <a:spcAft>
                <a:spcPts val="0"/>
              </a:spcAft>
              <a:buFont typeface="Arial" pitchFamily="34" charset="0"/>
              <a:buChar char="•"/>
              <a:defRPr/>
            </a:pPr>
            <a:r>
              <a:rPr lang="en-US" dirty="0" err="1" smtClean="0">
                <a:latin typeface="Arial" pitchFamily="34" charset="0"/>
                <a:cs typeface="Arial" pitchFamily="34" charset="0"/>
              </a:rPr>
              <a:t>Meniere’s</a:t>
            </a:r>
            <a:r>
              <a:rPr lang="en-US" dirty="0" smtClean="0">
                <a:latin typeface="Arial" pitchFamily="34" charset="0"/>
                <a:cs typeface="Arial" pitchFamily="34" charset="0"/>
              </a:rPr>
              <a:t> disease – fluid in the inner ear</a:t>
            </a:r>
          </a:p>
          <a:p>
            <a:pPr marL="868680" lvl="1" indent="-283464" fontAlgn="auto">
              <a:spcAft>
                <a:spcPts val="0"/>
              </a:spcAft>
              <a:buFont typeface="Arial" pitchFamily="34" charset="0"/>
              <a:buChar char="•"/>
              <a:defRPr/>
            </a:pPr>
            <a:r>
              <a:rPr lang="en-US" dirty="0" smtClean="0">
                <a:latin typeface="Arial" pitchFamily="34" charset="0"/>
                <a:cs typeface="Arial" pitchFamily="34" charset="0"/>
              </a:rPr>
              <a:t>Symptoms? (pp 35-36)</a:t>
            </a:r>
          </a:p>
          <a:p>
            <a:pPr marL="548640" indent="-411480" fontAlgn="auto">
              <a:spcAft>
                <a:spcPts val="0"/>
              </a:spcAft>
              <a:buClr>
                <a:schemeClr val="tx1">
                  <a:shade val="95000"/>
                </a:schemeClr>
              </a:buClr>
              <a:buFont typeface="Arial" pitchFamily="34" charset="0"/>
              <a:buChar char="•"/>
              <a:defRPr/>
            </a:pPr>
            <a:r>
              <a:rPr lang="en-US" dirty="0" smtClean="0">
                <a:latin typeface="Arial" pitchFamily="34" charset="0"/>
                <a:cs typeface="Arial" pitchFamily="34" charset="0"/>
              </a:rPr>
              <a:t>Eyes</a:t>
            </a:r>
          </a:p>
          <a:p>
            <a:pPr marL="868680" lvl="1" indent="-283464" fontAlgn="auto">
              <a:spcAft>
                <a:spcPts val="0"/>
              </a:spcAft>
              <a:buFont typeface="Arial" pitchFamily="34" charset="0"/>
              <a:buChar char="•"/>
              <a:defRPr/>
            </a:pPr>
            <a:r>
              <a:rPr lang="en-US" dirty="0" smtClean="0">
                <a:latin typeface="Arial" pitchFamily="34" charset="0"/>
                <a:cs typeface="Arial" pitchFamily="34" charset="0"/>
              </a:rPr>
              <a:t>Diabetes is the #1 cause of blindness in US</a:t>
            </a:r>
          </a:p>
          <a:p>
            <a:pPr marL="868680" lvl="1" indent="-283464" fontAlgn="auto">
              <a:spcAft>
                <a:spcPts val="0"/>
              </a:spcAft>
              <a:buFont typeface="Arial" pitchFamily="34" charset="0"/>
              <a:buChar char="•"/>
              <a:defRPr/>
            </a:pPr>
            <a:r>
              <a:rPr lang="en-US" dirty="0" smtClean="0">
                <a:latin typeface="Arial" pitchFamily="34" charset="0"/>
                <a:cs typeface="Arial" pitchFamily="34" charset="0"/>
              </a:rPr>
              <a:t>Pain, redness, changes in vision</a:t>
            </a:r>
          </a:p>
          <a:p>
            <a:pPr marL="868680" lvl="1" indent="-283464" fontAlgn="auto">
              <a:spcAft>
                <a:spcPts val="0"/>
              </a:spcAft>
              <a:buFont typeface="Arial" pitchFamily="34" charset="0"/>
              <a:buChar char="•"/>
              <a:defRPr/>
            </a:pPr>
            <a:r>
              <a:rPr lang="en-US" dirty="0" smtClean="0">
                <a:latin typeface="Arial" pitchFamily="34" charset="0"/>
                <a:cs typeface="Arial" pitchFamily="34" charset="0"/>
              </a:rPr>
              <a:t>Symptoms? (pp 36)</a:t>
            </a:r>
          </a:p>
          <a:p>
            <a:pPr marL="548640" indent="-411480" fontAlgn="auto">
              <a:spcAft>
                <a:spcPts val="0"/>
              </a:spcAft>
              <a:buClr>
                <a:schemeClr val="tx1">
                  <a:shade val="95000"/>
                </a:schemeClr>
              </a:buClr>
              <a:buFont typeface="Arial" pitchFamily="34" charset="0"/>
              <a:buChar char="•"/>
              <a:defRPr/>
            </a:pPr>
            <a:r>
              <a:rPr lang="en-US" dirty="0" smtClean="0">
                <a:latin typeface="Arial" pitchFamily="34" charset="0"/>
                <a:cs typeface="Arial" pitchFamily="34" charset="0"/>
              </a:rPr>
              <a:t>Nose</a:t>
            </a:r>
          </a:p>
          <a:p>
            <a:pPr marL="868680" lvl="1" indent="-283464" fontAlgn="auto">
              <a:spcAft>
                <a:spcPts val="0"/>
              </a:spcAft>
              <a:buFont typeface="Arial" pitchFamily="34" charset="0"/>
              <a:buChar char="•"/>
              <a:defRPr/>
            </a:pPr>
            <a:r>
              <a:rPr lang="en-US" dirty="0" smtClean="0">
                <a:latin typeface="Arial" pitchFamily="34" charset="0"/>
                <a:cs typeface="Arial" pitchFamily="34" charset="0"/>
              </a:rPr>
              <a:t>Filters air, warms &amp; moistens it</a:t>
            </a:r>
          </a:p>
          <a:p>
            <a:pPr marL="868680" lvl="1" indent="-283464" fontAlgn="auto">
              <a:spcAft>
                <a:spcPts val="0"/>
              </a:spcAft>
              <a:buFont typeface="Arial" pitchFamily="34" charset="0"/>
              <a:buChar char="•"/>
              <a:defRPr/>
            </a:pPr>
            <a:r>
              <a:rPr lang="en-US" dirty="0" smtClean="0">
                <a:latin typeface="Arial" pitchFamily="34" charset="0"/>
                <a:cs typeface="Arial" pitchFamily="34" charset="0"/>
              </a:rPr>
              <a:t>After age 50, taste and smell diminish                         </a:t>
            </a:r>
          </a:p>
          <a:p>
            <a:pPr marL="868680" lvl="1" indent="-283464" fontAlgn="auto">
              <a:spcAft>
                <a:spcPts val="0"/>
              </a:spcAft>
              <a:buFont typeface="Arial" pitchFamily="34" charset="0"/>
              <a:buChar char="•"/>
              <a:defRPr/>
            </a:pPr>
            <a:r>
              <a:rPr lang="en-US" dirty="0" smtClean="0">
                <a:latin typeface="Arial" pitchFamily="34" charset="0"/>
                <a:cs typeface="Arial" pitchFamily="34" charset="0"/>
              </a:rPr>
              <a:t>(pp 37)</a:t>
            </a:r>
          </a:p>
        </p:txBody>
      </p:sp>
      <p:sp>
        <p:nvSpPr>
          <p:cNvPr id="4" name="Slide Number Placeholder 3"/>
          <p:cNvSpPr>
            <a:spLocks noGrp="1"/>
          </p:cNvSpPr>
          <p:nvPr>
            <p:ph type="sldNum" sz="quarter" idx="12"/>
          </p:nvPr>
        </p:nvSpPr>
        <p:spPr/>
        <p:txBody>
          <a:bodyPr/>
          <a:lstStyle/>
          <a:p>
            <a:pPr>
              <a:defRPr/>
            </a:pPr>
            <a:fld id="{EEC1B866-6273-4152-97DD-63BD3C1C6419}" type="slidenum">
              <a:rPr lang="en-US"/>
              <a:pPr>
                <a:defRPr/>
              </a:pPr>
              <a:t>26</a:t>
            </a:fld>
            <a:endParaRPr lang="en-US"/>
          </a:p>
        </p:txBody>
      </p:sp>
      <p:sp>
        <p:nvSpPr>
          <p:cNvPr id="2" name="Title 1"/>
          <p:cNvSpPr>
            <a:spLocks noGrp="1"/>
          </p:cNvSpPr>
          <p:nvPr>
            <p:ph type="title"/>
          </p:nvPr>
        </p:nvSpPr>
        <p:spPr>
          <a:xfrm>
            <a:off x="457200" y="253536"/>
            <a:ext cx="8229600" cy="889464"/>
          </a:xfrm>
        </p:spPr>
        <p:txBody>
          <a:bodyPr/>
          <a:lstStyle/>
          <a:p>
            <a:pPr fontAlgn="auto">
              <a:spcAft>
                <a:spcPts val="0"/>
              </a:spcAft>
              <a:defRPr/>
            </a:pPr>
            <a:r>
              <a:rPr lang="en-US" sz="3600" dirty="0" smtClean="0"/>
              <a:t>H. Sensory Organs</a:t>
            </a:r>
            <a:endParaRPr lang="en-US" sz="3600" dirty="0"/>
          </a:p>
        </p:txBody>
      </p:sp>
      <p:pic>
        <p:nvPicPr>
          <p:cNvPr id="26629" name="Picture 2" descr="C:\Documents and Settings\leah\Local Settings\Temporary Internet Files\Content.IE5\2TQ7QJUJ\MCj02332200000[1].wmf"/>
          <p:cNvPicPr>
            <a:picLocks noChangeAspect="1" noChangeArrowheads="1"/>
          </p:cNvPicPr>
          <p:nvPr/>
        </p:nvPicPr>
        <p:blipFill>
          <a:blip r:embed="rId2" cstate="print"/>
          <a:srcRect/>
          <a:stretch>
            <a:fillRect/>
          </a:stretch>
        </p:blipFill>
        <p:spPr bwMode="auto">
          <a:xfrm>
            <a:off x="7086600" y="609600"/>
            <a:ext cx="1555750" cy="1857375"/>
          </a:xfrm>
          <a:prstGeom prst="rect">
            <a:avLst/>
          </a:prstGeom>
          <a:noFill/>
          <a:ln w="9525">
            <a:noFill/>
            <a:miter lim="800000"/>
            <a:headEnd/>
            <a:tailEnd/>
          </a:ln>
        </p:spPr>
      </p:pic>
      <p:pic>
        <p:nvPicPr>
          <p:cNvPr id="26630" name="Picture 3" descr="C:\Documents and Settings\leah\Local Settings\Temporary Internet Files\Content.IE5\CLMXM70P\MCj00890860000[1].wmf"/>
          <p:cNvPicPr>
            <a:picLocks noChangeAspect="1" noChangeArrowheads="1"/>
          </p:cNvPicPr>
          <p:nvPr/>
        </p:nvPicPr>
        <p:blipFill>
          <a:blip r:embed="rId3" cstate="print"/>
          <a:srcRect/>
          <a:stretch>
            <a:fillRect/>
          </a:stretch>
        </p:blipFill>
        <p:spPr bwMode="auto">
          <a:xfrm>
            <a:off x="7162800" y="2971800"/>
            <a:ext cx="1047750" cy="1792288"/>
          </a:xfrm>
          <a:prstGeom prst="rect">
            <a:avLst/>
          </a:prstGeom>
          <a:noFill/>
          <a:ln w="9525">
            <a:noFill/>
            <a:miter lim="800000"/>
            <a:headEnd/>
            <a:tailEnd/>
          </a:ln>
        </p:spPr>
      </p:pic>
      <p:pic>
        <p:nvPicPr>
          <p:cNvPr id="26631" name="Picture 4" descr="C:\Documents and Settings\leah\Local Settings\Temporary Internet Files\Content.IE5\G3MSCFUQ\MCj01406270000[1].wmf"/>
          <p:cNvPicPr>
            <a:picLocks noChangeAspect="1" noChangeArrowheads="1"/>
          </p:cNvPicPr>
          <p:nvPr/>
        </p:nvPicPr>
        <p:blipFill>
          <a:blip r:embed="rId4" cstate="print"/>
          <a:srcRect/>
          <a:stretch>
            <a:fillRect/>
          </a:stretch>
        </p:blipFill>
        <p:spPr bwMode="auto">
          <a:xfrm>
            <a:off x="6096000" y="5105400"/>
            <a:ext cx="1874838" cy="149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57200" y="1371600"/>
            <a:ext cx="8229600" cy="4800600"/>
          </a:xfrm>
        </p:spPr>
        <p:txBody>
          <a:bodyPr/>
          <a:lstStyle/>
          <a:p>
            <a:pPr>
              <a:buFont typeface="Arial" pitchFamily="34" charset="0"/>
              <a:buChar char="•"/>
            </a:pPr>
            <a:r>
              <a:rPr lang="en-US" dirty="0" smtClean="0">
                <a:latin typeface="Arial" charset="0"/>
                <a:cs typeface="Arial" charset="0"/>
              </a:rPr>
              <a:t>Life Threatening  (pp 44)  </a:t>
            </a:r>
          </a:p>
          <a:p>
            <a:pPr lvl="1">
              <a:buFont typeface="Arial" pitchFamily="34" charset="0"/>
              <a:buChar char="•"/>
            </a:pPr>
            <a:r>
              <a:rPr lang="en-US" dirty="0" smtClean="0">
                <a:latin typeface="Arial" charset="0"/>
                <a:cs typeface="Arial" charset="0"/>
              </a:rPr>
              <a:t>When should you seek immediate medical help?</a:t>
            </a:r>
          </a:p>
          <a:p>
            <a:pPr>
              <a:buFont typeface="Arial" pitchFamily="34" charset="0"/>
              <a:buChar char="•"/>
            </a:pPr>
            <a:r>
              <a:rPr lang="en-US" dirty="0" smtClean="0">
                <a:latin typeface="Arial" charset="0"/>
                <a:cs typeface="Arial" charset="0"/>
              </a:rPr>
              <a:t>Reporting Health Threatening Situations</a:t>
            </a:r>
          </a:p>
          <a:p>
            <a:pPr lvl="1">
              <a:buFont typeface="Arial" pitchFamily="34" charset="0"/>
              <a:buChar char="•"/>
            </a:pPr>
            <a:r>
              <a:rPr lang="en-US" dirty="0" smtClean="0">
                <a:latin typeface="Arial" charset="0"/>
                <a:cs typeface="Arial" charset="0"/>
              </a:rPr>
              <a:t>Contact supervisor &amp; Use common sense</a:t>
            </a:r>
          </a:p>
          <a:p>
            <a:pPr>
              <a:buFont typeface="Arial" pitchFamily="34" charset="0"/>
              <a:buChar char="•"/>
            </a:pPr>
            <a:r>
              <a:rPr lang="en-US" dirty="0" smtClean="0">
                <a:latin typeface="Arial" charset="0"/>
                <a:cs typeface="Arial" charset="0"/>
              </a:rPr>
              <a:t>Pay attention to what you see &amp; hear</a:t>
            </a:r>
          </a:p>
          <a:p>
            <a:pPr lvl="1">
              <a:buFont typeface="Arial" pitchFamily="34" charset="0"/>
              <a:buChar char="•"/>
            </a:pPr>
            <a:r>
              <a:rPr lang="en-US" dirty="0" smtClean="0">
                <a:latin typeface="Arial" charset="0"/>
                <a:cs typeface="Arial" charset="0"/>
              </a:rPr>
              <a:t>Like what?</a:t>
            </a:r>
          </a:p>
          <a:p>
            <a:pPr>
              <a:buFont typeface="Arial" pitchFamily="34" charset="0"/>
              <a:buChar char="•"/>
            </a:pPr>
            <a:r>
              <a:rPr lang="en-US" dirty="0" smtClean="0">
                <a:latin typeface="Arial" charset="0"/>
                <a:cs typeface="Arial" charset="0"/>
              </a:rPr>
              <a:t>Pain Threshold</a:t>
            </a:r>
          </a:p>
          <a:p>
            <a:pPr lvl="1">
              <a:buFont typeface="Arial" pitchFamily="34" charset="0"/>
              <a:buChar char="•"/>
            </a:pPr>
            <a:r>
              <a:rPr lang="en-US" dirty="0" smtClean="0">
                <a:latin typeface="Arial" charset="0"/>
                <a:cs typeface="Arial" charset="0"/>
              </a:rPr>
              <a:t>Different for everyone</a:t>
            </a:r>
          </a:p>
          <a:p>
            <a:pPr>
              <a:buFont typeface="Arial" pitchFamily="34" charset="0"/>
              <a:buChar char="•"/>
            </a:pPr>
            <a:r>
              <a:rPr lang="en-US" dirty="0" smtClean="0">
                <a:latin typeface="Arial" charset="0"/>
                <a:cs typeface="Arial" charset="0"/>
              </a:rPr>
              <a:t>Communicating Illness</a:t>
            </a:r>
          </a:p>
          <a:p>
            <a:pPr lvl="1">
              <a:buFont typeface="Arial" pitchFamily="34" charset="0"/>
              <a:buChar char="•"/>
            </a:pPr>
            <a:r>
              <a:rPr lang="en-US" dirty="0" smtClean="0">
                <a:latin typeface="Arial" charset="0"/>
                <a:cs typeface="Arial" charset="0"/>
              </a:rPr>
              <a:t>How do people tell others they aren’t well</a:t>
            </a:r>
          </a:p>
        </p:txBody>
      </p:sp>
      <p:sp>
        <p:nvSpPr>
          <p:cNvPr id="4" name="Slide Number Placeholder 3"/>
          <p:cNvSpPr>
            <a:spLocks noGrp="1"/>
          </p:cNvSpPr>
          <p:nvPr>
            <p:ph type="sldNum" sz="quarter" idx="12"/>
          </p:nvPr>
        </p:nvSpPr>
        <p:spPr/>
        <p:txBody>
          <a:bodyPr/>
          <a:lstStyle/>
          <a:p>
            <a:pPr>
              <a:defRPr/>
            </a:pPr>
            <a:fld id="{FAB66287-AFCA-4808-8A81-4FDB4600A727}" type="slidenum">
              <a:rPr lang="en-US"/>
              <a:pPr>
                <a:defRPr/>
              </a:pPr>
              <a:t>27</a:t>
            </a:fld>
            <a:endParaRPr lang="en-US"/>
          </a:p>
        </p:txBody>
      </p:sp>
      <p:sp>
        <p:nvSpPr>
          <p:cNvPr id="2" name="Title 1"/>
          <p:cNvSpPr>
            <a:spLocks noGrp="1"/>
          </p:cNvSpPr>
          <p:nvPr>
            <p:ph type="title"/>
          </p:nvPr>
        </p:nvSpPr>
        <p:spPr/>
        <p:txBody>
          <a:bodyPr/>
          <a:lstStyle/>
          <a:p>
            <a:pPr fontAlgn="auto">
              <a:spcAft>
                <a:spcPts val="0"/>
              </a:spcAft>
              <a:defRPr/>
            </a:pPr>
            <a:r>
              <a:rPr lang="en-US" dirty="0" smtClean="0">
                <a:latin typeface="Arial Black" pitchFamily="34" charset="0"/>
              </a:rPr>
              <a:t>Lesson 3: Reporting</a:t>
            </a:r>
            <a:endParaRPr lang="en-US" dirty="0">
              <a:latin typeface="Arial Black" pitchFamily="34" charset="0"/>
            </a:endParaRPr>
          </a:p>
        </p:txBody>
      </p:sp>
      <p:pic>
        <p:nvPicPr>
          <p:cNvPr id="27653" name="Picture 2" descr="C:\Documents and Settings\leah\Local Settings\Temporary Internet Files\Content.IE5\M70I6BQN\MPj04384820000[1].jpg"/>
          <p:cNvPicPr>
            <a:picLocks noChangeAspect="1" noChangeArrowheads="1"/>
          </p:cNvPicPr>
          <p:nvPr/>
        </p:nvPicPr>
        <p:blipFill>
          <a:blip r:embed="rId2" cstate="print"/>
          <a:srcRect/>
          <a:stretch>
            <a:fillRect/>
          </a:stretch>
        </p:blipFill>
        <p:spPr bwMode="auto">
          <a:xfrm>
            <a:off x="7239000" y="838200"/>
            <a:ext cx="1379538" cy="923925"/>
          </a:xfrm>
          <a:prstGeom prst="rect">
            <a:avLst/>
          </a:prstGeom>
          <a:noFill/>
          <a:ln w="9525">
            <a:noFill/>
            <a:miter lim="800000"/>
            <a:headEnd/>
            <a:tailEnd/>
          </a:ln>
        </p:spPr>
      </p:pic>
      <p:pic>
        <p:nvPicPr>
          <p:cNvPr id="27654" name="Picture 4" descr="C:\Documents and Settings\leah\Local Settings\Temporary Internet Files\Content.IE5\G3MSCFUQ\MCBD05247_0000[1].wmf"/>
          <p:cNvPicPr>
            <a:picLocks noChangeAspect="1" noChangeArrowheads="1"/>
          </p:cNvPicPr>
          <p:nvPr/>
        </p:nvPicPr>
        <p:blipFill>
          <a:blip r:embed="rId3" cstate="print"/>
          <a:srcRect/>
          <a:stretch>
            <a:fillRect/>
          </a:stretch>
        </p:blipFill>
        <p:spPr bwMode="auto">
          <a:xfrm>
            <a:off x="6934200" y="3200400"/>
            <a:ext cx="1620838" cy="252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457200" y="1646238"/>
            <a:ext cx="8458200" cy="4525962"/>
          </a:xfrm>
        </p:spPr>
        <p:txBody>
          <a:bodyPr/>
          <a:lstStyle/>
          <a:p>
            <a:pPr>
              <a:buFont typeface="Arial" pitchFamily="34" charset="0"/>
              <a:buChar char="•"/>
            </a:pPr>
            <a:r>
              <a:rPr lang="en-US" dirty="0" smtClean="0">
                <a:latin typeface="Arial" charset="0"/>
                <a:cs typeface="Arial" charset="0"/>
              </a:rPr>
              <a:t>Infectious Process: 4 components (parts)</a:t>
            </a:r>
          </a:p>
          <a:p>
            <a:pPr lvl="1">
              <a:buFont typeface="Arial" pitchFamily="34" charset="0"/>
              <a:buChar char="•"/>
            </a:pPr>
            <a:r>
              <a:rPr lang="en-US" dirty="0" smtClean="0">
                <a:latin typeface="Arial" charset="0"/>
                <a:cs typeface="Arial" charset="0"/>
              </a:rPr>
              <a:t>Invading organism: virus, bacteria, fungus, parasite</a:t>
            </a:r>
          </a:p>
          <a:p>
            <a:pPr lvl="1">
              <a:buFont typeface="Arial" pitchFamily="34" charset="0"/>
              <a:buChar char="•"/>
            </a:pPr>
            <a:endParaRPr lang="en-US" dirty="0" smtClean="0">
              <a:latin typeface="Arial" charset="0"/>
              <a:cs typeface="Arial" charset="0"/>
            </a:endParaRPr>
          </a:p>
          <a:p>
            <a:pPr lvl="1">
              <a:buFont typeface="Arial" pitchFamily="34" charset="0"/>
              <a:buChar char="•"/>
            </a:pPr>
            <a:r>
              <a:rPr lang="en-US" dirty="0" smtClean="0">
                <a:latin typeface="Arial" charset="0"/>
                <a:cs typeface="Arial" charset="0"/>
              </a:rPr>
              <a:t>Host: provides a place to live and multiply</a:t>
            </a:r>
          </a:p>
          <a:p>
            <a:pPr lvl="2">
              <a:buFont typeface="Arial" pitchFamily="34" charset="0"/>
              <a:buChar char="•"/>
            </a:pPr>
            <a:r>
              <a:rPr lang="en-US" dirty="0" smtClean="0">
                <a:latin typeface="Arial" charset="0"/>
                <a:cs typeface="Arial" charset="0"/>
              </a:rPr>
              <a:t>Humans, animals, non-human/non-animal (dirt)</a:t>
            </a:r>
          </a:p>
          <a:p>
            <a:pPr lvl="1">
              <a:buFont typeface="Arial" pitchFamily="34" charset="0"/>
              <a:buChar char="•"/>
            </a:pPr>
            <a:endParaRPr lang="en-US" dirty="0" smtClean="0">
              <a:latin typeface="Arial" charset="0"/>
              <a:cs typeface="Arial" charset="0"/>
            </a:endParaRPr>
          </a:p>
          <a:p>
            <a:pPr lvl="1">
              <a:buFont typeface="Arial" pitchFamily="34" charset="0"/>
              <a:buChar char="•"/>
            </a:pPr>
            <a:r>
              <a:rPr lang="en-US" dirty="0" smtClean="0">
                <a:latin typeface="Arial" charset="0"/>
                <a:cs typeface="Arial" charset="0"/>
              </a:rPr>
              <a:t>Method of Escape: respiratory tract, intestinal, genitourinary tract, blood or body fluids, skin break</a:t>
            </a:r>
          </a:p>
          <a:p>
            <a:pPr lvl="1">
              <a:buFont typeface="Arial" pitchFamily="34" charset="0"/>
              <a:buChar char="•"/>
            </a:pPr>
            <a:endParaRPr lang="en-US" dirty="0" smtClean="0">
              <a:latin typeface="Arial" charset="0"/>
              <a:cs typeface="Arial" charset="0"/>
            </a:endParaRPr>
          </a:p>
          <a:p>
            <a:pPr lvl="1">
              <a:buFont typeface="Arial" pitchFamily="34" charset="0"/>
              <a:buChar char="•"/>
            </a:pPr>
            <a:r>
              <a:rPr lang="en-US" dirty="0" smtClean="0">
                <a:latin typeface="Arial" charset="0"/>
                <a:cs typeface="Arial" charset="0"/>
              </a:rPr>
              <a:t>New vulnerable host: </a:t>
            </a:r>
          </a:p>
        </p:txBody>
      </p:sp>
      <p:sp>
        <p:nvSpPr>
          <p:cNvPr id="4" name="Slide Number Placeholder 3"/>
          <p:cNvSpPr>
            <a:spLocks noGrp="1"/>
          </p:cNvSpPr>
          <p:nvPr>
            <p:ph type="sldNum" sz="quarter" idx="12"/>
          </p:nvPr>
        </p:nvSpPr>
        <p:spPr/>
        <p:txBody>
          <a:bodyPr/>
          <a:lstStyle/>
          <a:p>
            <a:pPr>
              <a:defRPr/>
            </a:pPr>
            <a:fld id="{83DE6C14-4B91-4651-B015-46740A7580D8}" type="slidenum">
              <a:rPr lang="en-US"/>
              <a:pPr>
                <a:defRPr/>
              </a:pPr>
              <a:t>28</a:t>
            </a:fld>
            <a:endParaRPr lang="en-US"/>
          </a:p>
        </p:txBody>
      </p:sp>
      <p:sp>
        <p:nvSpPr>
          <p:cNvPr id="2" name="Title 1"/>
          <p:cNvSpPr>
            <a:spLocks noGrp="1"/>
          </p:cNvSpPr>
          <p:nvPr>
            <p:ph type="title"/>
          </p:nvPr>
        </p:nvSpPr>
        <p:spPr/>
        <p:txBody>
          <a:bodyPr/>
          <a:lstStyle/>
          <a:p>
            <a:pPr fontAlgn="auto">
              <a:spcAft>
                <a:spcPts val="0"/>
              </a:spcAft>
              <a:defRPr/>
            </a:pPr>
            <a:r>
              <a:rPr lang="en-US" dirty="0" smtClean="0">
                <a:latin typeface="Arial Black" pitchFamily="34" charset="0"/>
              </a:rPr>
              <a:t>Lesson 4: Infection Control</a:t>
            </a:r>
            <a:endParaRPr lang="en-US" dirty="0">
              <a:latin typeface="Arial Black" pitchFamily="34" charset="0"/>
            </a:endParaRPr>
          </a:p>
        </p:txBody>
      </p:sp>
      <p:pic>
        <p:nvPicPr>
          <p:cNvPr id="28677" name="Picture 2" descr="C:\Documents and Settings\leah\Local Settings\Temporary Internet Files\Content.IE5\6RJ3A2UY\MCj04324230000[1].wmf"/>
          <p:cNvPicPr>
            <a:picLocks noChangeAspect="1" noChangeArrowheads="1"/>
          </p:cNvPicPr>
          <p:nvPr/>
        </p:nvPicPr>
        <p:blipFill>
          <a:blip r:embed="rId2" cstate="print"/>
          <a:srcRect/>
          <a:stretch>
            <a:fillRect/>
          </a:stretch>
        </p:blipFill>
        <p:spPr bwMode="auto">
          <a:xfrm>
            <a:off x="4800600" y="5029200"/>
            <a:ext cx="708025" cy="652463"/>
          </a:xfrm>
          <a:prstGeom prst="rect">
            <a:avLst/>
          </a:prstGeom>
          <a:noFill/>
          <a:ln w="9525">
            <a:noFill/>
            <a:miter lim="800000"/>
            <a:headEnd/>
            <a:tailEnd/>
          </a:ln>
        </p:spPr>
      </p:pic>
      <p:pic>
        <p:nvPicPr>
          <p:cNvPr id="28678" name="Picture 3" descr="C:\Documents and Settings\leah\Local Settings\Temporary Internet Files\Content.IE5\G3MSCFUQ\MPj04073420000[1].jpg"/>
          <p:cNvPicPr>
            <a:picLocks noChangeAspect="1" noChangeArrowheads="1"/>
          </p:cNvPicPr>
          <p:nvPr/>
        </p:nvPicPr>
        <p:blipFill>
          <a:blip r:embed="rId3" cstate="print"/>
          <a:srcRect/>
          <a:stretch>
            <a:fillRect/>
          </a:stretch>
        </p:blipFill>
        <p:spPr bwMode="auto">
          <a:xfrm>
            <a:off x="7772400" y="1143000"/>
            <a:ext cx="820738" cy="1062038"/>
          </a:xfrm>
          <a:prstGeom prst="rect">
            <a:avLst/>
          </a:prstGeom>
          <a:noFill/>
          <a:ln w="9525">
            <a:noFill/>
            <a:miter lim="800000"/>
            <a:headEnd/>
            <a:tailEnd/>
          </a:ln>
        </p:spPr>
      </p:pic>
      <p:pic>
        <p:nvPicPr>
          <p:cNvPr id="28679" name="Picture 4" descr="C:\Documents and Settings\leah\Local Settings\Temporary Internet Files\Content.IE5\0C3D718J\MCj02327300000[1].wmf"/>
          <p:cNvPicPr>
            <a:picLocks noChangeAspect="1" noChangeArrowheads="1"/>
          </p:cNvPicPr>
          <p:nvPr/>
        </p:nvPicPr>
        <p:blipFill>
          <a:blip r:embed="rId4" cstate="print"/>
          <a:srcRect/>
          <a:stretch>
            <a:fillRect/>
          </a:stretch>
        </p:blipFill>
        <p:spPr bwMode="auto">
          <a:xfrm>
            <a:off x="7467600" y="4419600"/>
            <a:ext cx="1125538" cy="1403350"/>
          </a:xfrm>
          <a:prstGeom prst="rect">
            <a:avLst/>
          </a:prstGeom>
          <a:noFill/>
          <a:ln w="9525">
            <a:noFill/>
            <a:miter lim="800000"/>
            <a:headEnd/>
            <a:tailEnd/>
          </a:ln>
        </p:spPr>
      </p:pic>
      <p:pic>
        <p:nvPicPr>
          <p:cNvPr id="28680" name="Picture 2" descr="C:\Documents and Settings\leah\Local Settings\Temporary Internet Files\Content.IE5\6RJ3A2UY\MCj04324230000[1].wmf"/>
          <p:cNvPicPr>
            <a:picLocks noChangeAspect="1" noChangeArrowheads="1"/>
          </p:cNvPicPr>
          <p:nvPr/>
        </p:nvPicPr>
        <p:blipFill>
          <a:blip r:embed="rId2" cstate="print"/>
          <a:srcRect/>
          <a:stretch>
            <a:fillRect/>
          </a:stretch>
        </p:blipFill>
        <p:spPr bwMode="auto">
          <a:xfrm>
            <a:off x="6172200" y="5638800"/>
            <a:ext cx="708025" cy="652463"/>
          </a:xfrm>
          <a:prstGeom prst="rect">
            <a:avLst/>
          </a:prstGeom>
          <a:noFill/>
          <a:ln w="9525">
            <a:noFill/>
            <a:miter lim="800000"/>
            <a:headEnd/>
            <a:tailEnd/>
          </a:ln>
        </p:spPr>
      </p:pic>
      <p:pic>
        <p:nvPicPr>
          <p:cNvPr id="28681" name="Picture 2" descr="C:\Documents and Settings\leah\Local Settings\Temporary Internet Files\Content.IE5\6RJ3A2UY\MCj04324230000[1].wmf"/>
          <p:cNvPicPr>
            <a:picLocks noChangeAspect="1" noChangeArrowheads="1"/>
          </p:cNvPicPr>
          <p:nvPr/>
        </p:nvPicPr>
        <p:blipFill>
          <a:blip r:embed="rId2" cstate="print"/>
          <a:srcRect/>
          <a:stretch>
            <a:fillRect/>
          </a:stretch>
        </p:blipFill>
        <p:spPr bwMode="auto">
          <a:xfrm>
            <a:off x="5791200" y="5562600"/>
            <a:ext cx="377825" cy="347663"/>
          </a:xfrm>
          <a:prstGeom prst="rect">
            <a:avLst/>
          </a:prstGeom>
          <a:noFill/>
          <a:ln w="9525">
            <a:noFill/>
            <a:miter lim="800000"/>
            <a:headEnd/>
            <a:tailEnd/>
          </a:ln>
        </p:spPr>
      </p:pic>
      <p:pic>
        <p:nvPicPr>
          <p:cNvPr id="28682" name="Picture 2" descr="C:\Documents and Settings\leah\Local Settings\Temporary Internet Files\Content.IE5\6RJ3A2UY\MCj04324230000[1].wmf"/>
          <p:cNvPicPr>
            <a:picLocks noChangeAspect="1" noChangeArrowheads="1"/>
          </p:cNvPicPr>
          <p:nvPr/>
        </p:nvPicPr>
        <p:blipFill>
          <a:blip r:embed="rId2" cstate="print"/>
          <a:srcRect/>
          <a:stretch>
            <a:fillRect/>
          </a:stretch>
        </p:blipFill>
        <p:spPr bwMode="auto">
          <a:xfrm>
            <a:off x="5257800" y="5562600"/>
            <a:ext cx="542925" cy="500063"/>
          </a:xfrm>
          <a:prstGeom prst="rect">
            <a:avLst/>
          </a:prstGeom>
          <a:noFill/>
          <a:ln w="9525">
            <a:noFill/>
            <a:miter lim="800000"/>
            <a:headEnd/>
            <a:tailEnd/>
          </a:ln>
        </p:spPr>
      </p:pic>
      <p:pic>
        <p:nvPicPr>
          <p:cNvPr id="28683" name="Picture 2" descr="C:\Documents and Settings\leah\Local Settings\Temporary Internet Files\Content.IE5\6RJ3A2UY\MCj04324230000[1].wmf"/>
          <p:cNvPicPr>
            <a:picLocks noChangeAspect="1" noChangeArrowheads="1"/>
          </p:cNvPicPr>
          <p:nvPr/>
        </p:nvPicPr>
        <p:blipFill>
          <a:blip r:embed="rId2" cstate="print"/>
          <a:srcRect/>
          <a:stretch>
            <a:fillRect/>
          </a:stretch>
        </p:blipFill>
        <p:spPr bwMode="auto">
          <a:xfrm>
            <a:off x="4724400" y="5722938"/>
            <a:ext cx="533400" cy="492125"/>
          </a:xfrm>
          <a:prstGeom prst="rect">
            <a:avLst/>
          </a:prstGeom>
          <a:noFill/>
          <a:ln w="9525">
            <a:noFill/>
            <a:miter lim="800000"/>
            <a:headEnd/>
            <a:tailEnd/>
          </a:ln>
        </p:spPr>
      </p:pic>
      <p:pic>
        <p:nvPicPr>
          <p:cNvPr id="28684" name="Picture 2" descr="C:\Documents and Settings\leah\Local Settings\Temporary Internet Files\Content.IE5\6RJ3A2UY\MCj04324230000[1].wmf"/>
          <p:cNvPicPr>
            <a:picLocks noChangeAspect="1" noChangeArrowheads="1"/>
          </p:cNvPicPr>
          <p:nvPr/>
        </p:nvPicPr>
        <p:blipFill>
          <a:blip r:embed="rId2" cstate="print"/>
          <a:srcRect/>
          <a:stretch>
            <a:fillRect/>
          </a:stretch>
        </p:blipFill>
        <p:spPr bwMode="auto">
          <a:xfrm>
            <a:off x="4343400" y="5341938"/>
            <a:ext cx="533400" cy="49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66800"/>
            <a:ext cx="8375650" cy="4648200"/>
          </a:xfrm>
          <a:prstGeom prst="rect">
            <a:avLst/>
          </a:prstGeom>
          <a:noFill/>
        </p:spPr>
        <p:txBody>
          <a:bodyPr>
            <a:spAutoFit/>
          </a:bodyPr>
          <a:lstStyle/>
          <a:p>
            <a:pPr fontAlgn="auto">
              <a:spcBef>
                <a:spcPts val="0"/>
              </a:spcBef>
              <a:spcAft>
                <a:spcPts val="0"/>
              </a:spcAft>
              <a:defRPr/>
            </a:pPr>
            <a:r>
              <a:rPr lang="en-US" sz="3600" dirty="0">
                <a:latin typeface="Arial" pitchFamily="34" charset="0"/>
                <a:cs typeface="Arial" pitchFamily="34" charset="0"/>
              </a:rPr>
              <a:t>For the invading organism to be ‘infectious’ depends on: </a:t>
            </a:r>
          </a:p>
          <a:p>
            <a:pPr marL="514350" indent="-514350" fontAlgn="auto">
              <a:spcBef>
                <a:spcPts val="0"/>
              </a:spcBef>
              <a:spcAft>
                <a:spcPts val="0"/>
              </a:spcAft>
              <a:buFont typeface="+mj-lt"/>
              <a:buAutoNum type="arabicPeriod"/>
              <a:defRPr/>
            </a:pPr>
            <a:r>
              <a:rPr lang="en-US" sz="3200" dirty="0">
                <a:latin typeface="Arial" pitchFamily="34" charset="0"/>
                <a:cs typeface="Arial" pitchFamily="34" charset="0"/>
              </a:rPr>
              <a:t>Amount of the invading organism present at exposure time</a:t>
            </a:r>
          </a:p>
          <a:p>
            <a:pPr marL="514350" indent="-514350" fontAlgn="auto">
              <a:spcBef>
                <a:spcPts val="0"/>
              </a:spcBef>
              <a:spcAft>
                <a:spcPts val="0"/>
              </a:spcAft>
              <a:buFont typeface="+mj-lt"/>
              <a:buAutoNum type="arabicPeriod"/>
              <a:defRPr/>
            </a:pPr>
            <a:r>
              <a:rPr lang="en-US" sz="3200" dirty="0">
                <a:latin typeface="Arial" pitchFamily="34" charset="0"/>
                <a:cs typeface="Arial" pitchFamily="34" charset="0"/>
              </a:rPr>
              <a:t> length of time the host is exposed           to the organism</a:t>
            </a:r>
          </a:p>
          <a:p>
            <a:pPr marL="514350" indent="-514350" fontAlgn="auto">
              <a:spcBef>
                <a:spcPts val="0"/>
              </a:spcBef>
              <a:spcAft>
                <a:spcPts val="0"/>
              </a:spcAft>
              <a:buFont typeface="+mj-lt"/>
              <a:buAutoNum type="arabicPeriod"/>
              <a:defRPr/>
            </a:pPr>
            <a:r>
              <a:rPr lang="en-US" sz="3200" dirty="0">
                <a:latin typeface="Arial" pitchFamily="34" charset="0"/>
                <a:cs typeface="Arial" pitchFamily="34" charset="0"/>
              </a:rPr>
              <a:t>Person’s overall physical and emotional health and the body’s ability to fight off the infection</a:t>
            </a:r>
          </a:p>
        </p:txBody>
      </p:sp>
      <p:sp>
        <p:nvSpPr>
          <p:cNvPr id="3" name="Slide Number Placeholder 2"/>
          <p:cNvSpPr>
            <a:spLocks noGrp="1"/>
          </p:cNvSpPr>
          <p:nvPr>
            <p:ph type="sldNum" sz="quarter" idx="12"/>
          </p:nvPr>
        </p:nvSpPr>
        <p:spPr/>
        <p:txBody>
          <a:bodyPr/>
          <a:lstStyle/>
          <a:p>
            <a:pPr>
              <a:defRPr/>
            </a:pPr>
            <a:fld id="{7B36530C-0F3F-4801-9CED-9173595A4B79}" type="slidenum">
              <a:rPr lang="en-US"/>
              <a:pPr>
                <a:defRPr/>
              </a:pPr>
              <a:t>29</a:t>
            </a:fld>
            <a:endParaRPr lang="en-US"/>
          </a:p>
        </p:txBody>
      </p:sp>
      <p:pic>
        <p:nvPicPr>
          <p:cNvPr id="29700" name="Picture 3" descr="C:\Documents and Settings\leah\Local Settings\Temporary Internet Files\Content.IE5\U0Y4TF9P\MCj04420600000[1].wmf"/>
          <p:cNvPicPr>
            <a:picLocks noChangeAspect="1" noChangeArrowheads="1"/>
          </p:cNvPicPr>
          <p:nvPr/>
        </p:nvPicPr>
        <p:blipFill>
          <a:blip r:embed="rId2" cstate="print"/>
          <a:srcRect/>
          <a:stretch>
            <a:fillRect/>
          </a:stretch>
        </p:blipFill>
        <p:spPr bwMode="auto">
          <a:xfrm>
            <a:off x="7315200" y="2819400"/>
            <a:ext cx="1377950" cy="1273175"/>
          </a:xfrm>
          <a:prstGeom prst="rect">
            <a:avLst/>
          </a:prstGeom>
          <a:noFill/>
          <a:ln w="9525">
            <a:noFill/>
            <a:miter lim="800000"/>
            <a:headEnd/>
            <a:tailEnd/>
          </a:ln>
        </p:spPr>
      </p:pic>
      <p:pic>
        <p:nvPicPr>
          <p:cNvPr id="29701" name="Picture 4" descr="C:\Documents and Settings\leah\Local Settings\Temporary Internet Files\Content.IE5\G3MSCFUQ\MCj04238340000[1].wmf"/>
          <p:cNvPicPr>
            <a:picLocks noChangeAspect="1" noChangeArrowheads="1"/>
          </p:cNvPicPr>
          <p:nvPr/>
        </p:nvPicPr>
        <p:blipFill>
          <a:blip r:embed="rId3" cstate="print"/>
          <a:srcRect/>
          <a:stretch>
            <a:fillRect/>
          </a:stretch>
        </p:blipFill>
        <p:spPr bwMode="auto">
          <a:xfrm>
            <a:off x="2895600" y="5257800"/>
            <a:ext cx="1474788" cy="1081088"/>
          </a:xfrm>
          <a:prstGeom prst="rect">
            <a:avLst/>
          </a:prstGeom>
          <a:noFill/>
          <a:ln w="9525">
            <a:noFill/>
            <a:miter lim="800000"/>
            <a:headEnd/>
            <a:tailEnd/>
          </a:ln>
        </p:spPr>
      </p:pic>
      <p:pic>
        <p:nvPicPr>
          <p:cNvPr id="29703" name="Picture 5" descr="C:\Documents and Settings\leah\Local Settings\Temporary Internet Files\Content.IE5\2TQ7QJUJ\MPj04387380000[1].jpg"/>
          <p:cNvPicPr>
            <a:picLocks noChangeAspect="1" noChangeArrowheads="1"/>
          </p:cNvPicPr>
          <p:nvPr/>
        </p:nvPicPr>
        <p:blipFill>
          <a:blip r:embed="rId4" cstate="print"/>
          <a:srcRect/>
          <a:stretch>
            <a:fillRect/>
          </a:stretch>
        </p:blipFill>
        <p:spPr bwMode="auto">
          <a:xfrm>
            <a:off x="7315200" y="914400"/>
            <a:ext cx="13716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990600" y="914400"/>
            <a:ext cx="7315200" cy="3600986"/>
          </a:xfrm>
          <a:prstGeom prst="rect">
            <a:avLst/>
          </a:prstGeom>
          <a:noFill/>
          <a:ln w="9525">
            <a:noFill/>
            <a:miter lim="800000"/>
            <a:headEnd/>
            <a:tailEnd/>
          </a:ln>
        </p:spPr>
        <p:txBody>
          <a:bodyPr>
            <a:spAutoFit/>
          </a:bodyPr>
          <a:lstStyle/>
          <a:p>
            <a:r>
              <a:rPr lang="en-US" sz="3200" b="1" u="sng" dirty="0">
                <a:cs typeface="Arial" charset="0"/>
              </a:rPr>
              <a:t>B. </a:t>
            </a:r>
            <a:r>
              <a:rPr lang="en-US" sz="3200" b="1" u="sng" dirty="0" smtClean="0">
                <a:cs typeface="Arial" charset="0"/>
              </a:rPr>
              <a:t>Health Promotion</a:t>
            </a:r>
            <a:endParaRPr lang="en-US" sz="3200" b="1" u="sng" dirty="0">
              <a:cs typeface="Arial" charset="0"/>
            </a:endParaRPr>
          </a:p>
          <a:p>
            <a:pPr lvl="1">
              <a:buSzPct val="90000"/>
              <a:buFont typeface="Arial" pitchFamily="34" charset="0"/>
              <a:buChar char="•"/>
            </a:pPr>
            <a:r>
              <a:rPr lang="en-US" sz="2800" dirty="0" smtClean="0">
                <a:cs typeface="Arial" charset="0"/>
              </a:rPr>
              <a:t>Nutrition</a:t>
            </a:r>
            <a:endParaRPr lang="en-US" sz="2800" dirty="0">
              <a:cs typeface="Arial" charset="0"/>
            </a:endParaRPr>
          </a:p>
          <a:p>
            <a:pPr lvl="1">
              <a:buSzPct val="90000"/>
              <a:buFont typeface="Arial" pitchFamily="34" charset="0"/>
              <a:buChar char="•"/>
            </a:pPr>
            <a:r>
              <a:rPr lang="en-US" sz="2800" dirty="0" smtClean="0">
                <a:cs typeface="Arial" charset="0"/>
              </a:rPr>
              <a:t>Strong </a:t>
            </a:r>
            <a:r>
              <a:rPr lang="en-US" sz="2800" dirty="0">
                <a:cs typeface="Arial" charset="0"/>
              </a:rPr>
              <a:t>Social relationships</a:t>
            </a:r>
          </a:p>
          <a:p>
            <a:pPr lvl="1">
              <a:buSzPct val="90000"/>
              <a:buFont typeface="Arial" pitchFamily="34" charset="0"/>
              <a:buChar char="•"/>
            </a:pPr>
            <a:r>
              <a:rPr lang="en-US" sz="2800" dirty="0" smtClean="0">
                <a:cs typeface="Arial" charset="0"/>
              </a:rPr>
              <a:t>Exercise</a:t>
            </a:r>
            <a:endParaRPr lang="en-US" sz="2800" dirty="0">
              <a:cs typeface="Arial" charset="0"/>
            </a:endParaRPr>
          </a:p>
          <a:p>
            <a:pPr lvl="1">
              <a:buSzPct val="90000"/>
              <a:buFont typeface="Arial" pitchFamily="34" charset="0"/>
              <a:buChar char="•"/>
            </a:pPr>
            <a:r>
              <a:rPr lang="en-US" sz="2800" dirty="0" smtClean="0">
                <a:cs typeface="Arial" charset="0"/>
              </a:rPr>
              <a:t>Hygiene </a:t>
            </a:r>
            <a:r>
              <a:rPr lang="en-US" sz="2800" dirty="0">
                <a:cs typeface="Arial" charset="0"/>
              </a:rPr>
              <a:t>&amp; Infection Control</a:t>
            </a:r>
          </a:p>
          <a:p>
            <a:pPr lvl="1">
              <a:buSzPct val="90000"/>
              <a:buFont typeface="Arial" pitchFamily="34" charset="0"/>
              <a:buChar char="•"/>
            </a:pPr>
            <a:r>
              <a:rPr lang="en-US" sz="2800" dirty="0" smtClean="0">
                <a:cs typeface="Arial" charset="0"/>
              </a:rPr>
              <a:t>Stress </a:t>
            </a:r>
            <a:r>
              <a:rPr lang="en-US" sz="2800" dirty="0">
                <a:cs typeface="Arial" charset="0"/>
              </a:rPr>
              <a:t>Management</a:t>
            </a:r>
          </a:p>
          <a:p>
            <a:pPr lvl="1">
              <a:buSzPct val="90000"/>
              <a:buFont typeface="Arial" pitchFamily="34" charset="0"/>
              <a:buChar char="•"/>
            </a:pPr>
            <a:r>
              <a:rPr lang="en-US" sz="2800" dirty="0" smtClean="0">
                <a:cs typeface="Arial" charset="0"/>
              </a:rPr>
              <a:t>Health </a:t>
            </a:r>
            <a:r>
              <a:rPr lang="en-US" sz="2800" dirty="0">
                <a:cs typeface="Arial" charset="0"/>
              </a:rPr>
              <a:t>Care</a:t>
            </a:r>
          </a:p>
          <a:p>
            <a:pPr lvl="1">
              <a:buSzPct val="90000"/>
              <a:buFont typeface="Arial" pitchFamily="34" charset="0"/>
              <a:buChar char="•"/>
            </a:pPr>
            <a:r>
              <a:rPr lang="en-US" sz="2800" dirty="0" smtClean="0">
                <a:cs typeface="Arial" charset="0"/>
              </a:rPr>
              <a:t>Public </a:t>
            </a:r>
            <a:r>
              <a:rPr lang="en-US" sz="2800" dirty="0">
                <a:cs typeface="Arial" charset="0"/>
              </a:rPr>
              <a:t>Health Policies &amp; Practices</a:t>
            </a:r>
          </a:p>
        </p:txBody>
      </p:sp>
      <p:sp>
        <p:nvSpPr>
          <p:cNvPr id="6" name="Slide Number Placeholder 5"/>
          <p:cNvSpPr>
            <a:spLocks noGrp="1"/>
          </p:cNvSpPr>
          <p:nvPr>
            <p:ph type="sldNum" sz="quarter" idx="12"/>
          </p:nvPr>
        </p:nvSpPr>
        <p:spPr/>
        <p:txBody>
          <a:bodyPr/>
          <a:lstStyle/>
          <a:p>
            <a:pPr>
              <a:defRPr/>
            </a:pPr>
            <a:fld id="{1B123B98-07B2-467A-A6AF-60F898AAFA06}" type="slidenum">
              <a:rPr lang="en-US"/>
              <a:pPr>
                <a:defRPr/>
              </a:pPr>
              <a:t>3</a:t>
            </a:fld>
            <a:endParaRPr lang="en-US"/>
          </a:p>
        </p:txBody>
      </p:sp>
      <p:pic>
        <p:nvPicPr>
          <p:cNvPr id="5127" name="Picture 2" descr="C:\Documents and Settings\leah\Local Settings\Temporary Internet Files\Content.IE5\5GZI57FJ\MCHM00322_0000[1].wmf"/>
          <p:cNvPicPr>
            <a:picLocks noChangeAspect="1" noChangeArrowheads="1"/>
          </p:cNvPicPr>
          <p:nvPr/>
        </p:nvPicPr>
        <p:blipFill>
          <a:blip r:embed="rId2" cstate="print"/>
          <a:srcRect/>
          <a:stretch>
            <a:fillRect/>
          </a:stretch>
        </p:blipFill>
        <p:spPr bwMode="auto">
          <a:xfrm rot="20122136">
            <a:off x="6717107" y="762860"/>
            <a:ext cx="2104483" cy="1245997"/>
          </a:xfrm>
          <a:prstGeom prst="rect">
            <a:avLst/>
          </a:prstGeom>
          <a:noFill/>
          <a:ln w="9525">
            <a:noFill/>
            <a:miter lim="800000"/>
            <a:headEnd/>
            <a:tailEnd/>
          </a:ln>
        </p:spPr>
      </p:pic>
      <p:pic>
        <p:nvPicPr>
          <p:cNvPr id="1026" name="Picture 2" descr="C:\Users\jlervick\AppData\Local\Microsoft\Windows\Temporary Internet Files\Content.IE5\EW2JF2ET\myplate[1].jpg"/>
          <p:cNvPicPr>
            <a:picLocks noChangeAspect="1" noChangeArrowheads="1"/>
          </p:cNvPicPr>
          <p:nvPr/>
        </p:nvPicPr>
        <p:blipFill>
          <a:blip r:embed="rId3" cstate="print"/>
          <a:srcRect/>
          <a:stretch>
            <a:fillRect/>
          </a:stretch>
        </p:blipFill>
        <p:spPr bwMode="auto">
          <a:xfrm>
            <a:off x="7086600" y="2133600"/>
            <a:ext cx="1676274" cy="1528762"/>
          </a:xfrm>
          <a:prstGeom prst="rect">
            <a:avLst/>
          </a:prstGeom>
          <a:noFill/>
        </p:spPr>
      </p:pic>
      <p:pic>
        <p:nvPicPr>
          <p:cNvPr id="1027" name="Picture 3" descr="C:\Users\jlervick\AppData\Local\Microsoft\Windows\Temporary Internet Files\Content.IE5\RJQMBSX5\icona-yoga[1].png"/>
          <p:cNvPicPr>
            <a:picLocks noChangeAspect="1" noChangeArrowheads="1"/>
          </p:cNvPicPr>
          <p:nvPr/>
        </p:nvPicPr>
        <p:blipFill>
          <a:blip r:embed="rId4" cstate="print"/>
          <a:srcRect/>
          <a:stretch>
            <a:fillRect/>
          </a:stretch>
        </p:blipFill>
        <p:spPr bwMode="auto">
          <a:xfrm>
            <a:off x="1600200" y="4800600"/>
            <a:ext cx="1066800" cy="1066800"/>
          </a:xfrm>
          <a:prstGeom prst="rect">
            <a:avLst/>
          </a:prstGeom>
          <a:noFill/>
        </p:spPr>
      </p:pic>
      <p:pic>
        <p:nvPicPr>
          <p:cNvPr id="1028" name="Picture 4" descr="C:\Users\jlervick\AppData\Local\Microsoft\Windows\Temporary Internet Files\Content.IE5\CDYRJ91A\handwash[1].png"/>
          <p:cNvPicPr>
            <a:picLocks noChangeAspect="1" noChangeArrowheads="1"/>
          </p:cNvPicPr>
          <p:nvPr/>
        </p:nvPicPr>
        <p:blipFill>
          <a:blip r:embed="rId5" cstate="print"/>
          <a:srcRect/>
          <a:stretch>
            <a:fillRect/>
          </a:stretch>
        </p:blipFill>
        <p:spPr bwMode="auto">
          <a:xfrm>
            <a:off x="6019800" y="4953000"/>
            <a:ext cx="1828800" cy="169254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457200" y="2209800"/>
            <a:ext cx="8229600" cy="3581400"/>
          </a:xfrm>
        </p:spPr>
        <p:txBody>
          <a:bodyPr/>
          <a:lstStyle/>
          <a:p>
            <a:pPr>
              <a:buFont typeface="Arial" pitchFamily="34" charset="0"/>
              <a:buChar char="•"/>
            </a:pPr>
            <a:r>
              <a:rPr lang="en-US" sz="3200" dirty="0" smtClean="0">
                <a:latin typeface="Arial" charset="0"/>
                <a:cs typeface="Arial" charset="0"/>
              </a:rPr>
              <a:t>Primary goal is to protect others         from infectious diseases</a:t>
            </a:r>
          </a:p>
          <a:p>
            <a:pPr>
              <a:buFont typeface="Arial" pitchFamily="34" charset="0"/>
              <a:buChar char="•"/>
            </a:pPr>
            <a:endParaRPr lang="en-US" sz="3200" dirty="0" smtClean="0">
              <a:latin typeface="Arial" charset="0"/>
              <a:cs typeface="Arial" charset="0"/>
            </a:endParaRPr>
          </a:p>
          <a:p>
            <a:pPr>
              <a:buFont typeface="Arial" pitchFamily="34" charset="0"/>
              <a:buChar char="•"/>
            </a:pPr>
            <a:r>
              <a:rPr lang="en-US" sz="3200" dirty="0" smtClean="0">
                <a:latin typeface="Arial" charset="0"/>
                <a:cs typeface="Arial" charset="0"/>
              </a:rPr>
              <a:t>Second goal is to provide early detection, intervention &amp; referral</a:t>
            </a:r>
          </a:p>
          <a:p>
            <a:endParaRPr lang="en-US" dirty="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0890E4B-D7F0-4F7C-AAAB-ED1E12A0DA26}" type="slidenum">
              <a:rPr lang="en-US"/>
              <a:pPr>
                <a:defRPr/>
              </a:pPr>
              <a:t>30</a:t>
            </a:fld>
            <a:endParaRPr lang="en-US"/>
          </a:p>
        </p:txBody>
      </p:sp>
      <p:sp>
        <p:nvSpPr>
          <p:cNvPr id="2" name="Title 1"/>
          <p:cNvSpPr>
            <a:spLocks noGrp="1"/>
          </p:cNvSpPr>
          <p:nvPr>
            <p:ph type="title"/>
          </p:nvPr>
        </p:nvSpPr>
        <p:spPr>
          <a:xfrm>
            <a:off x="457200" y="838200"/>
            <a:ext cx="8229600" cy="1143000"/>
          </a:xfrm>
        </p:spPr>
        <p:txBody>
          <a:bodyPr/>
          <a:lstStyle/>
          <a:p>
            <a:pPr fontAlgn="auto">
              <a:spcAft>
                <a:spcPts val="0"/>
              </a:spcAft>
              <a:defRPr/>
            </a:pPr>
            <a:r>
              <a:rPr lang="en-US" sz="3600" dirty="0" smtClean="0">
                <a:latin typeface="Arial" pitchFamily="34" charset="0"/>
                <a:cs typeface="Arial" pitchFamily="34" charset="0"/>
              </a:rPr>
              <a:t>Steps of Infection Control</a:t>
            </a:r>
            <a:endParaRPr lang="en-US" sz="3600" dirty="0">
              <a:latin typeface="Arial" pitchFamily="34" charset="0"/>
              <a:cs typeface="Arial" pitchFamily="34" charset="0"/>
            </a:endParaRPr>
          </a:p>
        </p:txBody>
      </p:sp>
      <p:pic>
        <p:nvPicPr>
          <p:cNvPr id="30725" name="Picture 2" descr="C:\Documents and Settings\leah\Local Settings\Temporary Internet Files\Content.IE5\JG1KZT34\MCj02908850000[1].wmf"/>
          <p:cNvPicPr>
            <a:picLocks noChangeAspect="1" noChangeArrowheads="1"/>
          </p:cNvPicPr>
          <p:nvPr/>
        </p:nvPicPr>
        <p:blipFill>
          <a:blip r:embed="rId2" cstate="print"/>
          <a:srcRect/>
          <a:stretch>
            <a:fillRect/>
          </a:stretch>
        </p:blipFill>
        <p:spPr bwMode="auto">
          <a:xfrm>
            <a:off x="6934200" y="1981200"/>
            <a:ext cx="1976438" cy="1797050"/>
          </a:xfrm>
          <a:prstGeom prst="rect">
            <a:avLst/>
          </a:prstGeom>
          <a:noFill/>
          <a:ln w="9525">
            <a:noFill/>
            <a:miter lim="800000"/>
            <a:headEnd/>
            <a:tailEnd/>
          </a:ln>
        </p:spPr>
      </p:pic>
      <p:pic>
        <p:nvPicPr>
          <p:cNvPr id="30726" name="Picture 3" descr="C:\Documents and Settings\leah\Local Settings\Temporary Internet Files\Content.IE5\2TQ7QJUJ\MCj03110140000[1].wmf"/>
          <p:cNvPicPr>
            <a:picLocks noChangeAspect="1" noChangeArrowheads="1"/>
          </p:cNvPicPr>
          <p:nvPr/>
        </p:nvPicPr>
        <p:blipFill>
          <a:blip r:embed="rId3" cstate="print"/>
          <a:srcRect/>
          <a:stretch>
            <a:fillRect/>
          </a:stretch>
        </p:blipFill>
        <p:spPr bwMode="auto">
          <a:xfrm>
            <a:off x="5105400" y="4495800"/>
            <a:ext cx="1833563" cy="167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1295400" y="2743200"/>
            <a:ext cx="6705600" cy="2955925"/>
          </a:xfrm>
        </p:spPr>
        <p:txBody>
          <a:bodyPr/>
          <a:lstStyle/>
          <a:p>
            <a:pPr marL="650875" indent="-514350">
              <a:buFont typeface="Lucida Sans" pitchFamily="34" charset="0"/>
              <a:buAutoNum type="alphaUcPeriod"/>
            </a:pPr>
            <a:r>
              <a:rPr lang="en-US" sz="3200" smtClean="0">
                <a:latin typeface="Arial" charset="0"/>
                <a:cs typeface="Arial" charset="0"/>
              </a:rPr>
              <a:t>Standard Precautions</a:t>
            </a:r>
          </a:p>
          <a:p>
            <a:pPr marL="650875" indent="-514350">
              <a:buFont typeface="Lucida Sans" pitchFamily="34" charset="0"/>
              <a:buAutoNum type="alphaUcPeriod"/>
            </a:pPr>
            <a:r>
              <a:rPr lang="en-US" sz="3200" smtClean="0">
                <a:latin typeface="Arial" charset="0"/>
                <a:cs typeface="Arial" charset="0"/>
              </a:rPr>
              <a:t>Immunizations</a:t>
            </a:r>
          </a:p>
          <a:p>
            <a:pPr marL="650875" indent="-514350">
              <a:buFont typeface="Lucida Sans" pitchFamily="34" charset="0"/>
              <a:buAutoNum type="alphaUcPeriod"/>
            </a:pPr>
            <a:r>
              <a:rPr lang="en-US" sz="3200" smtClean="0">
                <a:latin typeface="Arial" charset="0"/>
                <a:cs typeface="Arial" charset="0"/>
              </a:rPr>
              <a:t>Early Detection, Intervention &amp; Referral</a:t>
            </a:r>
          </a:p>
        </p:txBody>
      </p:sp>
      <p:sp>
        <p:nvSpPr>
          <p:cNvPr id="4" name="Slide Number Placeholder 3"/>
          <p:cNvSpPr>
            <a:spLocks noGrp="1"/>
          </p:cNvSpPr>
          <p:nvPr>
            <p:ph type="sldNum" sz="quarter" idx="12"/>
          </p:nvPr>
        </p:nvSpPr>
        <p:spPr/>
        <p:txBody>
          <a:bodyPr/>
          <a:lstStyle/>
          <a:p>
            <a:pPr>
              <a:defRPr/>
            </a:pPr>
            <a:fld id="{CE4069AC-6AEB-464F-BF9E-9CB4D694B01C}" type="slidenum">
              <a:rPr lang="en-US"/>
              <a:pPr>
                <a:defRPr/>
              </a:pPr>
              <a:t>31</a:t>
            </a:fld>
            <a:endParaRPr lang="en-US"/>
          </a:p>
        </p:txBody>
      </p:sp>
      <p:sp>
        <p:nvSpPr>
          <p:cNvPr id="2" name="Title 1"/>
          <p:cNvSpPr>
            <a:spLocks noGrp="1"/>
          </p:cNvSpPr>
          <p:nvPr>
            <p:ph type="title"/>
          </p:nvPr>
        </p:nvSpPr>
        <p:spPr>
          <a:xfrm>
            <a:off x="457200" y="1447800"/>
            <a:ext cx="8229600" cy="1143000"/>
          </a:xfrm>
        </p:spPr>
        <p:txBody>
          <a:bodyPr/>
          <a:lstStyle/>
          <a:p>
            <a:pPr fontAlgn="auto">
              <a:spcAft>
                <a:spcPts val="0"/>
              </a:spcAft>
              <a:defRPr/>
            </a:pPr>
            <a:r>
              <a:rPr lang="en-US" sz="3600" dirty="0" smtClean="0">
                <a:latin typeface="Arial Black" pitchFamily="34" charset="0"/>
              </a:rPr>
              <a:t>Preventative Methods</a:t>
            </a:r>
            <a:endParaRPr lang="en-US" sz="3600" dirty="0">
              <a:latin typeface="Arial Black" pitchFamily="34" charset="0"/>
            </a:endParaRPr>
          </a:p>
        </p:txBody>
      </p:sp>
      <p:pic>
        <p:nvPicPr>
          <p:cNvPr id="31750" name="Picture 3" descr="C:\Documents and Settings\leah\Local Settings\Temporary Internet Files\Content.IE5\CLMXM70P\MCj03392160000[1].wmf"/>
          <p:cNvPicPr>
            <a:picLocks noChangeAspect="1" noChangeArrowheads="1"/>
          </p:cNvPicPr>
          <p:nvPr/>
        </p:nvPicPr>
        <p:blipFill>
          <a:blip r:embed="rId2" cstate="print"/>
          <a:srcRect/>
          <a:stretch>
            <a:fillRect/>
          </a:stretch>
        </p:blipFill>
        <p:spPr bwMode="auto">
          <a:xfrm>
            <a:off x="7391400" y="2743200"/>
            <a:ext cx="1295400" cy="1295400"/>
          </a:xfrm>
          <a:prstGeom prst="rect">
            <a:avLst/>
          </a:prstGeom>
          <a:noFill/>
          <a:ln w="9525">
            <a:noFill/>
            <a:miter lim="800000"/>
            <a:headEnd/>
            <a:tailEnd/>
          </a:ln>
        </p:spPr>
      </p:pic>
      <p:pic>
        <p:nvPicPr>
          <p:cNvPr id="31751" name="Picture 4" descr="C:\Documents and Settings\leah\Local Settings\Temporary Internet Files\Content.IE5\5GZI57FJ\MCj04404440000[1].wmf"/>
          <p:cNvPicPr>
            <a:picLocks noChangeAspect="1" noChangeArrowheads="1"/>
          </p:cNvPicPr>
          <p:nvPr/>
        </p:nvPicPr>
        <p:blipFill>
          <a:blip r:embed="rId3" cstate="print"/>
          <a:srcRect/>
          <a:stretch>
            <a:fillRect/>
          </a:stretch>
        </p:blipFill>
        <p:spPr bwMode="auto">
          <a:xfrm>
            <a:off x="6724650" y="457200"/>
            <a:ext cx="1438275" cy="1355725"/>
          </a:xfrm>
          <a:prstGeom prst="rect">
            <a:avLst/>
          </a:prstGeom>
          <a:noFill/>
          <a:ln w="9525">
            <a:noFill/>
            <a:miter lim="800000"/>
            <a:headEnd/>
            <a:tailEnd/>
          </a:ln>
        </p:spPr>
      </p:pic>
      <p:pic>
        <p:nvPicPr>
          <p:cNvPr id="31752" name="Picture 5" descr="C:\Program Files\Microsoft Office\MEDIA\CAGCAT10\j0240719.wmf"/>
          <p:cNvPicPr>
            <a:picLocks noChangeAspect="1" noChangeArrowheads="1"/>
          </p:cNvPicPr>
          <p:nvPr/>
        </p:nvPicPr>
        <p:blipFill>
          <a:blip r:embed="rId4" cstate="print"/>
          <a:srcRect/>
          <a:stretch>
            <a:fillRect/>
          </a:stretch>
        </p:blipFill>
        <p:spPr bwMode="auto">
          <a:xfrm>
            <a:off x="152400" y="2667000"/>
            <a:ext cx="1163638" cy="1827213"/>
          </a:xfrm>
          <a:prstGeom prst="rect">
            <a:avLst/>
          </a:prstGeom>
          <a:noFill/>
          <a:ln w="9525">
            <a:noFill/>
            <a:miter lim="800000"/>
            <a:headEnd/>
            <a:tailEnd/>
          </a:ln>
        </p:spPr>
      </p:pic>
      <p:pic>
        <p:nvPicPr>
          <p:cNvPr id="31754" name="Picture 10" descr="C:\Documents and Settings\Jessica\Local Settings\Temporary Internet Files\Content.IE5\XD7H4III\MC900250740[1].wmf"/>
          <p:cNvPicPr>
            <a:picLocks noChangeAspect="1" noChangeArrowheads="1"/>
          </p:cNvPicPr>
          <p:nvPr/>
        </p:nvPicPr>
        <p:blipFill>
          <a:blip r:embed="rId5" cstate="print"/>
          <a:srcRect/>
          <a:stretch>
            <a:fillRect/>
          </a:stretch>
        </p:blipFill>
        <p:spPr bwMode="auto">
          <a:xfrm>
            <a:off x="4114800" y="4412055"/>
            <a:ext cx="2539497" cy="244594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65725"/>
          </a:xfrm>
        </p:spPr>
        <p:txBody>
          <a:bodyPr>
            <a:normAutofit/>
          </a:bodyPr>
          <a:lstStyle/>
          <a:p>
            <a:pPr marL="548640" indent="-411480" fontAlgn="auto">
              <a:spcAft>
                <a:spcPts val="0"/>
              </a:spcAft>
              <a:buClr>
                <a:schemeClr val="tx1">
                  <a:shade val="95000"/>
                </a:schemeClr>
              </a:buClr>
              <a:buFont typeface="Arial" pitchFamily="34" charset="0"/>
              <a:buChar char="•"/>
              <a:defRPr/>
            </a:pPr>
            <a:r>
              <a:rPr lang="en-US" sz="3200" dirty="0" smtClean="0">
                <a:latin typeface="Arial" pitchFamily="34" charset="0"/>
                <a:cs typeface="Arial" pitchFamily="34" charset="0"/>
              </a:rPr>
              <a:t>Meant to reduce transmission </a:t>
            </a:r>
          </a:p>
          <a:p>
            <a:pPr marL="548640" indent="-411480" fontAlgn="auto">
              <a:spcAft>
                <a:spcPts val="0"/>
              </a:spcAft>
              <a:buClr>
                <a:schemeClr val="tx1">
                  <a:shade val="95000"/>
                </a:schemeClr>
              </a:buClr>
              <a:buFont typeface="Arial" pitchFamily="34" charset="0"/>
              <a:buChar char="•"/>
              <a:defRPr/>
            </a:pPr>
            <a:r>
              <a:rPr lang="en-US" sz="3200" dirty="0" smtClean="0">
                <a:latin typeface="Arial" pitchFamily="34" charset="0"/>
                <a:cs typeface="Arial" pitchFamily="34" charset="0"/>
              </a:rPr>
              <a:t>Protect both DSP’s and person infected</a:t>
            </a:r>
          </a:p>
          <a:p>
            <a:pPr marL="548640" indent="-411480" fontAlgn="auto">
              <a:spcAft>
                <a:spcPts val="0"/>
              </a:spcAft>
              <a:buClr>
                <a:schemeClr val="tx1">
                  <a:shade val="95000"/>
                </a:schemeClr>
              </a:buClr>
              <a:buFont typeface="Arial" pitchFamily="34" charset="0"/>
              <a:buChar char="•"/>
              <a:defRPr/>
            </a:pPr>
            <a:r>
              <a:rPr lang="en-US" sz="3200" dirty="0" smtClean="0">
                <a:latin typeface="Arial" pitchFamily="34" charset="0"/>
                <a:cs typeface="Arial" pitchFamily="34" charset="0"/>
              </a:rPr>
              <a:t>Used for all persons at all times</a:t>
            </a:r>
          </a:p>
          <a:p>
            <a:pPr marL="651510" indent="-514350" fontAlgn="auto">
              <a:spcAft>
                <a:spcPts val="0"/>
              </a:spcAft>
              <a:buClr>
                <a:schemeClr val="tx1">
                  <a:shade val="95000"/>
                </a:schemeClr>
              </a:buClr>
              <a:buFont typeface="+mj-lt"/>
              <a:buAutoNum type="arabicPeriod"/>
              <a:defRPr/>
            </a:pPr>
            <a:r>
              <a:rPr lang="en-US" sz="2400" u="sng" dirty="0" smtClean="0">
                <a:latin typeface="Arial" pitchFamily="34" charset="0"/>
                <a:cs typeface="Arial" pitchFamily="34" charset="0"/>
              </a:rPr>
              <a:t>Protective barriers</a:t>
            </a:r>
            <a:r>
              <a:rPr lang="en-US" sz="2400" dirty="0" smtClean="0">
                <a:latin typeface="Arial" pitchFamily="34" charset="0"/>
                <a:cs typeface="Arial" pitchFamily="34" charset="0"/>
              </a:rPr>
              <a:t>: gloves, masks, gowns</a:t>
            </a:r>
          </a:p>
          <a:p>
            <a:pPr marL="971550" lvl="1" indent="-514350" fontAlgn="auto">
              <a:spcAft>
                <a:spcPts val="0"/>
              </a:spcAft>
              <a:buFont typeface="Wingdings 2"/>
              <a:buNone/>
              <a:defRPr/>
            </a:pPr>
            <a:r>
              <a:rPr lang="en-US" sz="2400" dirty="0" smtClean="0">
                <a:latin typeface="Arial" pitchFamily="34" charset="0"/>
                <a:cs typeface="Arial" pitchFamily="34" charset="0"/>
              </a:rPr>
              <a:t>Needed when contact w/ blood or body fluids is likely</a:t>
            </a:r>
          </a:p>
          <a:p>
            <a:pPr marL="651510" indent="-514350" fontAlgn="auto">
              <a:spcAft>
                <a:spcPts val="0"/>
              </a:spcAft>
              <a:buClr>
                <a:schemeClr val="tx1">
                  <a:shade val="95000"/>
                </a:schemeClr>
              </a:buClr>
              <a:buFont typeface="Wingdings 2"/>
              <a:buAutoNum type="arabicPeriod" startAt="2"/>
              <a:defRPr/>
            </a:pPr>
            <a:r>
              <a:rPr lang="en-US" sz="2400" b="1" u="sng" dirty="0" smtClean="0">
                <a:latin typeface="Arial" pitchFamily="34" charset="0"/>
                <a:cs typeface="Arial" pitchFamily="34" charset="0"/>
              </a:rPr>
              <a:t>Hand Hygiene</a:t>
            </a:r>
            <a:r>
              <a:rPr lang="en-US" sz="2400" dirty="0" smtClean="0">
                <a:latin typeface="Arial" pitchFamily="34" charset="0"/>
                <a:cs typeface="Arial" pitchFamily="34" charset="0"/>
              </a:rPr>
              <a:t>: most important technique is to wash hands</a:t>
            </a:r>
          </a:p>
          <a:p>
            <a:pPr marL="651510" indent="-514350" fontAlgn="auto">
              <a:spcAft>
                <a:spcPts val="0"/>
              </a:spcAft>
              <a:buClr>
                <a:schemeClr val="tx1">
                  <a:shade val="95000"/>
                </a:schemeClr>
              </a:buClr>
              <a:buFont typeface="Wingdings 2"/>
              <a:buAutoNum type="arabicPeriod" startAt="2"/>
              <a:defRPr/>
            </a:pPr>
            <a:r>
              <a:rPr lang="en-US" sz="2400" dirty="0" smtClean="0">
                <a:latin typeface="Arial" pitchFamily="34" charset="0"/>
                <a:cs typeface="Arial" pitchFamily="34" charset="0"/>
              </a:rPr>
              <a:t> </a:t>
            </a:r>
            <a:r>
              <a:rPr lang="en-US" sz="2400" u="sng" dirty="0" smtClean="0">
                <a:latin typeface="Arial" pitchFamily="34" charset="0"/>
                <a:cs typeface="Arial" pitchFamily="34" charset="0"/>
              </a:rPr>
              <a:t>Avoid Accidental Cuts</a:t>
            </a:r>
          </a:p>
          <a:p>
            <a:pPr marL="651510" indent="-514350" fontAlgn="auto">
              <a:spcAft>
                <a:spcPts val="0"/>
              </a:spcAft>
              <a:buClr>
                <a:schemeClr val="tx1">
                  <a:shade val="95000"/>
                </a:schemeClr>
              </a:buClr>
              <a:buFont typeface="Wingdings 2"/>
              <a:buAutoNum type="arabicPeriod" startAt="2"/>
              <a:defRPr/>
            </a:pPr>
            <a:r>
              <a:rPr lang="en-US" sz="2400" u="sng" dirty="0" smtClean="0">
                <a:latin typeface="Arial" pitchFamily="34" charset="0"/>
                <a:cs typeface="Arial" pitchFamily="34" charset="0"/>
              </a:rPr>
              <a:t>Environmental Controls </a:t>
            </a:r>
            <a:r>
              <a:rPr lang="en-US" sz="2400" dirty="0" smtClean="0">
                <a:latin typeface="Arial" pitchFamily="34" charset="0"/>
                <a:cs typeface="Arial" pitchFamily="34" charset="0"/>
              </a:rPr>
              <a:t>- Usually routine house-cleaning will be enough</a:t>
            </a:r>
          </a:p>
          <a:p>
            <a:pPr marL="651510" indent="-514350" fontAlgn="auto">
              <a:spcAft>
                <a:spcPts val="0"/>
              </a:spcAft>
              <a:buClr>
                <a:schemeClr val="tx1">
                  <a:shade val="95000"/>
                </a:schemeClr>
              </a:buClr>
              <a:buFont typeface="Arial" pitchFamily="34" charset="0"/>
              <a:buChar char="•"/>
              <a:defRPr/>
            </a:pP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936B9D03-7C6F-4D44-B42D-E9FA9E8C6A86}" type="slidenum">
              <a:rPr lang="en-US"/>
              <a:pPr>
                <a:defRPr/>
              </a:pPr>
              <a:t>32</a:t>
            </a:fld>
            <a:endParaRPr lang="en-US"/>
          </a:p>
        </p:txBody>
      </p:sp>
      <p:sp>
        <p:nvSpPr>
          <p:cNvPr id="2" name="Title 1"/>
          <p:cNvSpPr>
            <a:spLocks noGrp="1"/>
          </p:cNvSpPr>
          <p:nvPr>
            <p:ph type="title"/>
          </p:nvPr>
        </p:nvSpPr>
        <p:spPr>
          <a:xfrm>
            <a:off x="1295400" y="274638"/>
            <a:ext cx="7391400" cy="1143000"/>
          </a:xfrm>
        </p:spPr>
        <p:txBody>
          <a:bodyPr/>
          <a:lstStyle/>
          <a:p>
            <a:pPr fontAlgn="auto">
              <a:spcAft>
                <a:spcPts val="0"/>
              </a:spcAft>
              <a:defRPr/>
            </a:pPr>
            <a:r>
              <a:rPr lang="en-US" sz="3600" dirty="0" smtClean="0">
                <a:latin typeface="Arial Black" pitchFamily="34" charset="0"/>
              </a:rPr>
              <a:t>A. Standard Precautions</a:t>
            </a:r>
            <a:endParaRPr lang="en-US" sz="3600" dirty="0">
              <a:latin typeface="Arial Black" pitchFamily="34" charset="0"/>
            </a:endParaRPr>
          </a:p>
        </p:txBody>
      </p:sp>
      <p:pic>
        <p:nvPicPr>
          <p:cNvPr id="32773" name="Picture 2" descr="C:\Documents and Settings\leah\Local Settings\Temporary Internet Files\Content.IE5\5GZI57FJ\MCj04404440000[1].wmf"/>
          <p:cNvPicPr>
            <a:picLocks noChangeAspect="1" noChangeArrowheads="1"/>
          </p:cNvPicPr>
          <p:nvPr/>
        </p:nvPicPr>
        <p:blipFill>
          <a:blip r:embed="rId2" cstate="print"/>
          <a:srcRect/>
          <a:stretch>
            <a:fillRect/>
          </a:stretch>
        </p:blipFill>
        <p:spPr bwMode="auto">
          <a:xfrm>
            <a:off x="7848600" y="838200"/>
            <a:ext cx="804863" cy="758825"/>
          </a:xfrm>
          <a:prstGeom prst="rect">
            <a:avLst/>
          </a:prstGeom>
          <a:noFill/>
          <a:ln w="9525">
            <a:noFill/>
            <a:miter lim="800000"/>
            <a:headEnd/>
            <a:tailEnd/>
          </a:ln>
        </p:spPr>
      </p:pic>
      <p:pic>
        <p:nvPicPr>
          <p:cNvPr id="32774" name="Picture 9" descr="C:\Documents and Settings\leah\Local Settings\Temporary Internet Files\Content.IE5\ORSRY9KF\MCj04418050000[1].png"/>
          <p:cNvPicPr>
            <a:picLocks noChangeAspect="1" noChangeArrowheads="1"/>
          </p:cNvPicPr>
          <p:nvPr/>
        </p:nvPicPr>
        <p:blipFill>
          <a:blip r:embed="rId3" cstate="print"/>
          <a:srcRect/>
          <a:stretch>
            <a:fillRect/>
          </a:stretch>
        </p:blipFill>
        <p:spPr bwMode="auto">
          <a:xfrm>
            <a:off x="6248400" y="3886200"/>
            <a:ext cx="1066800" cy="1066800"/>
          </a:xfrm>
          <a:prstGeom prst="rect">
            <a:avLst/>
          </a:prstGeom>
          <a:noFill/>
          <a:ln w="9525">
            <a:noFill/>
            <a:miter lim="800000"/>
            <a:headEnd/>
            <a:tailEnd/>
          </a:ln>
        </p:spPr>
      </p:pic>
      <p:pic>
        <p:nvPicPr>
          <p:cNvPr id="32775" name="Picture 10" descr="C:\Documents and Settings\leah\Local Settings\Temporary Internet Files\Content.IE5\ORSRY9KF\MCj03296230000[1].wmf"/>
          <p:cNvPicPr>
            <a:picLocks noChangeAspect="1" noChangeArrowheads="1"/>
          </p:cNvPicPr>
          <p:nvPr/>
        </p:nvPicPr>
        <p:blipFill>
          <a:blip r:embed="rId4" cstate="print"/>
          <a:srcRect/>
          <a:stretch>
            <a:fillRect/>
          </a:stretch>
        </p:blipFill>
        <p:spPr bwMode="auto">
          <a:xfrm>
            <a:off x="4724400" y="5562600"/>
            <a:ext cx="1160463" cy="1143000"/>
          </a:xfrm>
          <a:prstGeom prst="rect">
            <a:avLst/>
          </a:prstGeom>
          <a:noFill/>
          <a:ln w="9525">
            <a:noFill/>
            <a:miter lim="800000"/>
            <a:headEnd/>
            <a:tailEnd/>
          </a:ln>
        </p:spPr>
      </p:pic>
      <p:pic>
        <p:nvPicPr>
          <p:cNvPr id="32777" name="Picture 14" descr="C:\Documents and Settings\leah\Local Settings\Temporary Internet Files\Content.IE5\8N0LAB2N\MCj01573550000[1].wmf"/>
          <p:cNvPicPr>
            <a:picLocks noChangeAspect="1" noChangeArrowheads="1"/>
          </p:cNvPicPr>
          <p:nvPr/>
        </p:nvPicPr>
        <p:blipFill>
          <a:blip r:embed="rId5" cstate="print"/>
          <a:srcRect/>
          <a:stretch>
            <a:fillRect/>
          </a:stretch>
        </p:blipFill>
        <p:spPr bwMode="auto">
          <a:xfrm>
            <a:off x="7620000" y="5181600"/>
            <a:ext cx="1019175" cy="1068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lstStyle/>
          <a:p>
            <a:pPr>
              <a:buFont typeface="Arial" pitchFamily="34" charset="0"/>
              <a:buChar char="•"/>
            </a:pPr>
            <a:r>
              <a:rPr lang="en-US" sz="3200" dirty="0" smtClean="0">
                <a:latin typeface="Arial" charset="0"/>
                <a:cs typeface="Arial" charset="0"/>
              </a:rPr>
              <a:t>Contaminated surfaces</a:t>
            </a:r>
          </a:p>
          <a:p>
            <a:pPr>
              <a:buFont typeface="Arial" pitchFamily="34" charset="0"/>
              <a:buChar char="•"/>
            </a:pPr>
            <a:endParaRPr lang="en-US" sz="3200" dirty="0" smtClean="0">
              <a:latin typeface="Arial" charset="0"/>
              <a:cs typeface="Arial" charset="0"/>
            </a:endParaRPr>
          </a:p>
          <a:p>
            <a:pPr>
              <a:buFont typeface="Arial" pitchFamily="34" charset="0"/>
              <a:buChar char="•"/>
            </a:pPr>
            <a:r>
              <a:rPr lang="en-US" sz="3200" dirty="0" smtClean="0">
                <a:latin typeface="Arial" charset="0"/>
                <a:cs typeface="Arial" charset="0"/>
              </a:rPr>
              <a:t>Cleaning contaminated food surfaces</a:t>
            </a:r>
          </a:p>
          <a:p>
            <a:pPr>
              <a:buFont typeface="Arial" pitchFamily="34" charset="0"/>
              <a:buChar char="•"/>
            </a:pPr>
            <a:endParaRPr lang="en-US" sz="3200" dirty="0" smtClean="0">
              <a:latin typeface="Arial" charset="0"/>
              <a:cs typeface="Arial" charset="0"/>
            </a:endParaRPr>
          </a:p>
          <a:p>
            <a:pPr>
              <a:buFont typeface="Arial" pitchFamily="34" charset="0"/>
              <a:buChar char="•"/>
            </a:pPr>
            <a:r>
              <a:rPr lang="en-US" sz="3200" dirty="0" smtClean="0">
                <a:latin typeface="Arial" charset="0"/>
                <a:cs typeface="Arial" charset="0"/>
              </a:rPr>
              <a:t>Contaminated laundry</a:t>
            </a:r>
          </a:p>
          <a:p>
            <a:endParaRPr lang="en-US" sz="3200" dirty="0" smtClean="0">
              <a:latin typeface="Arial" charset="0"/>
              <a:cs typeface="Arial" charset="0"/>
            </a:endParaRPr>
          </a:p>
          <a:p>
            <a:pPr>
              <a:buFont typeface="Wingdings 2" pitchFamily="18" charset="2"/>
              <a:buNone/>
            </a:pPr>
            <a:r>
              <a:rPr lang="en-US" sz="3200" dirty="0" smtClean="0">
                <a:latin typeface="Arial" charset="0"/>
                <a:cs typeface="Arial" charset="0"/>
              </a:rPr>
              <a:t> </a:t>
            </a:r>
          </a:p>
        </p:txBody>
      </p:sp>
      <p:sp>
        <p:nvSpPr>
          <p:cNvPr id="4" name="Slide Number Placeholder 3"/>
          <p:cNvSpPr>
            <a:spLocks noGrp="1"/>
          </p:cNvSpPr>
          <p:nvPr>
            <p:ph type="sldNum" sz="quarter" idx="12"/>
          </p:nvPr>
        </p:nvSpPr>
        <p:spPr/>
        <p:txBody>
          <a:bodyPr/>
          <a:lstStyle/>
          <a:p>
            <a:pPr>
              <a:defRPr/>
            </a:pPr>
            <a:fld id="{9D703033-966E-4E9B-ADBA-A319425B7B52}" type="slidenum">
              <a:rPr lang="en-US"/>
              <a:pPr>
                <a:defRPr/>
              </a:pPr>
              <a:t>33</a:t>
            </a:fld>
            <a:endParaRPr lang="en-US"/>
          </a:p>
        </p:txBody>
      </p:sp>
      <p:sp>
        <p:nvSpPr>
          <p:cNvPr id="2" name="Title 1"/>
          <p:cNvSpPr>
            <a:spLocks noGrp="1"/>
          </p:cNvSpPr>
          <p:nvPr>
            <p:ph type="title"/>
          </p:nvPr>
        </p:nvSpPr>
        <p:spPr/>
        <p:txBody>
          <a:bodyPr/>
          <a:lstStyle/>
          <a:p>
            <a:pPr fontAlgn="auto">
              <a:spcAft>
                <a:spcPts val="0"/>
              </a:spcAft>
              <a:defRPr/>
            </a:pPr>
            <a:r>
              <a:rPr lang="en-US" sz="3600" b="0" dirty="0" smtClean="0">
                <a:latin typeface="Arial Black" pitchFamily="34" charset="0"/>
              </a:rPr>
              <a:t>Discuss Procedures for:</a:t>
            </a:r>
            <a:endParaRPr lang="en-US" sz="3600" b="0" dirty="0">
              <a:latin typeface="Arial Black" pitchFamily="34" charset="0"/>
            </a:endParaRPr>
          </a:p>
        </p:txBody>
      </p:sp>
      <p:pic>
        <p:nvPicPr>
          <p:cNvPr id="33797" name="Picture 2" descr="C:\Documents and Settings\leah\Local Settings\Temporary Internet Files\Content.IE5\CLMXM70P\MCj03329460000[1].wmf"/>
          <p:cNvPicPr>
            <a:picLocks noChangeAspect="1" noChangeArrowheads="1"/>
          </p:cNvPicPr>
          <p:nvPr/>
        </p:nvPicPr>
        <p:blipFill>
          <a:blip r:embed="rId2" cstate="print"/>
          <a:srcRect/>
          <a:stretch>
            <a:fillRect/>
          </a:stretch>
        </p:blipFill>
        <p:spPr bwMode="auto">
          <a:xfrm>
            <a:off x="5105400" y="4114800"/>
            <a:ext cx="1801813" cy="1766888"/>
          </a:xfrm>
          <a:prstGeom prst="rect">
            <a:avLst/>
          </a:prstGeom>
          <a:noFill/>
          <a:ln w="9525">
            <a:noFill/>
            <a:miter lim="800000"/>
            <a:headEnd/>
            <a:tailEnd/>
          </a:ln>
        </p:spPr>
      </p:pic>
      <p:pic>
        <p:nvPicPr>
          <p:cNvPr id="33798" name="Picture 3" descr="C:\Documents and Settings\leah\Local Settings\Temporary Internet Files\Content.IE5\8N0LAB2N\MCj03329440000[1].wmf"/>
          <p:cNvPicPr>
            <a:picLocks noChangeAspect="1" noChangeArrowheads="1"/>
          </p:cNvPicPr>
          <p:nvPr/>
        </p:nvPicPr>
        <p:blipFill>
          <a:blip r:embed="rId3" cstate="print"/>
          <a:srcRect/>
          <a:stretch>
            <a:fillRect/>
          </a:stretch>
        </p:blipFill>
        <p:spPr bwMode="auto">
          <a:xfrm>
            <a:off x="6324600" y="1295400"/>
            <a:ext cx="1806575" cy="1122363"/>
          </a:xfrm>
          <a:prstGeom prst="rect">
            <a:avLst/>
          </a:prstGeom>
          <a:noFill/>
          <a:ln w="9525">
            <a:noFill/>
            <a:miter lim="800000"/>
            <a:headEnd/>
            <a:tailEnd/>
          </a:ln>
        </p:spPr>
      </p:pic>
      <p:pic>
        <p:nvPicPr>
          <p:cNvPr id="33799" name="Picture 4" descr="C:\Documents and Settings\leah\Local Settings\Temporary Internet Files\Content.IE5\ORSRY9KF\MCj04240000000[1].wmf"/>
          <p:cNvPicPr>
            <a:picLocks noChangeAspect="1" noChangeArrowheads="1"/>
          </p:cNvPicPr>
          <p:nvPr/>
        </p:nvPicPr>
        <p:blipFill>
          <a:blip r:embed="rId4" cstate="print"/>
          <a:srcRect/>
          <a:stretch>
            <a:fillRect/>
          </a:stretch>
        </p:blipFill>
        <p:spPr bwMode="auto">
          <a:xfrm>
            <a:off x="7620000" y="3124200"/>
            <a:ext cx="1206500" cy="138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pPr>
              <a:buFont typeface="Arial" pitchFamily="34" charset="0"/>
              <a:buChar char="•"/>
            </a:pPr>
            <a:r>
              <a:rPr lang="en-US" u="sng" dirty="0" err="1" smtClean="0">
                <a:latin typeface="Arial" charset="0"/>
                <a:cs typeface="Arial" charset="0"/>
              </a:rPr>
              <a:t>M</a:t>
            </a:r>
            <a:r>
              <a:rPr lang="en-US" dirty="0" err="1" smtClean="0">
                <a:latin typeface="Arial" charset="0"/>
                <a:cs typeface="Arial" charset="0"/>
              </a:rPr>
              <a:t>ethicillin</a:t>
            </a:r>
            <a:r>
              <a:rPr lang="en-US" dirty="0" smtClean="0">
                <a:latin typeface="Arial" charset="0"/>
                <a:cs typeface="Arial" charset="0"/>
              </a:rPr>
              <a:t>-</a:t>
            </a:r>
            <a:r>
              <a:rPr lang="en-US" u="sng" dirty="0" smtClean="0">
                <a:latin typeface="Arial" charset="0"/>
                <a:cs typeface="Arial" charset="0"/>
              </a:rPr>
              <a:t>r</a:t>
            </a:r>
            <a:r>
              <a:rPr lang="en-US" dirty="0" smtClean="0">
                <a:latin typeface="Arial" charset="0"/>
                <a:cs typeface="Arial" charset="0"/>
              </a:rPr>
              <a:t>esistant </a:t>
            </a:r>
            <a:r>
              <a:rPr lang="en-US" u="sng" dirty="0" smtClean="0">
                <a:latin typeface="Arial" charset="0"/>
                <a:cs typeface="Arial" charset="0"/>
              </a:rPr>
              <a:t>S</a:t>
            </a:r>
            <a:r>
              <a:rPr lang="en-US" dirty="0" smtClean="0">
                <a:latin typeface="Arial" charset="0"/>
                <a:cs typeface="Arial" charset="0"/>
              </a:rPr>
              <a:t>taphylococcus </a:t>
            </a:r>
            <a:r>
              <a:rPr lang="en-US" u="sng" dirty="0" err="1" smtClean="0">
                <a:latin typeface="Arial" charset="0"/>
                <a:cs typeface="Arial" charset="0"/>
              </a:rPr>
              <a:t>a</a:t>
            </a:r>
            <a:r>
              <a:rPr lang="en-US" dirty="0" err="1" smtClean="0">
                <a:latin typeface="Arial" charset="0"/>
                <a:cs typeface="Arial" charset="0"/>
              </a:rPr>
              <a:t>ureus</a:t>
            </a:r>
            <a:endParaRPr lang="en-US" dirty="0" smtClean="0">
              <a:latin typeface="Arial" charset="0"/>
              <a:cs typeface="Arial" charset="0"/>
            </a:endParaRPr>
          </a:p>
          <a:p>
            <a:pPr lvl="1">
              <a:buFont typeface="Arial" pitchFamily="34" charset="0"/>
              <a:buChar char="•"/>
            </a:pPr>
            <a:r>
              <a:rPr lang="en-US" dirty="0" smtClean="0">
                <a:latin typeface="Arial" charset="0"/>
                <a:cs typeface="Arial" charset="0"/>
              </a:rPr>
              <a:t>Common bacteria referred to as a ‘Super Bug’</a:t>
            </a:r>
          </a:p>
          <a:p>
            <a:pPr>
              <a:buFont typeface="Arial" pitchFamily="34" charset="0"/>
              <a:buChar char="•"/>
            </a:pPr>
            <a:r>
              <a:rPr lang="en-US" dirty="0" smtClean="0">
                <a:latin typeface="Arial" charset="0"/>
                <a:cs typeface="Arial" charset="0"/>
              </a:rPr>
              <a:t>Spread by:</a:t>
            </a:r>
          </a:p>
          <a:p>
            <a:pPr lvl="1">
              <a:buFont typeface="Arial" pitchFamily="34" charset="0"/>
              <a:buChar char="•"/>
            </a:pPr>
            <a:r>
              <a:rPr lang="en-US" dirty="0" smtClean="0">
                <a:latin typeface="Arial" charset="0"/>
                <a:cs typeface="Arial" charset="0"/>
              </a:rPr>
              <a:t>Direct contact with infected person, sharing personal items, touching surfaces with MRSA on it</a:t>
            </a:r>
          </a:p>
          <a:p>
            <a:pPr lvl="1">
              <a:buFont typeface="Arial" pitchFamily="34" charset="0"/>
              <a:buChar char="•"/>
            </a:pPr>
            <a:r>
              <a:rPr lang="en-US" dirty="0" smtClean="0">
                <a:latin typeface="Arial" charset="0"/>
                <a:cs typeface="Arial" charset="0"/>
              </a:rPr>
              <a:t>Persons undergoing invasive surgery, weak immune systems</a:t>
            </a:r>
          </a:p>
          <a:p>
            <a:pPr lvl="1">
              <a:buFont typeface="Arial" pitchFamily="34" charset="0"/>
              <a:buChar char="•"/>
            </a:pPr>
            <a:r>
              <a:rPr lang="en-US" dirty="0" smtClean="0">
                <a:latin typeface="Arial" charset="0"/>
                <a:cs typeface="Arial" charset="0"/>
              </a:rPr>
              <a:t>Etc.</a:t>
            </a:r>
          </a:p>
          <a:p>
            <a:pPr>
              <a:buFont typeface="Arial" pitchFamily="34" charset="0"/>
              <a:buChar char="•"/>
            </a:pPr>
            <a:r>
              <a:rPr lang="en-US" dirty="0" smtClean="0">
                <a:latin typeface="Arial" charset="0"/>
                <a:cs typeface="Arial" charset="0"/>
              </a:rPr>
              <a:t>Signs: </a:t>
            </a:r>
            <a:r>
              <a:rPr lang="en-US" sz="2400" dirty="0" smtClean="0">
                <a:latin typeface="Arial" charset="0"/>
                <a:cs typeface="Arial" charset="0"/>
              </a:rPr>
              <a:t>bump or infected area that’s red, swollen, painful, warm to touch, has pus or drains, fever</a:t>
            </a:r>
            <a:endParaRPr lang="en-US" dirty="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E4986428-0CBD-4666-9DC4-D530B925C6BA}" type="slidenum">
              <a:rPr lang="en-US"/>
              <a:pPr>
                <a:defRPr/>
              </a:pPr>
              <a:t>34</a:t>
            </a:fld>
            <a:endParaRPr lang="en-US"/>
          </a:p>
        </p:txBody>
      </p:sp>
      <p:sp>
        <p:nvSpPr>
          <p:cNvPr id="2" name="Title 1"/>
          <p:cNvSpPr>
            <a:spLocks noGrp="1"/>
          </p:cNvSpPr>
          <p:nvPr>
            <p:ph type="title"/>
          </p:nvPr>
        </p:nvSpPr>
        <p:spPr/>
        <p:txBody>
          <a:bodyPr/>
          <a:lstStyle/>
          <a:p>
            <a:pPr fontAlgn="auto">
              <a:spcAft>
                <a:spcPts val="0"/>
              </a:spcAft>
              <a:defRPr/>
            </a:pPr>
            <a:r>
              <a:rPr lang="en-US" sz="3200" dirty="0" smtClean="0">
                <a:latin typeface="Arial Black" pitchFamily="34" charset="0"/>
              </a:rPr>
              <a:t>MRSA</a:t>
            </a:r>
            <a:endParaRPr lang="en-US" sz="3200" dirty="0">
              <a:latin typeface="Arial Black"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p:txBody>
          <a:bodyPr/>
          <a:lstStyle/>
          <a:p>
            <a:pPr>
              <a:buFont typeface="Arial" pitchFamily="34" charset="0"/>
              <a:buChar char="•"/>
            </a:pPr>
            <a:r>
              <a:rPr lang="en-US" dirty="0" smtClean="0">
                <a:latin typeface="Arial" charset="0"/>
                <a:cs typeface="Arial" charset="0"/>
              </a:rPr>
              <a:t>Basically blood or body fluid exposure</a:t>
            </a:r>
          </a:p>
          <a:p>
            <a:pPr>
              <a:buFont typeface="Arial" pitchFamily="34" charset="0"/>
              <a:buChar char="•"/>
            </a:pPr>
            <a:r>
              <a:rPr lang="en-US" dirty="0" smtClean="0">
                <a:latin typeface="Arial" charset="0"/>
                <a:cs typeface="Arial" charset="0"/>
              </a:rPr>
              <a:t>Eyes, nose, mouth</a:t>
            </a:r>
          </a:p>
          <a:p>
            <a:pPr lvl="1">
              <a:buFont typeface="Arial" pitchFamily="34" charset="0"/>
              <a:buChar char="•"/>
            </a:pPr>
            <a:r>
              <a:rPr lang="en-US" dirty="0" smtClean="0">
                <a:latin typeface="Arial" charset="0"/>
                <a:cs typeface="Arial" charset="0"/>
              </a:rPr>
              <a:t>Flush exposed area w/ fresh water 3-5 minutes</a:t>
            </a:r>
          </a:p>
          <a:p>
            <a:pPr>
              <a:buFont typeface="Arial" pitchFamily="34" charset="0"/>
              <a:buChar char="•"/>
            </a:pPr>
            <a:r>
              <a:rPr lang="en-US" dirty="0" smtClean="0">
                <a:latin typeface="Arial" charset="0"/>
                <a:cs typeface="Arial" charset="0"/>
              </a:rPr>
              <a:t>Needle stick or skin break</a:t>
            </a:r>
          </a:p>
          <a:p>
            <a:pPr lvl="1">
              <a:buFont typeface="Arial" pitchFamily="34" charset="0"/>
              <a:buChar char="•"/>
            </a:pPr>
            <a:r>
              <a:rPr lang="en-US" dirty="0" smtClean="0">
                <a:latin typeface="Arial" charset="0"/>
                <a:cs typeface="Arial" charset="0"/>
              </a:rPr>
              <a:t>Wash with soap &amp; water 3-5 minutes</a:t>
            </a:r>
          </a:p>
          <a:p>
            <a:pPr>
              <a:buFont typeface="Arial" pitchFamily="34" charset="0"/>
              <a:buChar char="•"/>
            </a:pPr>
            <a:r>
              <a:rPr lang="en-US" dirty="0" smtClean="0">
                <a:latin typeface="Arial" charset="0"/>
                <a:cs typeface="Arial" charset="0"/>
              </a:rPr>
              <a:t>Notify supervisor/nurse/ doctor</a:t>
            </a:r>
          </a:p>
        </p:txBody>
      </p:sp>
      <p:sp>
        <p:nvSpPr>
          <p:cNvPr id="4" name="Slide Number Placeholder 3"/>
          <p:cNvSpPr>
            <a:spLocks noGrp="1"/>
          </p:cNvSpPr>
          <p:nvPr>
            <p:ph type="sldNum" sz="quarter" idx="12"/>
          </p:nvPr>
        </p:nvSpPr>
        <p:spPr/>
        <p:txBody>
          <a:bodyPr/>
          <a:lstStyle/>
          <a:p>
            <a:pPr>
              <a:defRPr/>
            </a:pPr>
            <a:fld id="{B9D7F70F-7D77-435A-BCCB-F041815D84FE}" type="slidenum">
              <a:rPr lang="en-US"/>
              <a:pPr>
                <a:defRPr/>
              </a:pPr>
              <a:t>35</a:t>
            </a:fld>
            <a:endParaRPr lang="en-US"/>
          </a:p>
        </p:txBody>
      </p:sp>
      <p:sp>
        <p:nvSpPr>
          <p:cNvPr id="2" name="Title 1"/>
          <p:cNvSpPr>
            <a:spLocks noGrp="1"/>
          </p:cNvSpPr>
          <p:nvPr>
            <p:ph type="title"/>
          </p:nvPr>
        </p:nvSpPr>
        <p:spPr/>
        <p:txBody>
          <a:bodyPr/>
          <a:lstStyle/>
          <a:p>
            <a:pPr fontAlgn="auto">
              <a:spcAft>
                <a:spcPts val="0"/>
              </a:spcAft>
              <a:defRPr/>
            </a:pPr>
            <a:r>
              <a:rPr lang="en-US" sz="3200" dirty="0" smtClean="0">
                <a:latin typeface="Arial Black" pitchFamily="34" charset="0"/>
              </a:rPr>
              <a:t>Accidental exposure incidents</a:t>
            </a:r>
            <a:endParaRPr lang="en-US" sz="3200" dirty="0">
              <a:latin typeface="Arial Black"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457200" y="1219200"/>
            <a:ext cx="8229600" cy="1371600"/>
          </a:xfrm>
        </p:spPr>
        <p:txBody>
          <a:bodyPr/>
          <a:lstStyle/>
          <a:p>
            <a:pPr>
              <a:buFont typeface="Arial" pitchFamily="34" charset="0"/>
              <a:buChar char="•"/>
            </a:pPr>
            <a:r>
              <a:rPr lang="en-US" dirty="0" smtClean="0">
                <a:latin typeface="Arial" charset="0"/>
                <a:cs typeface="Arial" charset="0"/>
              </a:rPr>
              <a:t>Vaccines:</a:t>
            </a:r>
          </a:p>
          <a:p>
            <a:pPr lvl="1">
              <a:buFont typeface="Arial" pitchFamily="34" charset="0"/>
              <a:buChar char="•"/>
            </a:pPr>
            <a:r>
              <a:rPr lang="en-US" dirty="0" smtClean="0">
                <a:latin typeface="Arial" charset="0"/>
                <a:cs typeface="Arial" charset="0"/>
              </a:rPr>
              <a:t>DPT, MMR, </a:t>
            </a:r>
            <a:r>
              <a:rPr lang="en-US" dirty="0" err="1" smtClean="0">
                <a:latin typeface="Arial" charset="0"/>
                <a:cs typeface="Arial" charset="0"/>
              </a:rPr>
              <a:t>Hep</a:t>
            </a:r>
            <a:r>
              <a:rPr lang="en-US" dirty="0" smtClean="0">
                <a:latin typeface="Arial" charset="0"/>
                <a:cs typeface="Arial" charset="0"/>
              </a:rPr>
              <a:t> B, Polio Vaccine</a:t>
            </a:r>
          </a:p>
        </p:txBody>
      </p:sp>
      <p:sp>
        <p:nvSpPr>
          <p:cNvPr id="4" name="Slide Number Placeholder 3"/>
          <p:cNvSpPr>
            <a:spLocks noGrp="1"/>
          </p:cNvSpPr>
          <p:nvPr>
            <p:ph type="sldNum" sz="quarter" idx="12"/>
          </p:nvPr>
        </p:nvSpPr>
        <p:spPr/>
        <p:txBody>
          <a:bodyPr/>
          <a:lstStyle/>
          <a:p>
            <a:pPr>
              <a:defRPr/>
            </a:pPr>
            <a:fld id="{007CC944-C875-4EE0-BC12-EC4FC25EF69D}" type="slidenum">
              <a:rPr lang="en-US"/>
              <a:pPr>
                <a:defRPr/>
              </a:pPr>
              <a:t>36</a:t>
            </a:fld>
            <a:endParaRPr lang="en-US"/>
          </a:p>
        </p:txBody>
      </p:sp>
      <p:sp>
        <p:nvSpPr>
          <p:cNvPr id="2" name="Title 1"/>
          <p:cNvSpPr>
            <a:spLocks noGrp="1"/>
          </p:cNvSpPr>
          <p:nvPr>
            <p:ph type="title"/>
          </p:nvPr>
        </p:nvSpPr>
        <p:spPr/>
        <p:txBody>
          <a:bodyPr/>
          <a:lstStyle/>
          <a:p>
            <a:pPr fontAlgn="auto">
              <a:spcAft>
                <a:spcPts val="0"/>
              </a:spcAft>
              <a:defRPr/>
            </a:pPr>
            <a:r>
              <a:rPr lang="en-US" sz="3600" dirty="0" smtClean="0">
                <a:latin typeface="Arial Black" pitchFamily="34" charset="0"/>
              </a:rPr>
              <a:t>B. Immunization</a:t>
            </a:r>
            <a:endParaRPr lang="en-US" sz="3600" dirty="0">
              <a:latin typeface="Arial Black" pitchFamily="34" charset="0"/>
            </a:endParaRPr>
          </a:p>
        </p:txBody>
      </p:sp>
      <p:sp>
        <p:nvSpPr>
          <p:cNvPr id="6" name="TextBox 5"/>
          <p:cNvSpPr txBox="1"/>
          <p:nvPr/>
        </p:nvSpPr>
        <p:spPr>
          <a:xfrm>
            <a:off x="381000" y="2895600"/>
            <a:ext cx="7848600" cy="1077913"/>
          </a:xfrm>
          <a:prstGeom prst="rect">
            <a:avLst/>
          </a:prstGeom>
          <a:noFill/>
          <a:ln>
            <a:no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3200" dirty="0">
                <a:latin typeface="Arial Black" pitchFamily="34" charset="0"/>
              </a:rPr>
              <a:t>C. Control thru Early Detection, Intervention, &amp; Referral</a:t>
            </a:r>
          </a:p>
        </p:txBody>
      </p:sp>
      <p:sp>
        <p:nvSpPr>
          <p:cNvPr id="36870" name="TextBox 6"/>
          <p:cNvSpPr txBox="1">
            <a:spLocks noChangeArrowheads="1"/>
          </p:cNvSpPr>
          <p:nvPr/>
        </p:nvSpPr>
        <p:spPr bwMode="auto">
          <a:xfrm>
            <a:off x="381000" y="4114800"/>
            <a:ext cx="5911683" cy="1154162"/>
          </a:xfrm>
          <a:prstGeom prst="rect">
            <a:avLst/>
          </a:prstGeom>
          <a:noFill/>
          <a:ln w="9525">
            <a:noFill/>
            <a:miter lim="800000"/>
            <a:headEnd/>
            <a:tailEnd/>
          </a:ln>
        </p:spPr>
        <p:txBody>
          <a:bodyPr wrap="none">
            <a:spAutoFit/>
          </a:bodyPr>
          <a:lstStyle/>
          <a:p>
            <a:pPr>
              <a:buFont typeface="Arial" pitchFamily="34" charset="0"/>
              <a:buChar char="•"/>
            </a:pPr>
            <a:r>
              <a:rPr lang="en-US" sz="2300" dirty="0">
                <a:cs typeface="Arial" charset="0"/>
              </a:rPr>
              <a:t>DSP’s may be the first to notice changes – </a:t>
            </a:r>
          </a:p>
          <a:p>
            <a:pPr>
              <a:buFont typeface="Arial" pitchFamily="34" charset="0"/>
              <a:buChar char="•"/>
            </a:pPr>
            <a:r>
              <a:rPr lang="en-US" sz="2300" dirty="0">
                <a:cs typeface="Arial" charset="0"/>
              </a:rPr>
              <a:t>Report to supervisor / nurse</a:t>
            </a:r>
          </a:p>
          <a:p>
            <a:pPr lvl="1">
              <a:buFont typeface="Arial" pitchFamily="34" charset="0"/>
              <a:buChar char="•"/>
            </a:pPr>
            <a:r>
              <a:rPr lang="en-US" sz="2300" dirty="0" smtClean="0">
                <a:cs typeface="Arial" charset="0"/>
              </a:rPr>
              <a:t>Ongoing </a:t>
            </a:r>
            <a:r>
              <a:rPr lang="en-US" sz="2300" dirty="0">
                <a:cs typeface="Arial" charset="0"/>
              </a:rPr>
              <a:t>tracking/monitoring/ reporting</a:t>
            </a:r>
          </a:p>
        </p:txBody>
      </p:sp>
      <p:pic>
        <p:nvPicPr>
          <p:cNvPr id="36871" name="Picture 2" descr="C:\Documents and Settings\leah\Local Settings\Temporary Internet Files\Content.IE5\ORSRY9KF\MCHM00153_0000[1].wmf"/>
          <p:cNvPicPr>
            <a:picLocks noChangeAspect="1" noChangeArrowheads="1"/>
          </p:cNvPicPr>
          <p:nvPr/>
        </p:nvPicPr>
        <p:blipFill>
          <a:blip r:embed="rId3" cstate="print"/>
          <a:srcRect/>
          <a:stretch>
            <a:fillRect/>
          </a:stretch>
        </p:blipFill>
        <p:spPr bwMode="auto">
          <a:xfrm>
            <a:off x="6477000" y="1066800"/>
            <a:ext cx="1006475" cy="1916113"/>
          </a:xfrm>
          <a:prstGeom prst="rect">
            <a:avLst/>
          </a:prstGeom>
          <a:noFill/>
          <a:ln w="9525">
            <a:noFill/>
            <a:miter lim="800000"/>
            <a:headEnd/>
            <a:tailEnd/>
          </a:ln>
        </p:spPr>
      </p:pic>
      <p:pic>
        <p:nvPicPr>
          <p:cNvPr id="36872" name="Picture 3" descr="C:\Documents and Settings\leah\Local Settings\Temporary Internet Files\Content.IE5\M70I6BQN\MPj04386800000[1].jpg"/>
          <p:cNvPicPr>
            <a:picLocks noChangeAspect="1" noChangeArrowheads="1"/>
          </p:cNvPicPr>
          <p:nvPr/>
        </p:nvPicPr>
        <p:blipFill>
          <a:blip r:embed="rId4" cstate="print"/>
          <a:srcRect/>
          <a:stretch>
            <a:fillRect/>
          </a:stretch>
        </p:blipFill>
        <p:spPr bwMode="auto">
          <a:xfrm>
            <a:off x="6781800" y="5638800"/>
            <a:ext cx="13716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533400" y="1143000"/>
            <a:ext cx="8077200" cy="5016500"/>
          </a:xfrm>
          <a:prstGeom prst="rect">
            <a:avLst/>
          </a:prstGeom>
          <a:noFill/>
          <a:ln w="9525">
            <a:noFill/>
            <a:miter lim="800000"/>
            <a:headEnd/>
            <a:tailEnd/>
          </a:ln>
        </p:spPr>
        <p:txBody>
          <a:bodyPr>
            <a:spAutoFit/>
          </a:bodyPr>
          <a:lstStyle/>
          <a:p>
            <a:r>
              <a:rPr lang="en-US" sz="3200" b="1" u="sng" dirty="0">
                <a:cs typeface="Arial" charset="0"/>
              </a:rPr>
              <a:t>C. Observational Mind-set</a:t>
            </a:r>
          </a:p>
          <a:p>
            <a:r>
              <a:rPr lang="en-US" sz="3200" dirty="0">
                <a:cs typeface="Arial" charset="0"/>
              </a:rPr>
              <a:t>	</a:t>
            </a:r>
            <a:r>
              <a:rPr lang="en-US" sz="2800" dirty="0">
                <a:cs typeface="Arial" charset="0"/>
              </a:rPr>
              <a:t>How do people who can’t talk tell you that 	something is wrong?</a:t>
            </a:r>
          </a:p>
          <a:p>
            <a:r>
              <a:rPr lang="en-US" sz="2800" dirty="0">
                <a:cs typeface="Arial" charset="0"/>
              </a:rPr>
              <a:t>     </a:t>
            </a:r>
          </a:p>
          <a:p>
            <a:r>
              <a:rPr lang="en-US" sz="2800" dirty="0">
                <a:cs typeface="Arial" charset="0"/>
              </a:rPr>
              <a:t>	It’s very important that we develop a keen 	observation sense. Know what the person 	is like by using:</a:t>
            </a:r>
          </a:p>
          <a:p>
            <a:r>
              <a:rPr lang="en-US" sz="2800" dirty="0">
                <a:cs typeface="Arial" charset="0"/>
              </a:rPr>
              <a:t>		</a:t>
            </a:r>
            <a:r>
              <a:rPr lang="en-US" sz="2800" i="1" dirty="0">
                <a:cs typeface="Arial" charset="0"/>
              </a:rPr>
              <a:t>visual sense</a:t>
            </a:r>
          </a:p>
          <a:p>
            <a:r>
              <a:rPr lang="en-US" sz="2800" i="1" dirty="0">
                <a:cs typeface="Arial" charset="0"/>
              </a:rPr>
              <a:t>		auditory</a:t>
            </a:r>
          </a:p>
          <a:p>
            <a:r>
              <a:rPr lang="en-US" sz="2800" i="1" dirty="0">
                <a:cs typeface="Arial" charset="0"/>
              </a:rPr>
              <a:t>		smell</a:t>
            </a:r>
          </a:p>
          <a:p>
            <a:r>
              <a:rPr lang="en-US" sz="2800" i="1" dirty="0">
                <a:cs typeface="Arial" charset="0"/>
              </a:rPr>
              <a:t>		touch</a:t>
            </a:r>
            <a:endParaRPr lang="en-US" sz="3200" i="1" dirty="0">
              <a:cs typeface="Arial" charset="0"/>
            </a:endParaRPr>
          </a:p>
        </p:txBody>
      </p:sp>
      <p:pic>
        <p:nvPicPr>
          <p:cNvPr id="6147" name="Picture 3" descr="C:\Documents and Settings\leah\Local Settings\Temporary Internet Files\Content.IE5\QDKXSV58\MCj02381920000[1].wmf"/>
          <p:cNvPicPr>
            <a:picLocks noChangeAspect="1" noChangeArrowheads="1"/>
          </p:cNvPicPr>
          <p:nvPr/>
        </p:nvPicPr>
        <p:blipFill>
          <a:blip r:embed="rId2" cstate="print"/>
          <a:srcRect/>
          <a:stretch>
            <a:fillRect/>
          </a:stretch>
        </p:blipFill>
        <p:spPr bwMode="auto">
          <a:xfrm>
            <a:off x="6705600" y="5181600"/>
            <a:ext cx="795536" cy="1219200"/>
          </a:xfrm>
          <a:prstGeom prst="rect">
            <a:avLst/>
          </a:prstGeom>
          <a:noFill/>
          <a:ln w="9525">
            <a:noFill/>
            <a:miter lim="800000"/>
            <a:headEnd/>
            <a:tailEnd/>
          </a:ln>
        </p:spPr>
      </p:pic>
      <p:pic>
        <p:nvPicPr>
          <p:cNvPr id="6148" name="Picture 4" descr="C:\Documents and Settings\leah\Local Settings\Temporary Internet Files\Content.IE5\QDKXSV58\MCPE02855_0000[1].wmf"/>
          <p:cNvPicPr>
            <a:picLocks noChangeAspect="1" noChangeArrowheads="1"/>
          </p:cNvPicPr>
          <p:nvPr/>
        </p:nvPicPr>
        <p:blipFill>
          <a:blip r:embed="rId3" cstate="print"/>
          <a:srcRect/>
          <a:stretch>
            <a:fillRect/>
          </a:stretch>
        </p:blipFill>
        <p:spPr bwMode="auto">
          <a:xfrm>
            <a:off x="7543800" y="4114800"/>
            <a:ext cx="495635" cy="685799"/>
          </a:xfrm>
          <a:prstGeom prst="rect">
            <a:avLst/>
          </a:prstGeom>
          <a:noFill/>
          <a:ln w="9525">
            <a:noFill/>
            <a:miter lim="800000"/>
            <a:headEnd/>
            <a:tailEnd/>
          </a:ln>
        </p:spPr>
      </p:pic>
      <p:pic>
        <p:nvPicPr>
          <p:cNvPr id="6149" name="Picture 5" descr="C:\Documents and Settings\leah\Local Settings\Temporary Internet Files\Content.IE5\0C3D718J\MCj04417920000[1].png"/>
          <p:cNvPicPr>
            <a:picLocks noChangeAspect="1" noChangeArrowheads="1"/>
          </p:cNvPicPr>
          <p:nvPr/>
        </p:nvPicPr>
        <p:blipFill>
          <a:blip r:embed="rId4" cstate="print"/>
          <a:srcRect/>
          <a:stretch>
            <a:fillRect/>
          </a:stretch>
        </p:blipFill>
        <p:spPr bwMode="auto">
          <a:xfrm>
            <a:off x="4876800" y="5105400"/>
            <a:ext cx="1143000" cy="1143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6E1CA21C-5FD0-4D40-B398-D20D2AF1BEC3}" type="slidenum">
              <a:rPr lang="en-US"/>
              <a:pPr>
                <a:defRPr/>
              </a:pPr>
              <a:t>4</a:t>
            </a:fld>
            <a:endParaRPr lang="en-US"/>
          </a:p>
        </p:txBody>
      </p:sp>
      <p:pic>
        <p:nvPicPr>
          <p:cNvPr id="6151" name="Picture 2" descr="C:\Documents and Settings\leah\Local Settings\Temporary Internet Files\Content.IE5\NL5OFPXJ\MCj04038930000[1].wmf"/>
          <p:cNvPicPr>
            <a:picLocks noChangeAspect="1" noChangeArrowheads="1"/>
          </p:cNvPicPr>
          <p:nvPr/>
        </p:nvPicPr>
        <p:blipFill>
          <a:blip r:embed="rId5" cstate="print"/>
          <a:srcRect/>
          <a:stretch>
            <a:fillRect/>
          </a:stretch>
        </p:blipFill>
        <p:spPr bwMode="auto">
          <a:xfrm>
            <a:off x="5943600" y="4191000"/>
            <a:ext cx="735993"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838200" y="1371600"/>
            <a:ext cx="7467600" cy="2924175"/>
          </a:xfrm>
          <a:prstGeom prst="rect">
            <a:avLst/>
          </a:prstGeom>
          <a:noFill/>
          <a:ln w="9525">
            <a:noFill/>
            <a:miter lim="800000"/>
            <a:headEnd/>
            <a:tailEnd/>
          </a:ln>
        </p:spPr>
        <p:txBody>
          <a:bodyPr>
            <a:spAutoFit/>
          </a:bodyPr>
          <a:lstStyle/>
          <a:p>
            <a:pPr algn="ctr"/>
            <a:r>
              <a:rPr lang="en-US" sz="4000" b="1" i="1" dirty="0">
                <a:cs typeface="Arial" charset="0"/>
              </a:rPr>
              <a:t>DSPs become the eyes, ears, &amp; nose for the supervisor, nurse, or doctor.</a:t>
            </a:r>
          </a:p>
          <a:p>
            <a:endParaRPr lang="en-US" sz="3200" dirty="0">
              <a:cs typeface="Arial" charset="0"/>
            </a:endParaRPr>
          </a:p>
          <a:p>
            <a:pPr algn="ctr"/>
            <a:r>
              <a:rPr lang="en-US" sz="3200" dirty="0">
                <a:cs typeface="Arial" charset="0"/>
              </a:rPr>
              <a:t>Take a look at questions on page 9</a:t>
            </a:r>
          </a:p>
        </p:txBody>
      </p:sp>
      <p:pic>
        <p:nvPicPr>
          <p:cNvPr id="7171" name="Picture 2" descr="C:\Documents and Settings\leah\Local Settings\Temporary Internet Files\Content.IE5\JG1KZT34\MCj04338680000[1].png"/>
          <p:cNvPicPr>
            <a:picLocks noChangeAspect="1" noChangeArrowheads="1"/>
          </p:cNvPicPr>
          <p:nvPr/>
        </p:nvPicPr>
        <p:blipFill>
          <a:blip r:embed="rId2" cstate="print"/>
          <a:srcRect/>
          <a:stretch>
            <a:fillRect/>
          </a:stretch>
        </p:blipFill>
        <p:spPr bwMode="auto">
          <a:xfrm>
            <a:off x="3810000" y="4572000"/>
            <a:ext cx="1600200" cy="1600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814E6B55-06DC-4C6F-A3A2-6024B272EF57}"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685800" y="838200"/>
            <a:ext cx="7620000" cy="4524375"/>
          </a:xfrm>
          <a:prstGeom prst="rect">
            <a:avLst/>
          </a:prstGeom>
          <a:noFill/>
          <a:ln w="9525">
            <a:noFill/>
            <a:miter lim="800000"/>
            <a:headEnd/>
            <a:tailEnd/>
          </a:ln>
        </p:spPr>
        <p:txBody>
          <a:bodyPr>
            <a:spAutoFit/>
          </a:bodyPr>
          <a:lstStyle/>
          <a:p>
            <a:r>
              <a:rPr lang="en-US" sz="3200" b="1" u="sng">
                <a:cs typeface="Arial" charset="0"/>
              </a:rPr>
              <a:t>D. Health Status Indicators</a:t>
            </a:r>
          </a:p>
          <a:p>
            <a:r>
              <a:rPr lang="en-US" sz="3200">
                <a:cs typeface="Arial" charset="0"/>
              </a:rPr>
              <a:t>	</a:t>
            </a:r>
            <a:r>
              <a:rPr lang="en-US" sz="2800">
                <a:cs typeface="Arial" charset="0"/>
              </a:rPr>
              <a:t>Usually give more info to doctor/nurse 	than just a written report</a:t>
            </a:r>
          </a:p>
          <a:p>
            <a:pPr lvl="3">
              <a:buFont typeface="Arial" charset="0"/>
              <a:buChar char="•"/>
            </a:pPr>
            <a:r>
              <a:rPr lang="en-US" sz="2800">
                <a:cs typeface="Arial" charset="0"/>
              </a:rPr>
              <a:t>     </a:t>
            </a:r>
            <a:r>
              <a:rPr lang="en-US" sz="2800" i="1">
                <a:cs typeface="Arial" charset="0"/>
              </a:rPr>
              <a:t>Health Related Habits </a:t>
            </a:r>
            <a:r>
              <a:rPr lang="en-US" sz="2800">
                <a:cs typeface="Arial" charset="0"/>
              </a:rPr>
              <a:t>like 	 	 	smoking, drinking, lack of 	exercise</a:t>
            </a:r>
          </a:p>
          <a:p>
            <a:pPr lvl="3">
              <a:buFont typeface="Arial" charset="0"/>
              <a:buChar char="•"/>
            </a:pPr>
            <a:r>
              <a:rPr lang="en-US" sz="2800">
                <a:cs typeface="Arial" charset="0"/>
              </a:rPr>
              <a:t>     </a:t>
            </a:r>
            <a:r>
              <a:rPr lang="en-US" sz="2800" i="1">
                <a:cs typeface="Arial" charset="0"/>
              </a:rPr>
              <a:t>Sleep</a:t>
            </a:r>
            <a:r>
              <a:rPr lang="en-US" sz="2800">
                <a:cs typeface="Arial" charset="0"/>
              </a:rPr>
              <a:t> – any changes in pattern or 	 time</a:t>
            </a:r>
          </a:p>
          <a:p>
            <a:pPr lvl="3">
              <a:buFont typeface="Arial" charset="0"/>
              <a:buChar char="•"/>
            </a:pPr>
            <a:r>
              <a:rPr lang="en-US" sz="2800">
                <a:cs typeface="Arial" charset="0"/>
              </a:rPr>
              <a:t>     </a:t>
            </a:r>
            <a:r>
              <a:rPr lang="en-US" sz="2800" i="1">
                <a:cs typeface="Arial" charset="0"/>
              </a:rPr>
              <a:t>Eating and Weight </a:t>
            </a:r>
            <a:r>
              <a:rPr lang="en-US" sz="2800">
                <a:cs typeface="Arial" charset="0"/>
              </a:rPr>
              <a:t>– changes that 	may occur over time		</a:t>
            </a:r>
            <a:endParaRPr lang="en-US" sz="3200">
              <a:cs typeface="Arial" charset="0"/>
            </a:endParaRPr>
          </a:p>
        </p:txBody>
      </p:sp>
      <p:pic>
        <p:nvPicPr>
          <p:cNvPr id="8195" name="Picture 2" descr="C:\Documents and Settings\leah\Local Settings\Temporary Internet Files\Content.IE5\2Y3NWB1S\MCj04405220000[1].wmf"/>
          <p:cNvPicPr>
            <a:picLocks noChangeAspect="1" noChangeArrowheads="1"/>
          </p:cNvPicPr>
          <p:nvPr/>
        </p:nvPicPr>
        <p:blipFill>
          <a:blip r:embed="rId2" cstate="print"/>
          <a:srcRect/>
          <a:stretch>
            <a:fillRect/>
          </a:stretch>
        </p:blipFill>
        <p:spPr bwMode="auto">
          <a:xfrm>
            <a:off x="228600" y="4038600"/>
            <a:ext cx="1833563" cy="1295400"/>
          </a:xfrm>
          <a:prstGeom prst="rect">
            <a:avLst/>
          </a:prstGeom>
          <a:noFill/>
          <a:ln w="9525">
            <a:noFill/>
            <a:miter lim="800000"/>
            <a:headEnd/>
            <a:tailEnd/>
          </a:ln>
        </p:spPr>
      </p:pic>
      <p:pic>
        <p:nvPicPr>
          <p:cNvPr id="8196" name="Picture 4" descr="C:\Documents and Settings\leah\Local Settings\Temporary Internet Files\Content.IE5\0C3D718J\MCj02909550000[1].wmf"/>
          <p:cNvPicPr>
            <a:picLocks noChangeAspect="1" noChangeArrowheads="1"/>
          </p:cNvPicPr>
          <p:nvPr/>
        </p:nvPicPr>
        <p:blipFill>
          <a:blip r:embed="rId3" cstate="print"/>
          <a:srcRect/>
          <a:stretch>
            <a:fillRect/>
          </a:stretch>
        </p:blipFill>
        <p:spPr bwMode="auto">
          <a:xfrm>
            <a:off x="533400" y="2057400"/>
            <a:ext cx="1225550" cy="96043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481337D6-D403-49A4-995E-EBCE0D766E57}" type="slidenum">
              <a:rPr lang="en-US"/>
              <a:pPr>
                <a:defRPr/>
              </a:pPr>
              <a:t>6</a:t>
            </a:fld>
            <a:endParaRPr lang="en-US"/>
          </a:p>
        </p:txBody>
      </p:sp>
      <p:pic>
        <p:nvPicPr>
          <p:cNvPr id="8198" name="Picture 2" descr="C:\Documents and Settings\leah\Local Settings\Temporary Internet Files\Content.IE5\AB7YMV3N\MPj04307920000[1].jpg"/>
          <p:cNvPicPr>
            <a:picLocks noChangeAspect="1" noChangeArrowheads="1"/>
          </p:cNvPicPr>
          <p:nvPr/>
        </p:nvPicPr>
        <p:blipFill>
          <a:blip r:embed="rId4" cstate="print"/>
          <a:srcRect/>
          <a:stretch>
            <a:fillRect/>
          </a:stretch>
        </p:blipFill>
        <p:spPr bwMode="auto">
          <a:xfrm>
            <a:off x="6096000" y="4876800"/>
            <a:ext cx="2286000"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914400" y="762000"/>
            <a:ext cx="7467600" cy="4894263"/>
          </a:xfrm>
          <a:prstGeom prst="rect">
            <a:avLst/>
          </a:prstGeom>
          <a:noFill/>
          <a:ln w="9525">
            <a:noFill/>
            <a:miter lim="800000"/>
            <a:headEnd/>
            <a:tailEnd/>
          </a:ln>
        </p:spPr>
        <p:txBody>
          <a:bodyPr>
            <a:spAutoFit/>
          </a:bodyPr>
          <a:lstStyle/>
          <a:p>
            <a:pPr marL="514350" indent="-514350">
              <a:buFontTx/>
              <a:buAutoNum type="alphaUcPeriod" startAt="5"/>
            </a:pPr>
            <a:r>
              <a:rPr lang="en-US" sz="3200" b="1">
                <a:cs typeface="Arial" charset="0"/>
              </a:rPr>
              <a:t>Descriptive Language</a:t>
            </a:r>
          </a:p>
          <a:p>
            <a:pPr marL="971550" lvl="1" indent="-514350"/>
            <a:r>
              <a:rPr lang="en-US" sz="2800">
                <a:cs typeface="Arial" charset="0"/>
              </a:rPr>
              <a:t>Leaves little room for interpretation</a:t>
            </a:r>
          </a:p>
          <a:p>
            <a:pPr marL="971550" lvl="1" indent="-514350"/>
            <a:r>
              <a:rPr lang="en-US" sz="2800">
                <a:cs typeface="Arial" charset="0"/>
              </a:rPr>
              <a:t>Goes back to the ‘English’ classroom</a:t>
            </a:r>
          </a:p>
          <a:p>
            <a:pPr marL="971550" lvl="1" indent="-514350"/>
            <a:endParaRPr lang="en-US" sz="2800">
              <a:cs typeface="Arial" charset="0"/>
            </a:endParaRPr>
          </a:p>
          <a:p>
            <a:pPr marL="971550" lvl="1" indent="-514350"/>
            <a:r>
              <a:rPr lang="en-US" sz="2800">
                <a:cs typeface="Arial" charset="0"/>
              </a:rPr>
              <a:t>Which is descriptive?</a:t>
            </a:r>
          </a:p>
          <a:p>
            <a:pPr marL="1428750" lvl="2" indent="-514350"/>
            <a:r>
              <a:rPr lang="en-US" sz="2800">
                <a:cs typeface="Arial" charset="0"/>
              </a:rPr>
              <a:t>Al was aggressive today.</a:t>
            </a:r>
          </a:p>
          <a:p>
            <a:pPr marL="1428750" lvl="2" indent="-514350"/>
            <a:r>
              <a:rPr lang="en-US" sz="2800">
                <a:cs typeface="Arial" charset="0"/>
              </a:rPr>
              <a:t>Al hit the wall with his right fist.</a:t>
            </a:r>
          </a:p>
          <a:p>
            <a:pPr marL="1428750" lvl="2" indent="-514350"/>
            <a:endParaRPr lang="en-US" sz="2800">
              <a:cs typeface="Arial" charset="0"/>
            </a:endParaRPr>
          </a:p>
          <a:p>
            <a:pPr marL="971550" lvl="1" indent="-514350"/>
            <a:r>
              <a:rPr lang="en-US" sz="2800">
                <a:cs typeface="Arial" charset="0"/>
              </a:rPr>
              <a:t>How can we make this ‘descriptive’?</a:t>
            </a:r>
          </a:p>
          <a:p>
            <a:pPr marL="971550" lvl="1" indent="-514350"/>
            <a:r>
              <a:rPr lang="en-US" sz="2800">
                <a:cs typeface="Arial" charset="0"/>
              </a:rPr>
              <a:t>	Henry isn’t feeling well today.</a:t>
            </a:r>
          </a:p>
          <a:p>
            <a:pPr marL="971550" lvl="1" indent="-514350"/>
            <a:endParaRPr lang="en-US" sz="2800">
              <a:cs typeface="Arial" charset="0"/>
            </a:endParaRPr>
          </a:p>
        </p:txBody>
      </p:sp>
      <p:pic>
        <p:nvPicPr>
          <p:cNvPr id="9219" name="Picture 2" descr="C:\Documents and Settings\leah\Local Settings\Temporary Internet Files\Content.IE5\JG1KZT34\MPj04394640000[1].jpg"/>
          <p:cNvPicPr>
            <a:picLocks noChangeAspect="1" noChangeArrowheads="1"/>
          </p:cNvPicPr>
          <p:nvPr/>
        </p:nvPicPr>
        <p:blipFill>
          <a:blip r:embed="rId2" cstate="print"/>
          <a:srcRect/>
          <a:stretch>
            <a:fillRect/>
          </a:stretch>
        </p:blipFill>
        <p:spPr bwMode="auto">
          <a:xfrm>
            <a:off x="7162800" y="2286000"/>
            <a:ext cx="1404938" cy="1752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8A77BEFA-CC19-45B3-97C6-79FDFC2FD1D2}"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pPr>
            <a:r>
              <a:rPr lang="en-US" dirty="0" smtClean="0"/>
              <a:t>You may need to assist with a wide range of supports with health </a:t>
            </a:r>
            <a:r>
              <a:rPr lang="en-US" dirty="0" smtClean="0"/>
              <a:t>appointments. </a:t>
            </a:r>
            <a:endParaRPr lang="en-US" dirty="0" smtClean="0"/>
          </a:p>
          <a:p>
            <a:pPr>
              <a:buFont typeface="Arial" pitchFamily="34" charset="0"/>
              <a:buChar char="•"/>
            </a:pPr>
            <a:r>
              <a:rPr lang="en-US" dirty="0" smtClean="0"/>
              <a:t>Be sure to support the individual to do as much for them selves as possible and to take an </a:t>
            </a:r>
            <a:r>
              <a:rPr lang="en-US" b="1" dirty="0" smtClean="0"/>
              <a:t>active role</a:t>
            </a:r>
            <a:r>
              <a:rPr lang="en-US" dirty="0" smtClean="0"/>
              <a:t> in the appointment.</a:t>
            </a:r>
          </a:p>
          <a:p>
            <a:pPr>
              <a:buFont typeface="Arial" pitchFamily="34" charset="0"/>
              <a:buChar char="•"/>
            </a:pPr>
            <a:r>
              <a:rPr lang="en-US" dirty="0" smtClean="0"/>
              <a:t>Be sure to help them prepare for the appointment.</a:t>
            </a:r>
          </a:p>
          <a:p>
            <a:pPr>
              <a:buFont typeface="Arial" pitchFamily="34" charset="0"/>
              <a:buChar char="•"/>
            </a:pPr>
            <a:r>
              <a:rPr lang="en-US" dirty="0" smtClean="0"/>
              <a:t>After the appointment, rely the information to all those concerned and help ensure the Doctor’s recommendations are followed.</a:t>
            </a:r>
            <a:endParaRPr lang="en-US" dirty="0"/>
          </a:p>
        </p:txBody>
      </p:sp>
      <p:sp>
        <p:nvSpPr>
          <p:cNvPr id="3" name="Slide Number Placeholder 2"/>
          <p:cNvSpPr>
            <a:spLocks noGrp="1"/>
          </p:cNvSpPr>
          <p:nvPr>
            <p:ph type="sldNum" sz="quarter" idx="12"/>
          </p:nvPr>
        </p:nvSpPr>
        <p:spPr/>
        <p:txBody>
          <a:bodyPr/>
          <a:lstStyle/>
          <a:p>
            <a:pPr>
              <a:defRPr/>
            </a:pPr>
            <a:fld id="{99E05D0E-7254-4DFC-972A-79540F62A3E3}" type="slidenum">
              <a:rPr lang="en-US" smtClean="0"/>
              <a:pPr>
                <a:defRPr/>
              </a:pPr>
              <a:t>8</a:t>
            </a:fld>
            <a:endParaRPr lang="en-US"/>
          </a:p>
        </p:txBody>
      </p:sp>
      <p:sp>
        <p:nvSpPr>
          <p:cNvPr id="4" name="Title 3"/>
          <p:cNvSpPr>
            <a:spLocks noGrp="1"/>
          </p:cNvSpPr>
          <p:nvPr>
            <p:ph type="title"/>
          </p:nvPr>
        </p:nvSpPr>
        <p:spPr/>
        <p:txBody>
          <a:bodyPr>
            <a:normAutofit/>
          </a:bodyPr>
          <a:lstStyle/>
          <a:p>
            <a:r>
              <a:rPr lang="en-US" sz="3200" dirty="0" smtClean="0"/>
              <a:t>F. Assisting with Health Appointments</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Font typeface="Arial" pitchFamily="34" charset="0"/>
              <a:buChar char="•"/>
            </a:pPr>
            <a:r>
              <a:rPr lang="en-US" dirty="0" smtClean="0"/>
              <a:t>The main forms of intervention are:</a:t>
            </a:r>
          </a:p>
          <a:p>
            <a:pPr lvl="1">
              <a:buFont typeface="Arial" pitchFamily="34" charset="0"/>
              <a:buChar char="•"/>
            </a:pPr>
            <a:r>
              <a:rPr lang="en-US" dirty="0" smtClean="0"/>
              <a:t>Physical Therapy</a:t>
            </a:r>
          </a:p>
          <a:p>
            <a:pPr lvl="1">
              <a:buFont typeface="Arial" pitchFamily="34" charset="0"/>
              <a:buChar char="•"/>
            </a:pPr>
            <a:r>
              <a:rPr lang="en-US" dirty="0" smtClean="0"/>
              <a:t>Occupational Therapy</a:t>
            </a:r>
          </a:p>
          <a:p>
            <a:pPr lvl="1">
              <a:buFont typeface="Arial" pitchFamily="34" charset="0"/>
              <a:buChar char="•"/>
            </a:pPr>
            <a:r>
              <a:rPr lang="en-US" dirty="0" smtClean="0"/>
              <a:t>Speech Therapy</a:t>
            </a:r>
          </a:p>
          <a:p>
            <a:pPr>
              <a:buFont typeface="Arial" pitchFamily="34" charset="0"/>
              <a:buChar char="•"/>
            </a:pPr>
            <a:r>
              <a:rPr lang="en-US" dirty="0" smtClean="0"/>
              <a:t>As a DSP, you may have many roles when supporting people who need Adaptive Equipment or therapy sessions.</a:t>
            </a:r>
            <a:endParaRPr lang="en-US" dirty="0"/>
          </a:p>
        </p:txBody>
      </p:sp>
      <p:sp>
        <p:nvSpPr>
          <p:cNvPr id="2" name="Slide Number Placeholder 1"/>
          <p:cNvSpPr>
            <a:spLocks noGrp="1"/>
          </p:cNvSpPr>
          <p:nvPr>
            <p:ph type="sldNum" sz="quarter" idx="12"/>
          </p:nvPr>
        </p:nvSpPr>
        <p:spPr/>
        <p:txBody>
          <a:bodyPr/>
          <a:lstStyle/>
          <a:p>
            <a:pPr>
              <a:defRPr/>
            </a:pPr>
            <a:fld id="{F946D548-A698-4241-BF0C-31BA559A987B}" type="slidenum">
              <a:rPr lang="en-US" smtClean="0"/>
              <a:pPr>
                <a:defRPr/>
              </a:pPr>
              <a:t>9</a:t>
            </a:fld>
            <a:endParaRPr lang="en-US"/>
          </a:p>
        </p:txBody>
      </p:sp>
      <p:sp>
        <p:nvSpPr>
          <p:cNvPr id="3" name="Title 2"/>
          <p:cNvSpPr>
            <a:spLocks noGrp="1"/>
          </p:cNvSpPr>
          <p:nvPr>
            <p:ph type="title"/>
          </p:nvPr>
        </p:nvSpPr>
        <p:spPr/>
        <p:txBody>
          <a:bodyPr>
            <a:normAutofit/>
          </a:bodyPr>
          <a:lstStyle/>
          <a:p>
            <a:r>
              <a:rPr lang="en-US" sz="3200" dirty="0" smtClean="0"/>
              <a:t>G. Assisting with Adaptive Equipment and Therapies </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16EF0A3C03F84FB0A320ACD7D9F743" ma:contentTypeVersion="10" ma:contentTypeDescription="Create a new document." ma:contentTypeScope="" ma:versionID="ef5531bd45bc50535f37d9b885a712c3">
  <xsd:schema xmlns:xsd="http://www.w3.org/2001/XMLSchema" xmlns:xs="http://www.w3.org/2001/XMLSchema" xmlns:p="http://schemas.microsoft.com/office/2006/metadata/properties" xmlns:ns2="effcd467-2ad5-4652-9377-89f097eb8fac" targetNamespace="http://schemas.microsoft.com/office/2006/metadata/properties" ma:root="true" ma:fieldsID="9ce2aa2cef041fa72ab59b0c06ee9f35" ns2:_="">
    <xsd:import namespace="effcd467-2ad5-4652-9377-89f097eb8f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fcd467-2ad5-4652-9377-89f097eb8f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090A84-D3F4-4E08-8E93-F8478AE773C3}"/>
</file>

<file path=customXml/itemProps2.xml><?xml version="1.0" encoding="utf-8"?>
<ds:datastoreItem xmlns:ds="http://schemas.openxmlformats.org/officeDocument/2006/customXml" ds:itemID="{DAF10ABD-CA8E-4E2C-8187-B47DA4813E9B}"/>
</file>

<file path=customXml/itemProps3.xml><?xml version="1.0" encoding="utf-8"?>
<ds:datastoreItem xmlns:ds="http://schemas.openxmlformats.org/officeDocument/2006/customXml" ds:itemID="{B52B9FE7-3828-4F51-81A9-603708381D66}"/>
</file>

<file path=docProps/app.xml><?xml version="1.0" encoding="utf-8"?>
<Properties xmlns="http://schemas.openxmlformats.org/officeDocument/2006/extended-properties" xmlns:vt="http://schemas.openxmlformats.org/officeDocument/2006/docPropsVTypes">
  <Template>Concourse</Template>
  <TotalTime>1737</TotalTime>
  <Words>1647</Words>
  <Application>Microsoft Office PowerPoint</Application>
  <PresentationFormat>On-screen Show (4:3)</PresentationFormat>
  <Paragraphs>309</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Concourse</vt:lpstr>
      <vt:lpstr>Maintaining Health &amp; Wellness</vt:lpstr>
      <vt:lpstr>Lesson 1: The Power of Observation in Maintaining Health</vt:lpstr>
      <vt:lpstr>Slide 3</vt:lpstr>
      <vt:lpstr>Slide 4</vt:lpstr>
      <vt:lpstr>Slide 5</vt:lpstr>
      <vt:lpstr>Slide 6</vt:lpstr>
      <vt:lpstr>Slide 7</vt:lpstr>
      <vt:lpstr>F. Assisting with Health Appointments</vt:lpstr>
      <vt:lpstr>G. Assisting with Adaptive Equipment and Therapies </vt:lpstr>
      <vt:lpstr>Lesson 2: Body Systems</vt:lpstr>
      <vt:lpstr>Body Systems Summary</vt:lpstr>
      <vt:lpstr>Systems cont.</vt:lpstr>
      <vt:lpstr>Body Systems (cont.)</vt:lpstr>
      <vt:lpstr>A. Respiratory &amp; Circulatory System</vt:lpstr>
      <vt:lpstr>B. Nervous system</vt:lpstr>
      <vt:lpstr>D. Gastrointestinal system </vt:lpstr>
      <vt:lpstr>E. Genitourinary System</vt:lpstr>
      <vt:lpstr>F. Musculoskeletal/Skeletal System</vt:lpstr>
      <vt:lpstr>G. Skin</vt:lpstr>
      <vt:lpstr>Skin cont.</vt:lpstr>
      <vt:lpstr>Skin cont. </vt:lpstr>
      <vt:lpstr>Skin cont.</vt:lpstr>
      <vt:lpstr>Skin cont.</vt:lpstr>
      <vt:lpstr>Skin cont.</vt:lpstr>
      <vt:lpstr>Skin cont.</vt:lpstr>
      <vt:lpstr>H. Sensory Organs</vt:lpstr>
      <vt:lpstr>Lesson 3: Reporting</vt:lpstr>
      <vt:lpstr>Lesson 4: Infection Control</vt:lpstr>
      <vt:lpstr>Slide 29</vt:lpstr>
      <vt:lpstr>Steps of Infection Control</vt:lpstr>
      <vt:lpstr>Preventative Methods</vt:lpstr>
      <vt:lpstr>A. Standard Precautions</vt:lpstr>
      <vt:lpstr>Discuss Procedures for:</vt:lpstr>
      <vt:lpstr>MRSA</vt:lpstr>
      <vt:lpstr>Accidental exposure incidents</vt:lpstr>
      <vt:lpstr>B. Immunization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Health  &amp; Wellness</dc:title>
  <dc:creator> </dc:creator>
  <cp:lastModifiedBy>Jessica</cp:lastModifiedBy>
  <cp:revision>135</cp:revision>
  <dcterms:created xsi:type="dcterms:W3CDTF">2009-07-29T17:06:00Z</dcterms:created>
  <dcterms:modified xsi:type="dcterms:W3CDTF">2016-10-10T18:39:48Z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0x0101005216EF0A3C03F84FB0A320ACD7D9F743</vt:lpwstr>
  </property>
</Properties>
</file>